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27"/>
  </p:notesMasterIdLst>
  <p:handoutMasterIdLst>
    <p:handoutMasterId r:id="rId28"/>
  </p:handoutMasterIdLst>
  <p:sldIdLst>
    <p:sldId id="264" r:id="rId5"/>
    <p:sldId id="276" r:id="rId6"/>
    <p:sldId id="281" r:id="rId7"/>
    <p:sldId id="282" r:id="rId8"/>
    <p:sldId id="290" r:id="rId9"/>
    <p:sldId id="268" r:id="rId10"/>
    <p:sldId id="291" r:id="rId11"/>
    <p:sldId id="283" r:id="rId12"/>
    <p:sldId id="289" r:id="rId13"/>
    <p:sldId id="279" r:id="rId14"/>
    <p:sldId id="266" r:id="rId15"/>
    <p:sldId id="286" r:id="rId16"/>
    <p:sldId id="277" r:id="rId17"/>
    <p:sldId id="269" r:id="rId18"/>
    <p:sldId id="284" r:id="rId19"/>
    <p:sldId id="285" r:id="rId20"/>
    <p:sldId id="287" r:id="rId21"/>
    <p:sldId id="288" r:id="rId22"/>
    <p:sldId id="292" r:id="rId23"/>
    <p:sldId id="278" r:id="rId24"/>
    <p:sldId id="293" r:id="rId25"/>
    <p:sldId id="294" r:id="rId26"/>
  </p:sldIdLst>
  <p:sldSz cx="12188825" cy="6858000"/>
  <p:notesSz cx="6858000" cy="9144000"/>
  <p:defaultTextStyle>
    <a:defPPr rtl="0">
      <a:defRPr lang="ru-ru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0" autoAdjust="0"/>
    <p:restoredTop sz="94660"/>
  </p:normalViewPr>
  <p:slideViewPr>
    <p:cSldViewPr showGuides="1">
      <p:cViewPr varScale="1">
        <p:scale>
          <a:sx n="88" d="100"/>
          <a:sy n="88" d="100"/>
        </p:scale>
        <p:origin x="446" y="6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74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Ряд  1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Факультет 10 кл гуманитарий</c:v>
                </c:pt>
                <c:pt idx="1">
                  <c:v>Факультет 11 класс гуманитарий </c:v>
                </c:pt>
                <c:pt idx="2">
                  <c:v>Факультет 10 класс математика</c:v>
                </c:pt>
                <c:pt idx="3">
                  <c:v>Факультет 11 класс математика </c:v>
                </c:pt>
                <c:pt idx="4">
                  <c:v>Факультет 10 класс экономика</c:v>
                </c:pt>
                <c:pt idx="5">
                  <c:v>Факультет 11 класс экономика 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219-424C-99B4-90E955B3D43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Ряд  2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Факультет 10 кл гуманитарий</c:v>
                </c:pt>
                <c:pt idx="1">
                  <c:v>Факультет 11 класс гуманитарий </c:v>
                </c:pt>
                <c:pt idx="2">
                  <c:v>Факультет 10 класс математика</c:v>
                </c:pt>
                <c:pt idx="3">
                  <c:v>Факультет 11 класс математика </c:v>
                </c:pt>
                <c:pt idx="4">
                  <c:v>Факультет 10 класс экономика</c:v>
                </c:pt>
                <c:pt idx="5">
                  <c:v>Факультет 11 класс экономика 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219-424C-99B4-90E955B3D43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Ряд  3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Факультет 10 кл гуманитарий</c:v>
                </c:pt>
                <c:pt idx="1">
                  <c:v>Факультет 11 класс гуманитарий </c:v>
                </c:pt>
                <c:pt idx="2">
                  <c:v>Факультет 10 класс математика</c:v>
                </c:pt>
                <c:pt idx="3">
                  <c:v>Факультет 11 класс математика </c:v>
                </c:pt>
                <c:pt idx="4">
                  <c:v>Факультет 10 класс экономика</c:v>
                </c:pt>
                <c:pt idx="5">
                  <c:v>Факультет 11 класс экономика 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219-424C-99B4-90E955B3D4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03891256"/>
        <c:axId val="603890080"/>
      </c:lineChart>
      <c:catAx>
        <c:axId val="603891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3890080"/>
        <c:crosses val="autoZero"/>
        <c:auto val="1"/>
        <c:lblAlgn val="ctr"/>
        <c:lblOffset val="100"/>
        <c:noMultiLvlLbl val="0"/>
      </c:catAx>
      <c:valAx>
        <c:axId val="603890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389125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2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7-03-06T16:11:02.760" idx="1">
    <p:pos x="10" y="10"/>
    <p:text>Необходимо выбрать базу и под место конкретно описывать+ фотографии под каждым блоком</p:text>
    <p:extLst>
      <p:ext uri="{C676402C-5697-4E1C-873F-D02D1690AC5C}">
        <p15:threadingInfo xmlns:p15="http://schemas.microsoft.com/office/powerpoint/2012/main" timeZoneBias="-1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1BE18D-7440-426F-90D1-2E38C693AFC5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891A7C2-7471-4E45-820D-25B0089FE805}">
      <dgm:prSet phldrT="[Текст]" custT="1"/>
      <dgm:spPr/>
      <dgm:t>
        <a:bodyPr/>
        <a:lstStyle/>
        <a:p>
          <a:r>
            <a:rPr lang="ru-RU" sz="1050" dirty="0" smtClean="0"/>
            <a:t>Ученики государственных и муниципальных образовательных организаций Москвы и МО</a:t>
          </a:r>
        </a:p>
        <a:p>
          <a:r>
            <a:rPr lang="ru-RU" sz="1800" dirty="0" smtClean="0">
              <a:solidFill>
                <a:schemeClr val="bg1"/>
              </a:solidFill>
            </a:rPr>
            <a:t> 100-300 человек</a:t>
          </a:r>
          <a:endParaRPr lang="ru-RU" sz="1800" dirty="0">
            <a:solidFill>
              <a:schemeClr val="bg1"/>
            </a:solidFill>
          </a:endParaRPr>
        </a:p>
      </dgm:t>
    </dgm:pt>
    <dgm:pt modelId="{4CAC76C8-DCF6-4D8F-861C-8D573AF49D59}" type="parTrans" cxnId="{B91661FB-3419-4DED-A80D-163580D5107E}">
      <dgm:prSet/>
      <dgm:spPr/>
      <dgm:t>
        <a:bodyPr/>
        <a:lstStyle/>
        <a:p>
          <a:endParaRPr lang="ru-RU"/>
        </a:p>
      </dgm:t>
    </dgm:pt>
    <dgm:pt modelId="{6881567F-CCFB-44F0-AA75-75749AA00DEC}" type="sibTrans" cxnId="{B91661FB-3419-4DED-A80D-163580D5107E}">
      <dgm:prSet/>
      <dgm:spPr/>
      <dgm:t>
        <a:bodyPr/>
        <a:lstStyle/>
        <a:p>
          <a:endParaRPr lang="ru-RU"/>
        </a:p>
      </dgm:t>
    </dgm:pt>
    <dgm:pt modelId="{90AA3646-4D42-451B-93C9-7DCB86A63C0E}">
      <dgm:prSet phldrT="[Текст]" custT="1"/>
      <dgm:spPr/>
      <dgm:t>
        <a:bodyPr/>
        <a:lstStyle/>
        <a:p>
          <a:r>
            <a:rPr lang="ru-RU" sz="1100" dirty="0" smtClean="0"/>
            <a:t>Активные участники факультативных  занятий, проявившие способности в выбранном курсе</a:t>
          </a:r>
          <a:endParaRPr lang="ru-RU" sz="1100" dirty="0"/>
        </a:p>
      </dgm:t>
    </dgm:pt>
    <dgm:pt modelId="{CE33A11D-B4C8-40FA-B8E2-0E26B6CA2736}" type="parTrans" cxnId="{2F8F7205-B92E-419D-AD4A-E41CDC961D5A}">
      <dgm:prSet/>
      <dgm:spPr/>
      <dgm:t>
        <a:bodyPr/>
        <a:lstStyle/>
        <a:p>
          <a:endParaRPr lang="ru-RU"/>
        </a:p>
      </dgm:t>
    </dgm:pt>
    <dgm:pt modelId="{4B73E8BF-8242-46A1-8E9F-D16E651A8A4D}" type="sibTrans" cxnId="{2F8F7205-B92E-419D-AD4A-E41CDC961D5A}">
      <dgm:prSet/>
      <dgm:spPr/>
      <dgm:t>
        <a:bodyPr/>
        <a:lstStyle/>
        <a:p>
          <a:endParaRPr lang="ru-RU"/>
        </a:p>
      </dgm:t>
    </dgm:pt>
    <dgm:pt modelId="{EF1ED1FB-5E53-44FC-898A-9B3CA5744F2A}">
      <dgm:prSet phldrT="[Текст]" custT="1"/>
      <dgm:spPr/>
      <dgm:t>
        <a:bodyPr/>
        <a:lstStyle/>
        <a:p>
          <a:r>
            <a:rPr lang="ru-RU" sz="1050" dirty="0" smtClean="0"/>
            <a:t>Ученики, обладающие хорошими коммуникационными навыками, грамотной, развитой речью и активной жизненной позицией </a:t>
          </a:r>
          <a:endParaRPr lang="ru-RU" sz="1050" dirty="0"/>
        </a:p>
      </dgm:t>
    </dgm:pt>
    <dgm:pt modelId="{BBA183AC-F5FB-4C3F-A092-D6CA1BE11607}" type="parTrans" cxnId="{B754D2F0-1BAC-4E5F-A478-A016CD2D75EA}">
      <dgm:prSet/>
      <dgm:spPr/>
      <dgm:t>
        <a:bodyPr/>
        <a:lstStyle/>
        <a:p>
          <a:endParaRPr lang="ru-RU"/>
        </a:p>
      </dgm:t>
    </dgm:pt>
    <dgm:pt modelId="{E76FC44B-D684-4F3F-BB6A-EC37DBD695C0}" type="sibTrans" cxnId="{B754D2F0-1BAC-4E5F-A478-A016CD2D75EA}">
      <dgm:prSet/>
      <dgm:spPr/>
      <dgm:t>
        <a:bodyPr/>
        <a:lstStyle/>
        <a:p>
          <a:endParaRPr lang="ru-RU"/>
        </a:p>
      </dgm:t>
    </dgm:pt>
    <dgm:pt modelId="{371BE931-9601-4442-AC19-F48BE831107A}">
      <dgm:prSet phldrT="[Текст]"/>
      <dgm:spPr/>
      <dgm:t>
        <a:bodyPr/>
        <a:lstStyle/>
        <a:p>
          <a:r>
            <a:rPr lang="ru-RU" dirty="0" smtClean="0"/>
            <a:t>Ученики , рекомендуемые для участия в учебно-тренировочных сборах администрациями своих образовательных организаций по итогам успеваемости и участия в школьных  и городских олимпиадах, научно-практических конференциях, конкурсах научно-исследовательских работ</a:t>
          </a:r>
          <a:endParaRPr lang="ru-RU" dirty="0"/>
        </a:p>
      </dgm:t>
    </dgm:pt>
    <dgm:pt modelId="{94281B99-E7A3-4F82-9B0D-192798BCBF0D}" type="parTrans" cxnId="{4FFF3A72-7146-42DD-89B8-ABC4B4FD24DD}">
      <dgm:prSet/>
      <dgm:spPr/>
      <dgm:t>
        <a:bodyPr/>
        <a:lstStyle/>
        <a:p>
          <a:endParaRPr lang="ru-RU"/>
        </a:p>
      </dgm:t>
    </dgm:pt>
    <dgm:pt modelId="{1AFF8F44-6F52-4651-8B51-6ABC119E53E3}" type="sibTrans" cxnId="{4FFF3A72-7146-42DD-89B8-ABC4B4FD24DD}">
      <dgm:prSet/>
      <dgm:spPr/>
      <dgm:t>
        <a:bodyPr/>
        <a:lstStyle/>
        <a:p>
          <a:endParaRPr lang="ru-RU"/>
        </a:p>
      </dgm:t>
    </dgm:pt>
    <dgm:pt modelId="{B28F6E64-A86F-4D99-B5A7-D16A93B3F8D3}">
      <dgm:prSet phldrT="[Текст]"/>
      <dgm:spPr/>
      <dgm:t>
        <a:bodyPr/>
        <a:lstStyle/>
        <a:p>
          <a:r>
            <a:rPr lang="ru-RU" dirty="0" smtClean="0"/>
            <a:t>Члены  детских, молодежных общественных  и образовательных организаций, научных сообществ </a:t>
          </a:r>
          <a:endParaRPr lang="ru-RU" dirty="0"/>
        </a:p>
      </dgm:t>
    </dgm:pt>
    <dgm:pt modelId="{03DD34BF-E98C-4DFC-9407-95244D7136DC}" type="parTrans" cxnId="{07C157CA-A4CF-4060-9E8B-C118176CF839}">
      <dgm:prSet/>
      <dgm:spPr/>
      <dgm:t>
        <a:bodyPr/>
        <a:lstStyle/>
        <a:p>
          <a:endParaRPr lang="ru-RU"/>
        </a:p>
      </dgm:t>
    </dgm:pt>
    <dgm:pt modelId="{37FD5875-AB18-4BD1-BE96-7F527174BD22}" type="sibTrans" cxnId="{07C157CA-A4CF-4060-9E8B-C118176CF839}">
      <dgm:prSet/>
      <dgm:spPr/>
      <dgm:t>
        <a:bodyPr/>
        <a:lstStyle/>
        <a:p>
          <a:endParaRPr lang="ru-RU"/>
        </a:p>
      </dgm:t>
    </dgm:pt>
    <dgm:pt modelId="{47CF716C-698F-4036-A62B-C05F31DD084D}" type="pres">
      <dgm:prSet presAssocID="{DE1BE18D-7440-426F-90D1-2E38C693AFC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09B3CD-04FE-458B-A49D-9833B89A9965}" type="pres">
      <dgm:prSet presAssocID="{B891A7C2-7471-4E45-820D-25B0089FE805}" presName="node" presStyleLbl="node1" presStyleIdx="0" presStyleCnt="5" custScaleX="260337" custScaleY="82069" custRadScaleRad="115714" custRadScaleInc="1482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A63F4D-421F-4D1A-9006-8EE34094E338}" type="pres">
      <dgm:prSet presAssocID="{B891A7C2-7471-4E45-820D-25B0089FE805}" presName="spNode" presStyleCnt="0"/>
      <dgm:spPr/>
    </dgm:pt>
    <dgm:pt modelId="{2B50CC2B-F7D6-4040-9FE7-129B36D18E02}" type="pres">
      <dgm:prSet presAssocID="{6881567F-CCFB-44F0-AA75-75749AA00DEC}" presName="sibTrans" presStyleLbl="sibTrans1D1" presStyleIdx="0" presStyleCnt="5"/>
      <dgm:spPr/>
      <dgm:t>
        <a:bodyPr/>
        <a:lstStyle/>
        <a:p>
          <a:endParaRPr lang="ru-RU"/>
        </a:p>
      </dgm:t>
    </dgm:pt>
    <dgm:pt modelId="{AF63F9A2-21BA-44BB-9DB2-63D2127C20AD}" type="pres">
      <dgm:prSet presAssocID="{90AA3646-4D42-451B-93C9-7DCB86A63C0E}" presName="node" presStyleLbl="node1" presStyleIdx="1" presStyleCnt="5" custScaleX="234077" custRadScaleRad="73243" custRadScaleInc="-31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400F3D-6134-49D3-A1A2-1E29BBEB099E}" type="pres">
      <dgm:prSet presAssocID="{90AA3646-4D42-451B-93C9-7DCB86A63C0E}" presName="spNode" presStyleCnt="0"/>
      <dgm:spPr/>
    </dgm:pt>
    <dgm:pt modelId="{0701AFDD-8CDB-48F3-A60F-5B0C8C626675}" type="pres">
      <dgm:prSet presAssocID="{4B73E8BF-8242-46A1-8E9F-D16E651A8A4D}" presName="sibTrans" presStyleLbl="sibTrans1D1" presStyleIdx="1" presStyleCnt="5"/>
      <dgm:spPr/>
      <dgm:t>
        <a:bodyPr/>
        <a:lstStyle/>
        <a:p>
          <a:endParaRPr lang="ru-RU"/>
        </a:p>
      </dgm:t>
    </dgm:pt>
    <dgm:pt modelId="{483B917C-A027-4E32-95A7-8BEB2BE7D677}" type="pres">
      <dgm:prSet presAssocID="{EF1ED1FB-5E53-44FC-898A-9B3CA5744F2A}" presName="node" presStyleLbl="node1" presStyleIdx="2" presStyleCnt="5" custScaleX="199810" custRadScaleRad="107916" custRadScaleInc="-720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594D6D-78B9-4E0E-989E-414A5277000C}" type="pres">
      <dgm:prSet presAssocID="{EF1ED1FB-5E53-44FC-898A-9B3CA5744F2A}" presName="spNode" presStyleCnt="0"/>
      <dgm:spPr/>
    </dgm:pt>
    <dgm:pt modelId="{6B0E6B3F-85D3-40A1-96DA-9E96B2AD1EE0}" type="pres">
      <dgm:prSet presAssocID="{E76FC44B-D684-4F3F-BB6A-EC37DBD695C0}" presName="sibTrans" presStyleLbl="sibTrans1D1" presStyleIdx="2" presStyleCnt="5"/>
      <dgm:spPr/>
      <dgm:t>
        <a:bodyPr/>
        <a:lstStyle/>
        <a:p>
          <a:endParaRPr lang="ru-RU"/>
        </a:p>
      </dgm:t>
    </dgm:pt>
    <dgm:pt modelId="{5F676180-8673-4521-BA43-CE49107A7B74}" type="pres">
      <dgm:prSet presAssocID="{371BE931-9601-4442-AC19-F48BE831107A}" presName="node" presStyleLbl="node1" presStyleIdx="3" presStyleCnt="5" custScaleX="152471" custScaleY="173395" custRadScaleRad="118917" custRadScaleInc="1552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668ED4-A7F7-4C71-B5B8-17206BC095BA}" type="pres">
      <dgm:prSet presAssocID="{371BE931-9601-4442-AC19-F48BE831107A}" presName="spNode" presStyleCnt="0"/>
      <dgm:spPr/>
    </dgm:pt>
    <dgm:pt modelId="{7472C233-77A7-4406-B171-16D0EC3A93A5}" type="pres">
      <dgm:prSet presAssocID="{1AFF8F44-6F52-4651-8B51-6ABC119E53E3}" presName="sibTrans" presStyleLbl="sibTrans1D1" presStyleIdx="3" presStyleCnt="5"/>
      <dgm:spPr/>
      <dgm:t>
        <a:bodyPr/>
        <a:lstStyle/>
        <a:p>
          <a:endParaRPr lang="ru-RU"/>
        </a:p>
      </dgm:t>
    </dgm:pt>
    <dgm:pt modelId="{763F728C-9D91-4D10-982A-23B99A881CDE}" type="pres">
      <dgm:prSet presAssocID="{B28F6E64-A86F-4D99-B5A7-D16A93B3F8D3}" presName="node" presStyleLbl="node1" presStyleIdx="4" presStyleCnt="5" custScaleX="160363" custScaleY="148546" custRadScaleRad="157573" custRadScaleInc="437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BFE840-74A9-446B-841C-820DF35628CE}" type="pres">
      <dgm:prSet presAssocID="{B28F6E64-A86F-4D99-B5A7-D16A93B3F8D3}" presName="spNode" presStyleCnt="0"/>
      <dgm:spPr/>
    </dgm:pt>
    <dgm:pt modelId="{EA4163F7-A4C6-495C-9E41-375E51B5B8D6}" type="pres">
      <dgm:prSet presAssocID="{37FD5875-AB18-4BD1-BE96-7F527174BD22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BBAADC25-FBD3-4926-8732-76E11D62982B}" type="presOf" srcId="{B28F6E64-A86F-4D99-B5A7-D16A93B3F8D3}" destId="{763F728C-9D91-4D10-982A-23B99A881CDE}" srcOrd="0" destOrd="0" presId="urn:microsoft.com/office/officeart/2005/8/layout/cycle6"/>
    <dgm:cxn modelId="{5F268D21-9EC7-4C20-8219-1848530FE686}" type="presOf" srcId="{371BE931-9601-4442-AC19-F48BE831107A}" destId="{5F676180-8673-4521-BA43-CE49107A7B74}" srcOrd="0" destOrd="0" presId="urn:microsoft.com/office/officeart/2005/8/layout/cycle6"/>
    <dgm:cxn modelId="{B754D2F0-1BAC-4E5F-A478-A016CD2D75EA}" srcId="{DE1BE18D-7440-426F-90D1-2E38C693AFC5}" destId="{EF1ED1FB-5E53-44FC-898A-9B3CA5744F2A}" srcOrd="2" destOrd="0" parTransId="{BBA183AC-F5FB-4C3F-A092-D6CA1BE11607}" sibTransId="{E76FC44B-D684-4F3F-BB6A-EC37DBD695C0}"/>
    <dgm:cxn modelId="{16DFC15F-F027-4441-8A81-6F8FDE689DBA}" type="presOf" srcId="{E76FC44B-D684-4F3F-BB6A-EC37DBD695C0}" destId="{6B0E6B3F-85D3-40A1-96DA-9E96B2AD1EE0}" srcOrd="0" destOrd="0" presId="urn:microsoft.com/office/officeart/2005/8/layout/cycle6"/>
    <dgm:cxn modelId="{B91661FB-3419-4DED-A80D-163580D5107E}" srcId="{DE1BE18D-7440-426F-90D1-2E38C693AFC5}" destId="{B891A7C2-7471-4E45-820D-25B0089FE805}" srcOrd="0" destOrd="0" parTransId="{4CAC76C8-DCF6-4D8F-861C-8D573AF49D59}" sibTransId="{6881567F-CCFB-44F0-AA75-75749AA00DEC}"/>
    <dgm:cxn modelId="{DE45FEBA-0A42-4A3D-8E7F-6C74A7DAE504}" type="presOf" srcId="{B891A7C2-7471-4E45-820D-25B0089FE805}" destId="{B209B3CD-04FE-458B-A49D-9833B89A9965}" srcOrd="0" destOrd="0" presId="urn:microsoft.com/office/officeart/2005/8/layout/cycle6"/>
    <dgm:cxn modelId="{4FFF3A72-7146-42DD-89B8-ABC4B4FD24DD}" srcId="{DE1BE18D-7440-426F-90D1-2E38C693AFC5}" destId="{371BE931-9601-4442-AC19-F48BE831107A}" srcOrd="3" destOrd="0" parTransId="{94281B99-E7A3-4F82-9B0D-192798BCBF0D}" sibTransId="{1AFF8F44-6F52-4651-8B51-6ABC119E53E3}"/>
    <dgm:cxn modelId="{ECE32814-0E49-4A39-BCF6-D677A5E32319}" type="presOf" srcId="{4B73E8BF-8242-46A1-8E9F-D16E651A8A4D}" destId="{0701AFDD-8CDB-48F3-A60F-5B0C8C626675}" srcOrd="0" destOrd="0" presId="urn:microsoft.com/office/officeart/2005/8/layout/cycle6"/>
    <dgm:cxn modelId="{07C157CA-A4CF-4060-9E8B-C118176CF839}" srcId="{DE1BE18D-7440-426F-90D1-2E38C693AFC5}" destId="{B28F6E64-A86F-4D99-B5A7-D16A93B3F8D3}" srcOrd="4" destOrd="0" parTransId="{03DD34BF-E98C-4DFC-9407-95244D7136DC}" sibTransId="{37FD5875-AB18-4BD1-BE96-7F527174BD22}"/>
    <dgm:cxn modelId="{A546767D-3A48-44BE-BE58-36388A1B83B3}" type="presOf" srcId="{37FD5875-AB18-4BD1-BE96-7F527174BD22}" destId="{EA4163F7-A4C6-495C-9E41-375E51B5B8D6}" srcOrd="0" destOrd="0" presId="urn:microsoft.com/office/officeart/2005/8/layout/cycle6"/>
    <dgm:cxn modelId="{2E05AEB4-6ED6-45AB-B540-90681992B755}" type="presOf" srcId="{90AA3646-4D42-451B-93C9-7DCB86A63C0E}" destId="{AF63F9A2-21BA-44BB-9DB2-63D2127C20AD}" srcOrd="0" destOrd="0" presId="urn:microsoft.com/office/officeart/2005/8/layout/cycle6"/>
    <dgm:cxn modelId="{E5943B18-F795-4FF0-848A-5C7D379B1A04}" type="presOf" srcId="{6881567F-CCFB-44F0-AA75-75749AA00DEC}" destId="{2B50CC2B-F7D6-4040-9FE7-129B36D18E02}" srcOrd="0" destOrd="0" presId="urn:microsoft.com/office/officeart/2005/8/layout/cycle6"/>
    <dgm:cxn modelId="{2F8F7205-B92E-419D-AD4A-E41CDC961D5A}" srcId="{DE1BE18D-7440-426F-90D1-2E38C693AFC5}" destId="{90AA3646-4D42-451B-93C9-7DCB86A63C0E}" srcOrd="1" destOrd="0" parTransId="{CE33A11D-B4C8-40FA-B8E2-0E26B6CA2736}" sibTransId="{4B73E8BF-8242-46A1-8E9F-D16E651A8A4D}"/>
    <dgm:cxn modelId="{836F3855-2B04-4543-88B4-7D3FFE370E2F}" type="presOf" srcId="{DE1BE18D-7440-426F-90D1-2E38C693AFC5}" destId="{47CF716C-698F-4036-A62B-C05F31DD084D}" srcOrd="0" destOrd="0" presId="urn:microsoft.com/office/officeart/2005/8/layout/cycle6"/>
    <dgm:cxn modelId="{2B6851DD-F26D-4235-B460-C83BDF2B4625}" type="presOf" srcId="{1AFF8F44-6F52-4651-8B51-6ABC119E53E3}" destId="{7472C233-77A7-4406-B171-16D0EC3A93A5}" srcOrd="0" destOrd="0" presId="urn:microsoft.com/office/officeart/2005/8/layout/cycle6"/>
    <dgm:cxn modelId="{C4024D64-CF1D-4967-BE60-DE8E304B0DB9}" type="presOf" srcId="{EF1ED1FB-5E53-44FC-898A-9B3CA5744F2A}" destId="{483B917C-A027-4E32-95A7-8BEB2BE7D677}" srcOrd="0" destOrd="0" presId="urn:microsoft.com/office/officeart/2005/8/layout/cycle6"/>
    <dgm:cxn modelId="{9C74125F-6673-4C8C-BDF3-CE5C7D8C2EAC}" type="presParOf" srcId="{47CF716C-698F-4036-A62B-C05F31DD084D}" destId="{B209B3CD-04FE-458B-A49D-9833B89A9965}" srcOrd="0" destOrd="0" presId="urn:microsoft.com/office/officeart/2005/8/layout/cycle6"/>
    <dgm:cxn modelId="{3510D767-12DE-4E13-832B-A2F82ED7C3FE}" type="presParOf" srcId="{47CF716C-698F-4036-A62B-C05F31DD084D}" destId="{4EA63F4D-421F-4D1A-9006-8EE34094E338}" srcOrd="1" destOrd="0" presId="urn:microsoft.com/office/officeart/2005/8/layout/cycle6"/>
    <dgm:cxn modelId="{3CF28499-2873-4425-B38F-440622888FD4}" type="presParOf" srcId="{47CF716C-698F-4036-A62B-C05F31DD084D}" destId="{2B50CC2B-F7D6-4040-9FE7-129B36D18E02}" srcOrd="2" destOrd="0" presId="urn:microsoft.com/office/officeart/2005/8/layout/cycle6"/>
    <dgm:cxn modelId="{5DA63961-67E2-4D44-9E72-86896251DCA9}" type="presParOf" srcId="{47CF716C-698F-4036-A62B-C05F31DD084D}" destId="{AF63F9A2-21BA-44BB-9DB2-63D2127C20AD}" srcOrd="3" destOrd="0" presId="urn:microsoft.com/office/officeart/2005/8/layout/cycle6"/>
    <dgm:cxn modelId="{F42575C8-275C-4893-90A4-98BD585F2663}" type="presParOf" srcId="{47CF716C-698F-4036-A62B-C05F31DD084D}" destId="{01400F3D-6134-49D3-A1A2-1E29BBEB099E}" srcOrd="4" destOrd="0" presId="urn:microsoft.com/office/officeart/2005/8/layout/cycle6"/>
    <dgm:cxn modelId="{ED8D426E-F9A9-4F65-AC2C-71E66D5B1818}" type="presParOf" srcId="{47CF716C-698F-4036-A62B-C05F31DD084D}" destId="{0701AFDD-8CDB-48F3-A60F-5B0C8C626675}" srcOrd="5" destOrd="0" presId="urn:microsoft.com/office/officeart/2005/8/layout/cycle6"/>
    <dgm:cxn modelId="{A5CA8510-9194-4FB2-8B85-8C245013BFBD}" type="presParOf" srcId="{47CF716C-698F-4036-A62B-C05F31DD084D}" destId="{483B917C-A027-4E32-95A7-8BEB2BE7D677}" srcOrd="6" destOrd="0" presId="urn:microsoft.com/office/officeart/2005/8/layout/cycle6"/>
    <dgm:cxn modelId="{85C4A1C4-7587-4AEF-8B8F-362875F02A98}" type="presParOf" srcId="{47CF716C-698F-4036-A62B-C05F31DD084D}" destId="{5A594D6D-78B9-4E0E-989E-414A5277000C}" srcOrd="7" destOrd="0" presId="urn:microsoft.com/office/officeart/2005/8/layout/cycle6"/>
    <dgm:cxn modelId="{668D0E89-8A1C-40D9-A9E3-4098FF283F06}" type="presParOf" srcId="{47CF716C-698F-4036-A62B-C05F31DD084D}" destId="{6B0E6B3F-85D3-40A1-96DA-9E96B2AD1EE0}" srcOrd="8" destOrd="0" presId="urn:microsoft.com/office/officeart/2005/8/layout/cycle6"/>
    <dgm:cxn modelId="{3BE79595-6735-4A57-958D-3B60A961C6AC}" type="presParOf" srcId="{47CF716C-698F-4036-A62B-C05F31DD084D}" destId="{5F676180-8673-4521-BA43-CE49107A7B74}" srcOrd="9" destOrd="0" presId="urn:microsoft.com/office/officeart/2005/8/layout/cycle6"/>
    <dgm:cxn modelId="{F6174E2B-AC9F-408D-9C6F-F94982F39865}" type="presParOf" srcId="{47CF716C-698F-4036-A62B-C05F31DD084D}" destId="{59668ED4-A7F7-4C71-B5B8-17206BC095BA}" srcOrd="10" destOrd="0" presId="urn:microsoft.com/office/officeart/2005/8/layout/cycle6"/>
    <dgm:cxn modelId="{6B613EA5-6F33-4376-8E99-EE168D3C8525}" type="presParOf" srcId="{47CF716C-698F-4036-A62B-C05F31DD084D}" destId="{7472C233-77A7-4406-B171-16D0EC3A93A5}" srcOrd="11" destOrd="0" presId="urn:microsoft.com/office/officeart/2005/8/layout/cycle6"/>
    <dgm:cxn modelId="{DDAAB8D8-22FC-4D3C-941A-7EF57819F35F}" type="presParOf" srcId="{47CF716C-698F-4036-A62B-C05F31DD084D}" destId="{763F728C-9D91-4D10-982A-23B99A881CDE}" srcOrd="12" destOrd="0" presId="urn:microsoft.com/office/officeart/2005/8/layout/cycle6"/>
    <dgm:cxn modelId="{BC021AE9-EF4C-431F-BEA7-F15DAF793B3A}" type="presParOf" srcId="{47CF716C-698F-4036-A62B-C05F31DD084D}" destId="{3DBFE840-74A9-446B-841C-820DF35628CE}" srcOrd="13" destOrd="0" presId="urn:microsoft.com/office/officeart/2005/8/layout/cycle6"/>
    <dgm:cxn modelId="{88C7BD2C-6786-452C-ADBC-CDE4772AE4E9}" type="presParOf" srcId="{47CF716C-698F-4036-A62B-C05F31DD084D}" destId="{EA4163F7-A4C6-495C-9E41-375E51B5B8D6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119837-5B71-4D44-BB01-DB0B084933C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477D14C5-CED9-4CFC-B338-DFB0C8090B9F}">
      <dgm:prSet phldrT="[Text]"/>
      <dgm:spPr/>
      <dgm:t>
        <a:bodyPr rtlCol="0"/>
        <a:lstStyle/>
        <a:p>
          <a:pPr rtl="0"/>
          <a:r>
            <a:rPr lang="ru" dirty="0" smtClean="0"/>
            <a:t>Основная цель</a:t>
          </a:r>
          <a:endParaRPr lang="en-US" dirty="0"/>
        </a:p>
      </dgm:t>
    </dgm:pt>
    <dgm:pt modelId="{92DFCBC7-BC14-4697-8ECD-BF0D5B1EDA3B}" type="parTrans" cxnId="{7D461F02-AB37-447A-AC6B-D31C4D2EC6A9}">
      <dgm:prSet/>
      <dgm:spPr/>
      <dgm:t>
        <a:bodyPr rtlCol="0"/>
        <a:lstStyle/>
        <a:p>
          <a:pPr rtl="0"/>
          <a:endParaRPr lang="en-US"/>
        </a:p>
      </dgm:t>
    </dgm:pt>
    <dgm:pt modelId="{87E3C0DB-7BEE-424E-8E11-B838D238D595}" type="sibTrans" cxnId="{7D461F02-AB37-447A-AC6B-D31C4D2EC6A9}">
      <dgm:prSet/>
      <dgm:spPr/>
      <dgm:t>
        <a:bodyPr rtlCol="0"/>
        <a:lstStyle/>
        <a:p>
          <a:pPr rtl="0"/>
          <a:endParaRPr lang="en-US"/>
        </a:p>
      </dgm:t>
    </dgm:pt>
    <dgm:pt modelId="{C111C18A-FD96-4E63-821A-54D70D8DC65F}">
      <dgm:prSet phldrT="[Text]"/>
      <dgm:spPr/>
      <dgm:t>
        <a:bodyPr rtlCol="0"/>
        <a:lstStyle/>
        <a:p>
          <a:pPr rtl="0"/>
          <a:r>
            <a:rPr lang="ru" dirty="0"/>
            <a:t>Задача 1</a:t>
          </a:r>
          <a:endParaRPr lang="en-US" dirty="0"/>
        </a:p>
      </dgm:t>
    </dgm:pt>
    <dgm:pt modelId="{83BE74EF-FAB4-45A2-BBED-7CD5259AB210}" type="parTrans" cxnId="{FFD8B471-C98F-4DB5-8DE3-2AB7E896ADD5}">
      <dgm:prSet/>
      <dgm:spPr/>
      <dgm:t>
        <a:bodyPr rtlCol="0"/>
        <a:lstStyle/>
        <a:p>
          <a:pPr rtl="0"/>
          <a:endParaRPr lang="en-US"/>
        </a:p>
      </dgm:t>
    </dgm:pt>
    <dgm:pt modelId="{B4F34DE2-2DAE-4F88-8C78-BD8892EBF4FF}" type="sibTrans" cxnId="{FFD8B471-C98F-4DB5-8DE3-2AB7E896ADD5}">
      <dgm:prSet/>
      <dgm:spPr/>
      <dgm:t>
        <a:bodyPr rtlCol="0"/>
        <a:lstStyle/>
        <a:p>
          <a:pPr rtl="0"/>
          <a:endParaRPr lang="en-US"/>
        </a:p>
      </dgm:t>
    </dgm:pt>
    <dgm:pt modelId="{33EAD35F-38F2-4CB7-9A6D-B04FFD8A51FD}">
      <dgm:prSet phldrT="[Text]"/>
      <dgm:spPr/>
      <dgm:t>
        <a:bodyPr rtlCol="0"/>
        <a:lstStyle/>
        <a:p>
          <a:pPr rtl="0"/>
          <a:r>
            <a:rPr lang="ru" dirty="0"/>
            <a:t>Задача 2</a:t>
          </a:r>
          <a:endParaRPr lang="en-US" dirty="0"/>
        </a:p>
      </dgm:t>
    </dgm:pt>
    <dgm:pt modelId="{81FE7DB1-4BFC-4407-80A9-E5514E94C61D}" type="parTrans" cxnId="{FAC3D40F-8E66-452D-9CA4-C2871F2D10EF}">
      <dgm:prSet/>
      <dgm:spPr/>
      <dgm:t>
        <a:bodyPr rtlCol="0"/>
        <a:lstStyle/>
        <a:p>
          <a:pPr rtl="0"/>
          <a:endParaRPr lang="en-US"/>
        </a:p>
      </dgm:t>
    </dgm:pt>
    <dgm:pt modelId="{4B66B839-1910-459B-92B2-14846EBA7A70}" type="sibTrans" cxnId="{FAC3D40F-8E66-452D-9CA4-C2871F2D10EF}">
      <dgm:prSet/>
      <dgm:spPr/>
      <dgm:t>
        <a:bodyPr rtlCol="0"/>
        <a:lstStyle/>
        <a:p>
          <a:pPr rtl="0"/>
          <a:endParaRPr lang="en-US"/>
        </a:p>
      </dgm:t>
    </dgm:pt>
    <dgm:pt modelId="{5448F834-87C6-4EDA-9945-C2B89F0095BC}">
      <dgm:prSet phldrT="[Text]"/>
      <dgm:spPr/>
      <dgm:t>
        <a:bodyPr rtlCol="0"/>
        <a:lstStyle/>
        <a:p>
          <a:pPr rtl="0"/>
          <a:r>
            <a:rPr lang="ru-RU" dirty="0" smtClean="0"/>
            <a:t>Задача 9</a:t>
          </a:r>
          <a:endParaRPr lang="en-US" dirty="0"/>
        </a:p>
      </dgm:t>
    </dgm:pt>
    <dgm:pt modelId="{5E17D47C-6752-4383-A1CB-D1B378DF1872}" type="parTrans" cxnId="{5C82596D-31D3-4B66-B89E-784FD2F469BB}">
      <dgm:prSet/>
      <dgm:spPr/>
      <dgm:t>
        <a:bodyPr/>
        <a:lstStyle/>
        <a:p>
          <a:endParaRPr lang="ru-RU"/>
        </a:p>
      </dgm:t>
    </dgm:pt>
    <dgm:pt modelId="{07EBF5B0-AB3D-4329-B13C-E1BED8568A42}" type="sibTrans" cxnId="{5C82596D-31D3-4B66-B89E-784FD2F469BB}">
      <dgm:prSet/>
      <dgm:spPr/>
      <dgm:t>
        <a:bodyPr/>
        <a:lstStyle/>
        <a:p>
          <a:endParaRPr lang="ru-RU"/>
        </a:p>
      </dgm:t>
    </dgm:pt>
    <dgm:pt modelId="{45B2012A-60F7-4E05-8CB1-71DB110F40DA}">
      <dgm:prSet phldrT="[Text]"/>
      <dgm:spPr/>
      <dgm:t>
        <a:bodyPr rtlCol="0"/>
        <a:lstStyle/>
        <a:p>
          <a:pPr rtl="0"/>
          <a:r>
            <a:rPr lang="ru-RU" dirty="0" smtClean="0"/>
            <a:t>Задача 3</a:t>
          </a:r>
          <a:endParaRPr lang="en-US" dirty="0"/>
        </a:p>
      </dgm:t>
    </dgm:pt>
    <dgm:pt modelId="{C5CDB65D-6E31-41B7-86AF-D43CAD9ABC25}" type="parTrans" cxnId="{44150360-04DB-461D-8C43-E6B12E3F21ED}">
      <dgm:prSet/>
      <dgm:spPr/>
      <dgm:t>
        <a:bodyPr/>
        <a:lstStyle/>
        <a:p>
          <a:endParaRPr lang="ru-RU"/>
        </a:p>
      </dgm:t>
    </dgm:pt>
    <dgm:pt modelId="{E18D47FB-C0B1-49AA-9698-323D13647AA1}" type="sibTrans" cxnId="{44150360-04DB-461D-8C43-E6B12E3F21ED}">
      <dgm:prSet/>
      <dgm:spPr/>
      <dgm:t>
        <a:bodyPr/>
        <a:lstStyle/>
        <a:p>
          <a:endParaRPr lang="ru-RU"/>
        </a:p>
      </dgm:t>
    </dgm:pt>
    <dgm:pt modelId="{2B1B1072-1D9A-4171-8899-C37B700A8C92}">
      <dgm:prSet phldrT="[Text]"/>
      <dgm:spPr/>
      <dgm:t>
        <a:bodyPr rtlCol="0"/>
        <a:lstStyle/>
        <a:p>
          <a:pPr rtl="0"/>
          <a:r>
            <a:rPr lang="ru-RU" dirty="0" smtClean="0"/>
            <a:t>Задача4</a:t>
          </a:r>
          <a:endParaRPr lang="en-US" dirty="0"/>
        </a:p>
      </dgm:t>
    </dgm:pt>
    <dgm:pt modelId="{F69C2361-8486-489A-9208-B47DB524D49E}" type="parTrans" cxnId="{EAE5DDB8-938D-4C7A-82BC-BEEFF4E07ACC}">
      <dgm:prSet/>
      <dgm:spPr/>
      <dgm:t>
        <a:bodyPr/>
        <a:lstStyle/>
        <a:p>
          <a:endParaRPr lang="ru-RU"/>
        </a:p>
      </dgm:t>
    </dgm:pt>
    <dgm:pt modelId="{22AF0E7D-FD63-4B2E-8283-6E06B0252272}" type="sibTrans" cxnId="{EAE5DDB8-938D-4C7A-82BC-BEEFF4E07ACC}">
      <dgm:prSet/>
      <dgm:spPr/>
      <dgm:t>
        <a:bodyPr/>
        <a:lstStyle/>
        <a:p>
          <a:endParaRPr lang="ru-RU"/>
        </a:p>
      </dgm:t>
    </dgm:pt>
    <dgm:pt modelId="{5B20258E-E439-4508-8AF0-4B244DD90D83}">
      <dgm:prSet phldrT="[Text]"/>
      <dgm:spPr/>
      <dgm:t>
        <a:bodyPr rtlCol="0"/>
        <a:lstStyle/>
        <a:p>
          <a:pPr rtl="0"/>
          <a:r>
            <a:rPr lang="ru-RU" dirty="0" smtClean="0"/>
            <a:t>Задача5</a:t>
          </a:r>
          <a:endParaRPr lang="en-US" dirty="0"/>
        </a:p>
      </dgm:t>
    </dgm:pt>
    <dgm:pt modelId="{D76CFC58-69D2-49AD-A216-B81DC9ED065B}" type="parTrans" cxnId="{D4CFEF8C-E8E1-463E-B187-921B16CE8D47}">
      <dgm:prSet/>
      <dgm:spPr/>
      <dgm:t>
        <a:bodyPr/>
        <a:lstStyle/>
        <a:p>
          <a:endParaRPr lang="ru-RU"/>
        </a:p>
      </dgm:t>
    </dgm:pt>
    <dgm:pt modelId="{B4D43FCD-583E-4D05-8F6B-240469D054D3}" type="sibTrans" cxnId="{D4CFEF8C-E8E1-463E-B187-921B16CE8D47}">
      <dgm:prSet/>
      <dgm:spPr/>
      <dgm:t>
        <a:bodyPr/>
        <a:lstStyle/>
        <a:p>
          <a:endParaRPr lang="ru-RU"/>
        </a:p>
      </dgm:t>
    </dgm:pt>
    <dgm:pt modelId="{AB2ED308-41F7-4D89-9DE1-B2DD77E29AB3}">
      <dgm:prSet phldrT="[Text]"/>
      <dgm:spPr/>
      <dgm:t>
        <a:bodyPr rtlCol="0"/>
        <a:lstStyle/>
        <a:p>
          <a:pPr rtl="0"/>
          <a:r>
            <a:rPr lang="ru-RU" dirty="0" smtClean="0"/>
            <a:t>Задача 6</a:t>
          </a:r>
          <a:endParaRPr lang="en-US" dirty="0"/>
        </a:p>
      </dgm:t>
    </dgm:pt>
    <dgm:pt modelId="{B3EFF3C5-2CCE-4B97-BA29-34B305307D41}" type="parTrans" cxnId="{6FD88B31-CB80-4F94-A5CB-4D39A927A375}">
      <dgm:prSet/>
      <dgm:spPr/>
      <dgm:t>
        <a:bodyPr/>
        <a:lstStyle/>
        <a:p>
          <a:endParaRPr lang="ru-RU"/>
        </a:p>
      </dgm:t>
    </dgm:pt>
    <dgm:pt modelId="{4C86BA5C-03BA-4D0C-8847-C760F469BAA9}" type="sibTrans" cxnId="{6FD88B31-CB80-4F94-A5CB-4D39A927A375}">
      <dgm:prSet/>
      <dgm:spPr/>
      <dgm:t>
        <a:bodyPr/>
        <a:lstStyle/>
        <a:p>
          <a:endParaRPr lang="ru-RU"/>
        </a:p>
      </dgm:t>
    </dgm:pt>
    <dgm:pt modelId="{FE9C2ABE-45D1-40B2-9BEA-1F786795FC32}">
      <dgm:prSet phldrT="[Text]"/>
      <dgm:spPr/>
      <dgm:t>
        <a:bodyPr rtlCol="0"/>
        <a:lstStyle/>
        <a:p>
          <a:pPr rtl="0"/>
          <a:r>
            <a:rPr lang="ru-RU" dirty="0" smtClean="0"/>
            <a:t>Задача 7</a:t>
          </a:r>
          <a:endParaRPr lang="en-US" dirty="0"/>
        </a:p>
      </dgm:t>
    </dgm:pt>
    <dgm:pt modelId="{66CB3E3A-D1A0-4ECF-BF9B-5EE677FE6608}" type="parTrans" cxnId="{E5FAC4EA-5495-4B1D-AA8A-25B7B1C57F74}">
      <dgm:prSet/>
      <dgm:spPr/>
      <dgm:t>
        <a:bodyPr/>
        <a:lstStyle/>
        <a:p>
          <a:endParaRPr lang="ru-RU"/>
        </a:p>
      </dgm:t>
    </dgm:pt>
    <dgm:pt modelId="{0BA49D7E-65E8-4467-B726-94C2E244A61A}" type="sibTrans" cxnId="{E5FAC4EA-5495-4B1D-AA8A-25B7B1C57F74}">
      <dgm:prSet/>
      <dgm:spPr/>
      <dgm:t>
        <a:bodyPr/>
        <a:lstStyle/>
        <a:p>
          <a:endParaRPr lang="ru-RU"/>
        </a:p>
      </dgm:t>
    </dgm:pt>
    <dgm:pt modelId="{E4F91947-FB10-42AF-9D1C-92821D90A830}">
      <dgm:prSet phldrT="[Text]"/>
      <dgm:spPr/>
      <dgm:t>
        <a:bodyPr rtlCol="0"/>
        <a:lstStyle/>
        <a:p>
          <a:pPr rtl="0"/>
          <a:r>
            <a:rPr lang="ru-RU" dirty="0" smtClean="0"/>
            <a:t>Задача8</a:t>
          </a:r>
          <a:endParaRPr lang="en-US" dirty="0"/>
        </a:p>
      </dgm:t>
    </dgm:pt>
    <dgm:pt modelId="{9B85FF28-605F-46E9-863F-D9980C45622A}" type="parTrans" cxnId="{CE23C28B-FC5F-4743-9BEB-1E2292E3883A}">
      <dgm:prSet/>
      <dgm:spPr/>
      <dgm:t>
        <a:bodyPr/>
        <a:lstStyle/>
        <a:p>
          <a:endParaRPr lang="ru-RU"/>
        </a:p>
      </dgm:t>
    </dgm:pt>
    <dgm:pt modelId="{0B2D6CCD-D100-4DED-8FD3-6804647406B7}" type="sibTrans" cxnId="{CE23C28B-FC5F-4743-9BEB-1E2292E3883A}">
      <dgm:prSet/>
      <dgm:spPr/>
      <dgm:t>
        <a:bodyPr/>
        <a:lstStyle/>
        <a:p>
          <a:endParaRPr lang="ru-RU"/>
        </a:p>
      </dgm:t>
    </dgm:pt>
    <dgm:pt modelId="{ED5DCCC5-BCA8-4491-AA37-BAF153ECA184}" type="pres">
      <dgm:prSet presAssocID="{90119837-5B71-4D44-BB01-DB0B084933C8}" presName="linear" presStyleCnt="0">
        <dgm:presLayoutVars>
          <dgm:animLvl val="lvl"/>
          <dgm:resizeHandles val="exact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A9DD881E-A532-414B-870C-8ADE2076F78C}" type="pres">
      <dgm:prSet presAssocID="{477D14C5-CED9-4CFC-B338-DFB0C8090B9F}" presName="parentText" presStyleLbl="node1" presStyleIdx="0" presStyleCnt="1">
        <dgm:presLayoutVars>
          <dgm:chMax val="0"/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CD5F6E02-AD43-4E7A-935B-DDF5D6C74800}" type="pres">
      <dgm:prSet presAssocID="{477D14C5-CED9-4CFC-B338-DFB0C8090B9F}" presName="childText" presStyleLbl="revTx" presStyleIdx="0" presStyleCnt="1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</dgm:ptLst>
  <dgm:cxnLst>
    <dgm:cxn modelId="{B99382D6-F9EA-4E60-8362-6E8535A489A2}" type="presOf" srcId="{33EAD35F-38F2-4CB7-9A6D-B04FFD8A51FD}" destId="{CD5F6E02-AD43-4E7A-935B-DDF5D6C74800}" srcOrd="0" destOrd="1" presId="urn:microsoft.com/office/officeart/2005/8/layout/vList2"/>
    <dgm:cxn modelId="{875A3B15-8F49-4C99-85BF-9B05C8D73FE1}" type="presOf" srcId="{FE9C2ABE-45D1-40B2-9BEA-1F786795FC32}" destId="{CD5F6E02-AD43-4E7A-935B-DDF5D6C74800}" srcOrd="0" destOrd="6" presId="urn:microsoft.com/office/officeart/2005/8/layout/vList2"/>
    <dgm:cxn modelId="{44150360-04DB-461D-8C43-E6B12E3F21ED}" srcId="{477D14C5-CED9-4CFC-B338-DFB0C8090B9F}" destId="{45B2012A-60F7-4E05-8CB1-71DB110F40DA}" srcOrd="2" destOrd="0" parTransId="{C5CDB65D-6E31-41B7-86AF-D43CAD9ABC25}" sibTransId="{E18D47FB-C0B1-49AA-9698-323D13647AA1}"/>
    <dgm:cxn modelId="{8D0A4494-246A-45A7-AB6A-CDBC9E33ECD3}" type="presOf" srcId="{477D14C5-CED9-4CFC-B338-DFB0C8090B9F}" destId="{A9DD881E-A532-414B-870C-8ADE2076F78C}" srcOrd="0" destOrd="0" presId="urn:microsoft.com/office/officeart/2005/8/layout/vList2"/>
    <dgm:cxn modelId="{5C82596D-31D3-4B66-B89E-784FD2F469BB}" srcId="{477D14C5-CED9-4CFC-B338-DFB0C8090B9F}" destId="{5448F834-87C6-4EDA-9945-C2B89F0095BC}" srcOrd="8" destOrd="0" parTransId="{5E17D47C-6752-4383-A1CB-D1B378DF1872}" sibTransId="{07EBF5B0-AB3D-4329-B13C-E1BED8568A42}"/>
    <dgm:cxn modelId="{FFD8B471-C98F-4DB5-8DE3-2AB7E896ADD5}" srcId="{477D14C5-CED9-4CFC-B338-DFB0C8090B9F}" destId="{C111C18A-FD96-4E63-821A-54D70D8DC65F}" srcOrd="0" destOrd="0" parTransId="{83BE74EF-FAB4-45A2-BBED-7CD5259AB210}" sibTransId="{B4F34DE2-2DAE-4F88-8C78-BD8892EBF4FF}"/>
    <dgm:cxn modelId="{09D5584D-AD89-4252-8398-C96B4D4CCF29}" type="presOf" srcId="{E4F91947-FB10-42AF-9D1C-92821D90A830}" destId="{CD5F6E02-AD43-4E7A-935B-DDF5D6C74800}" srcOrd="0" destOrd="7" presId="urn:microsoft.com/office/officeart/2005/8/layout/vList2"/>
    <dgm:cxn modelId="{88182E38-6121-42DA-87BB-CA58DC4B4AA4}" type="presOf" srcId="{2B1B1072-1D9A-4171-8899-C37B700A8C92}" destId="{CD5F6E02-AD43-4E7A-935B-DDF5D6C74800}" srcOrd="0" destOrd="3" presId="urn:microsoft.com/office/officeart/2005/8/layout/vList2"/>
    <dgm:cxn modelId="{EAE5DDB8-938D-4C7A-82BC-BEEFF4E07ACC}" srcId="{477D14C5-CED9-4CFC-B338-DFB0C8090B9F}" destId="{2B1B1072-1D9A-4171-8899-C37B700A8C92}" srcOrd="3" destOrd="0" parTransId="{F69C2361-8486-489A-9208-B47DB524D49E}" sibTransId="{22AF0E7D-FD63-4B2E-8283-6E06B0252272}"/>
    <dgm:cxn modelId="{E5FAC4EA-5495-4B1D-AA8A-25B7B1C57F74}" srcId="{477D14C5-CED9-4CFC-B338-DFB0C8090B9F}" destId="{FE9C2ABE-45D1-40B2-9BEA-1F786795FC32}" srcOrd="6" destOrd="0" parTransId="{66CB3E3A-D1A0-4ECF-BF9B-5EE677FE6608}" sibTransId="{0BA49D7E-65E8-4467-B726-94C2E244A61A}"/>
    <dgm:cxn modelId="{32A2F046-4E79-48DD-9905-A82963D9EF91}" type="presOf" srcId="{5B20258E-E439-4508-8AF0-4B244DD90D83}" destId="{CD5F6E02-AD43-4E7A-935B-DDF5D6C74800}" srcOrd="0" destOrd="4" presId="urn:microsoft.com/office/officeart/2005/8/layout/vList2"/>
    <dgm:cxn modelId="{7D461F02-AB37-447A-AC6B-D31C4D2EC6A9}" srcId="{90119837-5B71-4D44-BB01-DB0B084933C8}" destId="{477D14C5-CED9-4CFC-B338-DFB0C8090B9F}" srcOrd="0" destOrd="0" parTransId="{92DFCBC7-BC14-4697-8ECD-BF0D5B1EDA3B}" sibTransId="{87E3C0DB-7BEE-424E-8E11-B838D238D595}"/>
    <dgm:cxn modelId="{D4CFEF8C-E8E1-463E-B187-921B16CE8D47}" srcId="{477D14C5-CED9-4CFC-B338-DFB0C8090B9F}" destId="{5B20258E-E439-4508-8AF0-4B244DD90D83}" srcOrd="4" destOrd="0" parTransId="{D76CFC58-69D2-49AD-A216-B81DC9ED065B}" sibTransId="{B4D43FCD-583E-4D05-8F6B-240469D054D3}"/>
    <dgm:cxn modelId="{8B5C80ED-01C6-423B-BA2F-7F13E4FAC07D}" type="presOf" srcId="{C111C18A-FD96-4E63-821A-54D70D8DC65F}" destId="{CD5F6E02-AD43-4E7A-935B-DDF5D6C74800}" srcOrd="0" destOrd="0" presId="urn:microsoft.com/office/officeart/2005/8/layout/vList2"/>
    <dgm:cxn modelId="{2168DF48-F54E-4BF7-B79D-D1F2A4D8454D}" type="presOf" srcId="{5448F834-87C6-4EDA-9945-C2B89F0095BC}" destId="{CD5F6E02-AD43-4E7A-935B-DDF5D6C74800}" srcOrd="0" destOrd="8" presId="urn:microsoft.com/office/officeart/2005/8/layout/vList2"/>
    <dgm:cxn modelId="{0A1633DB-10AC-4F69-B048-498036001D9B}" type="presOf" srcId="{AB2ED308-41F7-4D89-9DE1-B2DD77E29AB3}" destId="{CD5F6E02-AD43-4E7A-935B-DDF5D6C74800}" srcOrd="0" destOrd="5" presId="urn:microsoft.com/office/officeart/2005/8/layout/vList2"/>
    <dgm:cxn modelId="{FAC3D40F-8E66-452D-9CA4-C2871F2D10EF}" srcId="{477D14C5-CED9-4CFC-B338-DFB0C8090B9F}" destId="{33EAD35F-38F2-4CB7-9A6D-B04FFD8A51FD}" srcOrd="1" destOrd="0" parTransId="{81FE7DB1-4BFC-4407-80A9-E5514E94C61D}" sibTransId="{4B66B839-1910-459B-92B2-14846EBA7A70}"/>
    <dgm:cxn modelId="{6FD88B31-CB80-4F94-A5CB-4D39A927A375}" srcId="{477D14C5-CED9-4CFC-B338-DFB0C8090B9F}" destId="{AB2ED308-41F7-4D89-9DE1-B2DD77E29AB3}" srcOrd="5" destOrd="0" parTransId="{B3EFF3C5-2CCE-4B97-BA29-34B305307D41}" sibTransId="{4C86BA5C-03BA-4D0C-8847-C760F469BAA9}"/>
    <dgm:cxn modelId="{5BDE416F-F97E-4F73-BE1A-C12EA4F60682}" type="presOf" srcId="{90119837-5B71-4D44-BB01-DB0B084933C8}" destId="{ED5DCCC5-BCA8-4491-AA37-BAF153ECA184}" srcOrd="0" destOrd="0" presId="urn:microsoft.com/office/officeart/2005/8/layout/vList2"/>
    <dgm:cxn modelId="{CE23C28B-FC5F-4743-9BEB-1E2292E3883A}" srcId="{477D14C5-CED9-4CFC-B338-DFB0C8090B9F}" destId="{E4F91947-FB10-42AF-9D1C-92821D90A830}" srcOrd="7" destOrd="0" parTransId="{9B85FF28-605F-46E9-863F-D9980C45622A}" sibTransId="{0B2D6CCD-D100-4DED-8FD3-6804647406B7}"/>
    <dgm:cxn modelId="{62E083C6-6207-4901-B1BC-47DC88893828}" type="presOf" srcId="{45B2012A-60F7-4E05-8CB1-71DB110F40DA}" destId="{CD5F6E02-AD43-4E7A-935B-DDF5D6C74800}" srcOrd="0" destOrd="2" presId="urn:microsoft.com/office/officeart/2005/8/layout/vList2"/>
    <dgm:cxn modelId="{0910C0A3-A67A-496C-8A74-C4E35FED4675}" type="presParOf" srcId="{ED5DCCC5-BCA8-4491-AA37-BAF153ECA184}" destId="{A9DD881E-A532-414B-870C-8ADE2076F78C}" srcOrd="0" destOrd="0" presId="urn:microsoft.com/office/officeart/2005/8/layout/vList2"/>
    <dgm:cxn modelId="{E7878C39-430B-4CF6-BCC0-6779E828A570}" type="presParOf" srcId="{ED5DCCC5-BCA8-4491-AA37-BAF153ECA184}" destId="{CD5F6E02-AD43-4E7A-935B-DDF5D6C7480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09B3CD-04FE-458B-A49D-9833B89A9965}">
      <dsp:nvSpPr>
        <dsp:cNvPr id="0" name=""/>
        <dsp:cNvSpPr/>
      </dsp:nvSpPr>
      <dsp:spPr>
        <a:xfrm>
          <a:off x="4752532" y="17187"/>
          <a:ext cx="4752079" cy="9737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Ученики государственных и муниципальных образовательных организаций Москвы и МО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</a:rPr>
            <a:t> 100-300 человек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4800066" y="64721"/>
        <a:ext cx="4657011" cy="878666"/>
      </dsp:txXfrm>
    </dsp:sp>
    <dsp:sp modelId="{2B50CC2B-F7D6-4040-9FE7-129B36D18E02}">
      <dsp:nvSpPr>
        <dsp:cNvPr id="0" name=""/>
        <dsp:cNvSpPr/>
      </dsp:nvSpPr>
      <dsp:spPr>
        <a:xfrm>
          <a:off x="3508864" y="-2959514"/>
          <a:ext cx="4743093" cy="4743093"/>
        </a:xfrm>
        <a:custGeom>
          <a:avLst/>
          <a:gdLst/>
          <a:ahLst/>
          <a:cxnLst/>
          <a:rect l="0" t="0" r="0" b="0"/>
          <a:pathLst>
            <a:path>
              <a:moveTo>
                <a:pt x="4134365" y="3957959"/>
              </a:moveTo>
              <a:arcTo wR="2371546" hR="2371546" stAng="2519099" swAng="144646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63F9A2-21BA-44BB-9DB2-63D2127C20AD}">
      <dsp:nvSpPr>
        <dsp:cNvPr id="0" name=""/>
        <dsp:cNvSpPr/>
      </dsp:nvSpPr>
      <dsp:spPr>
        <a:xfrm>
          <a:off x="5040553" y="1584180"/>
          <a:ext cx="4272741" cy="11864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Активные участники факультативных  занятий, проявившие способности в выбранном курсе</a:t>
          </a:r>
          <a:endParaRPr lang="ru-RU" sz="1100" kern="1200" dirty="0"/>
        </a:p>
      </dsp:txBody>
      <dsp:txXfrm>
        <a:off x="5098472" y="1642099"/>
        <a:ext cx="4156903" cy="1070644"/>
      </dsp:txXfrm>
    </dsp:sp>
    <dsp:sp modelId="{0701AFDD-8CDB-48F3-A60F-5B0C8C626675}">
      <dsp:nvSpPr>
        <dsp:cNvPr id="0" name=""/>
        <dsp:cNvSpPr/>
      </dsp:nvSpPr>
      <dsp:spPr>
        <a:xfrm>
          <a:off x="3344776" y="2191791"/>
          <a:ext cx="4743093" cy="4743093"/>
        </a:xfrm>
        <a:custGeom>
          <a:avLst/>
          <a:gdLst/>
          <a:ahLst/>
          <a:cxnLst/>
          <a:rect l="0" t="0" r="0" b="0"/>
          <a:pathLst>
            <a:path>
              <a:moveTo>
                <a:pt x="3932505" y="586149"/>
              </a:moveTo>
              <a:arcTo wR="2371546" hR="2371546" stAng="18669776" swAng="159020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3B917C-A027-4E32-95A7-8BEB2BE7D677}">
      <dsp:nvSpPr>
        <dsp:cNvPr id="0" name=""/>
        <dsp:cNvSpPr/>
      </dsp:nvSpPr>
      <dsp:spPr>
        <a:xfrm>
          <a:off x="5760640" y="3672414"/>
          <a:ext cx="3647246" cy="11864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Ученики, обладающие хорошими коммуникационными навыками, грамотной, развитой речью и активной жизненной позицией </a:t>
          </a:r>
          <a:endParaRPr lang="ru-RU" sz="1050" kern="1200" dirty="0"/>
        </a:p>
      </dsp:txBody>
      <dsp:txXfrm>
        <a:off x="5818559" y="3730333"/>
        <a:ext cx="3531408" cy="1070644"/>
      </dsp:txXfrm>
    </dsp:sp>
    <dsp:sp modelId="{6B0E6B3F-85D3-40A1-96DA-9E96B2AD1EE0}">
      <dsp:nvSpPr>
        <dsp:cNvPr id="0" name=""/>
        <dsp:cNvSpPr/>
      </dsp:nvSpPr>
      <dsp:spPr>
        <a:xfrm>
          <a:off x="2930047" y="794027"/>
          <a:ext cx="4743093" cy="4743093"/>
        </a:xfrm>
        <a:custGeom>
          <a:avLst/>
          <a:gdLst/>
          <a:ahLst/>
          <a:cxnLst/>
          <a:rect l="0" t="0" r="0" b="0"/>
          <a:pathLst>
            <a:path>
              <a:moveTo>
                <a:pt x="4006209" y="4089718"/>
              </a:moveTo>
              <a:arcTo wR="2371546" hR="2371546" stAng="2785607" swAng="577010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676180-8673-4521-BA43-CE49107A7B74}">
      <dsp:nvSpPr>
        <dsp:cNvPr id="0" name=""/>
        <dsp:cNvSpPr/>
      </dsp:nvSpPr>
      <dsp:spPr>
        <a:xfrm>
          <a:off x="1440167" y="2520278"/>
          <a:ext cx="2783140" cy="20573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Ученики , рекомендуемые для участия в учебно-тренировочных сборах администрациями своих образовательных организаций по итогам успеваемости и участия в школьных  и городских олимпиадах, научно-практических конференциях, конкурсах научно-исследовательских работ</a:t>
          </a:r>
          <a:endParaRPr lang="ru-RU" sz="1100" kern="1200" dirty="0"/>
        </a:p>
      </dsp:txBody>
      <dsp:txXfrm>
        <a:off x="1540596" y="2620707"/>
        <a:ext cx="2582282" cy="1856442"/>
      </dsp:txXfrm>
    </dsp:sp>
    <dsp:sp modelId="{7472C233-77A7-4406-B171-16D0EC3A93A5}">
      <dsp:nvSpPr>
        <dsp:cNvPr id="0" name=""/>
        <dsp:cNvSpPr/>
      </dsp:nvSpPr>
      <dsp:spPr>
        <a:xfrm>
          <a:off x="1429907" y="-1962073"/>
          <a:ext cx="4743093" cy="4743093"/>
        </a:xfrm>
        <a:custGeom>
          <a:avLst/>
          <a:gdLst/>
          <a:ahLst/>
          <a:cxnLst/>
          <a:rect l="0" t="0" r="0" b="0"/>
          <a:pathLst>
            <a:path>
              <a:moveTo>
                <a:pt x="1280998" y="4477476"/>
              </a:moveTo>
              <a:arcTo wR="2371546" hR="2371546" stAng="7042634" swAng="152597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3F728C-9D91-4D10-982A-23B99A881CDE}">
      <dsp:nvSpPr>
        <dsp:cNvPr id="0" name=""/>
        <dsp:cNvSpPr/>
      </dsp:nvSpPr>
      <dsp:spPr>
        <a:xfrm>
          <a:off x="784525" y="72005"/>
          <a:ext cx="2927197" cy="17624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Члены  детских, молодежных общественных  и образовательных организаций, научных сообществ </a:t>
          </a:r>
          <a:endParaRPr lang="ru-RU" sz="1100" kern="1200" dirty="0"/>
        </a:p>
      </dsp:txBody>
      <dsp:txXfrm>
        <a:off x="870562" y="158042"/>
        <a:ext cx="2755123" cy="1590397"/>
      </dsp:txXfrm>
    </dsp:sp>
    <dsp:sp modelId="{EA4163F7-A4C6-495C-9E41-375E51B5B8D6}">
      <dsp:nvSpPr>
        <dsp:cNvPr id="0" name=""/>
        <dsp:cNvSpPr/>
      </dsp:nvSpPr>
      <dsp:spPr>
        <a:xfrm>
          <a:off x="1421352" y="-97727"/>
          <a:ext cx="4743093" cy="4743093"/>
        </a:xfrm>
        <a:custGeom>
          <a:avLst/>
          <a:gdLst/>
          <a:ahLst/>
          <a:cxnLst/>
          <a:rect l="0" t="0" r="0" b="0"/>
          <a:pathLst>
            <a:path>
              <a:moveTo>
                <a:pt x="1507615" y="162959"/>
              </a:moveTo>
              <a:arcTo wR="2371546" hR="2371546" stAng="14918166" swAng="268727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D881E-A532-414B-870C-8ADE2076F78C}">
      <dsp:nvSpPr>
        <dsp:cNvPr id="0" name=""/>
        <dsp:cNvSpPr/>
      </dsp:nvSpPr>
      <dsp:spPr>
        <a:xfrm>
          <a:off x="0" y="77360"/>
          <a:ext cx="2880320" cy="1074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rtlCol="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" sz="2700" kern="1200" dirty="0" smtClean="0"/>
            <a:t>Основная цель</a:t>
          </a:r>
          <a:endParaRPr lang="en-US" sz="2700" kern="1200" dirty="0"/>
        </a:p>
      </dsp:txBody>
      <dsp:txXfrm>
        <a:off x="52431" y="129791"/>
        <a:ext cx="2775458" cy="969198"/>
      </dsp:txXfrm>
    </dsp:sp>
    <dsp:sp modelId="{CD5F6E02-AD43-4E7A-935B-DDF5D6C74800}">
      <dsp:nvSpPr>
        <dsp:cNvPr id="0" name=""/>
        <dsp:cNvSpPr/>
      </dsp:nvSpPr>
      <dsp:spPr>
        <a:xfrm>
          <a:off x="0" y="1151420"/>
          <a:ext cx="2880320" cy="32416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50" tIns="34290" rIns="192024" bIns="34290" numCol="1" spcCol="1270" rtlCol="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" sz="2100" kern="1200" dirty="0"/>
            <a:t>Задача 1</a:t>
          </a:r>
          <a:endParaRPr 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" sz="2100" kern="1200" dirty="0"/>
            <a:t>Задача 2</a:t>
          </a:r>
          <a:endParaRPr 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kern="1200" dirty="0" smtClean="0"/>
            <a:t>Задача 3</a:t>
          </a:r>
          <a:endParaRPr 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kern="1200" dirty="0" smtClean="0"/>
            <a:t>Задача4</a:t>
          </a:r>
          <a:endParaRPr 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kern="1200" dirty="0" smtClean="0"/>
            <a:t>Задача5</a:t>
          </a:r>
          <a:endParaRPr 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kern="1200" dirty="0" smtClean="0"/>
            <a:t>Задача 6</a:t>
          </a:r>
          <a:endParaRPr 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kern="1200" dirty="0" smtClean="0"/>
            <a:t>Задача 7</a:t>
          </a:r>
          <a:endParaRPr 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kern="1200" dirty="0" smtClean="0"/>
            <a:t>Задача8</a:t>
          </a:r>
          <a:endParaRPr 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kern="1200" dirty="0" smtClean="0"/>
            <a:t>Задача 9</a:t>
          </a:r>
          <a:endParaRPr lang="en-US" sz="2100" kern="1200" dirty="0"/>
        </a:p>
      </dsp:txBody>
      <dsp:txXfrm>
        <a:off x="0" y="1151420"/>
        <a:ext cx="2880320" cy="32416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484CA07-C5E7-423F-8A89-CDEFB98BBBBD}" type="datetime1">
              <a:rPr lang="ru-RU" smtClean="0">
                <a:solidFill>
                  <a:schemeClr val="tx2"/>
                </a:solidFill>
              </a:rPr>
              <a:pPr algn="r" rtl="0"/>
              <a:t>13.03.2017</a:t>
            </a:fld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ru-RU" smtClean="0">
                <a:solidFill>
                  <a:schemeClr val="tx2"/>
                </a:solidFill>
              </a:rPr>
              <a:pPr algn="r" rtl="0"/>
              <a:t>‹#›</a:t>
            </a:fld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398E138F-070A-4ABE-8680-EE3B75046655}" type="datetime1">
              <a:rPr lang="ru-RU" smtClean="0"/>
              <a:pPr/>
              <a:t>13.03.2017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A54A38-064E-4FD3-ADDA-813D070CCDEC}" type="datetime1">
              <a:rPr lang="ru-RU" smtClean="0"/>
              <a:pPr/>
              <a:t>13.03.2017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E96D35B-A72A-47CE-BC7F-8E47A98042F7}" type="datetime1">
              <a:rPr lang="ru-RU" smtClean="0"/>
              <a:pPr/>
              <a:t>13.03.2017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6F05FC7-2B8E-409D-848C-109CED0920CB}" type="datetime1">
              <a:rPr lang="ru-RU" smtClean="0"/>
              <a:pPr/>
              <a:t>13.03.2017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54A55CC-0A00-4078-B471-E82144E029E5}" type="datetime1">
              <a:rPr lang="ru-RU" smtClean="0"/>
              <a:pPr/>
              <a:t>13.03.2017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929E139-3DCD-45B3-A256-BC4A45460039}" type="datetime1">
              <a:rPr lang="ru-RU" smtClean="0"/>
              <a:pPr/>
              <a:t>13.03.2017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0E3CC68-AEAE-47A6-9F44-4FA6ECD045F6}" type="datetime1">
              <a:rPr lang="ru-RU" smtClean="0"/>
              <a:pPr/>
              <a:t>13.03.2017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AF61297-96D5-47D9-A057-97E3A0064DBB}" type="datetime1">
              <a:rPr lang="ru-RU" smtClean="0"/>
              <a:pPr/>
              <a:t>13.03.2017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3A3AD06-A2F7-42F2-8394-5FE48A31B1CA}" type="datetime1">
              <a:rPr lang="ru-RU" smtClean="0"/>
              <a:pPr/>
              <a:t>13.03.2017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E9F9B5-42A6-4D3C-A117-7204DD0BD50D}" type="datetime1">
              <a:rPr lang="ru-RU" smtClean="0"/>
              <a:pPr/>
              <a:t>13.03.2017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40EAA6FA-49D8-40F0-9874-72AAFBF9C152}" type="datetime1">
              <a:rPr lang="ru-RU" smtClean="0"/>
              <a:pPr/>
              <a:t>13.03.2017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voskresenskoe-hotel.ru/" TargetMode="External"/><Relationship Id="rId2" Type="http://schemas.openxmlformats.org/officeDocument/2006/relationships/hyperlink" Target="https://vk.com/away.php?utf=1&amp;to=http%3A%2F%2Fpes2n1.wixsite.com%2Folimp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34172" y="260648"/>
            <a:ext cx="8034817" cy="4896543"/>
          </a:xfrm>
        </p:spPr>
        <p:txBody>
          <a:bodyPr rtlCol="0">
            <a:normAutofit/>
          </a:bodyPr>
          <a:lstStyle/>
          <a:p>
            <a:pPr rtl="0"/>
            <a:r>
              <a:rPr lang="ru-RU" sz="4400" dirty="0" smtClean="0"/>
              <a:t>«Интеллектуальный Олимп»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Учебно-тренировочные сборы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Цели и задачи </a:t>
            </a:r>
            <a:endParaRPr lang="ru-RU" dirty="0"/>
          </a:p>
        </p:txBody>
      </p:sp>
      <p:graphicFrame>
        <p:nvGraphicFramePr>
          <p:cNvPr id="4" name="Объект 3" descr="Вертикальный маркированный список" title="SmartArt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62193025"/>
              </p:ext>
            </p:extLst>
          </p:nvPr>
        </p:nvGraphicFramePr>
        <p:xfrm>
          <a:off x="909837" y="1483057"/>
          <a:ext cx="2880320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Первый пункт списка</a:t>
            </a:r>
          </a:p>
          <a:p>
            <a:pPr rtl="0"/>
            <a:r>
              <a:rPr lang="ru-RU" dirty="0" smtClean="0"/>
              <a:t>Второй пункт списка</a:t>
            </a:r>
          </a:p>
          <a:p>
            <a:pPr rtl="0"/>
            <a:r>
              <a:rPr lang="ru-RU" dirty="0" smtClean="0"/>
              <a:t>Третий пункт списка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0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748" y="4165071"/>
            <a:ext cx="7562637" cy="2496127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dirty="0" smtClean="0"/>
              <a:t>Основные компоненты программы </a:t>
            </a:r>
            <a:r>
              <a:rPr lang="ru-RU" sz="4400" dirty="0" smtClean="0"/>
              <a:t>«Интеллектуальный Олимп»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9795" y="2852936"/>
            <a:ext cx="7008574" cy="1296987"/>
          </a:xfrm>
        </p:spPr>
        <p:txBody>
          <a:bodyPr rtlCol="0"/>
          <a:lstStyle/>
          <a:p>
            <a:pPr rtl="0"/>
            <a:r>
              <a:rPr lang="ru-RU" dirty="0" smtClean="0"/>
              <a:t>БЛОК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5860" y="0"/>
            <a:ext cx="10157354" cy="780504"/>
          </a:xfrm>
        </p:spPr>
        <p:txBody>
          <a:bodyPr rtlCol="0"/>
          <a:lstStyle/>
          <a:p>
            <a:pPr rtl="0"/>
            <a:r>
              <a:rPr lang="ru-RU" dirty="0" smtClean="0"/>
              <a:t>Образовательное  направление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150196" y="321297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23917" y="904651"/>
            <a:ext cx="1116123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Занятия проводятся по академической системе - 3 пары в день (6 </a:t>
            </a:r>
            <a:r>
              <a:rPr lang="ru-RU" sz="1200" dirty="0" err="1"/>
              <a:t>ак</a:t>
            </a:r>
            <a:r>
              <a:rPr lang="ru-RU" sz="1200" dirty="0"/>
              <a:t>. часов), всего 48 </a:t>
            </a:r>
            <a:r>
              <a:rPr lang="ru-RU" sz="1200" dirty="0" err="1"/>
              <a:t>ак</a:t>
            </a:r>
            <a:r>
              <a:rPr lang="ru-RU" sz="1200" dirty="0"/>
              <a:t>. часов по следующим блокам</a:t>
            </a:r>
            <a:r>
              <a:rPr lang="ru-RU" sz="1200" dirty="0" smtClean="0"/>
              <a:t>:</a:t>
            </a:r>
          </a:p>
          <a:p>
            <a:endParaRPr lang="ru-RU" sz="1200" dirty="0"/>
          </a:p>
          <a:p>
            <a:pPr lvl="0"/>
            <a:r>
              <a:rPr lang="ru-RU" sz="1200" dirty="0">
                <a:solidFill>
                  <a:srgbClr val="C00000"/>
                </a:solidFill>
              </a:rPr>
              <a:t>«ОЛИМП» - </a:t>
            </a:r>
            <a:r>
              <a:rPr lang="ru-RU" sz="1200" dirty="0"/>
              <a:t>предметные теоретические и практические занятия по выбранному направлению (биология, физика, химия, математика), направленные на знакомство с алгоритмами и практику решения олимпиадных задач</a:t>
            </a:r>
            <a:r>
              <a:rPr lang="ru-RU" sz="1200" dirty="0" smtClean="0"/>
              <a:t>.</a:t>
            </a:r>
          </a:p>
          <a:p>
            <a:pPr lvl="0"/>
            <a:endParaRPr lang="ru-RU" sz="1200" dirty="0"/>
          </a:p>
          <a:p>
            <a:pPr lvl="0"/>
            <a:r>
              <a:rPr lang="ru-RU" sz="1200" dirty="0">
                <a:solidFill>
                  <a:srgbClr val="C00000"/>
                </a:solidFill>
              </a:rPr>
              <a:t>«Инструмент успеха» - </a:t>
            </a:r>
            <a:r>
              <a:rPr lang="ru-RU" sz="1200" dirty="0"/>
              <a:t>цикл тренинговых занятий, направленных на психологическую подготовку детей к ситуации соревнования во время участия в предметных олимпиадах, викторинах, турнирах и конкурсах, развитие у обучающихся психологических качеств, необходимых для успешного решения задач в ситуации повышенных интеллектуальных, физических и эмоциональных нагрузок, формирование олимпиадного мышления, максимальное раскрытие способностей учеников и использование всех личностных ресурсов для получения ими хороших результатов на олимпиадах</a:t>
            </a:r>
            <a:r>
              <a:rPr lang="ru-RU" sz="1200" dirty="0" smtClean="0"/>
              <a:t>.</a:t>
            </a:r>
          </a:p>
          <a:p>
            <a:pPr lvl="0"/>
            <a:endParaRPr lang="ru-RU" sz="1200" dirty="0">
              <a:solidFill>
                <a:srgbClr val="C00000"/>
              </a:solidFill>
            </a:endParaRPr>
          </a:p>
          <a:p>
            <a:pPr lvl="0"/>
            <a:r>
              <a:rPr lang="ru-RU" sz="1200" dirty="0">
                <a:solidFill>
                  <a:srgbClr val="C00000"/>
                </a:solidFill>
              </a:rPr>
              <a:t>«Интернет-ресурсы при подготовке к интеллектуальным мероприятиям различного уровня и создание личного портфолио» </a:t>
            </a:r>
            <a:r>
              <a:rPr lang="ru-RU" sz="1200" dirty="0"/>
              <a:t>- обзор тематических Интернет-ресурсов (дистанционные кружки, секции, олимпиады, конкурсы, тренажёры), знакомство с правилами участия и возможностями, организация научно-поисковой работы учащихся посредством сети Интернет, создание индивидуального плана подготовки с учётом выбранных ресурсов</a:t>
            </a:r>
            <a:r>
              <a:rPr lang="ru-RU" sz="1200" dirty="0" smtClean="0"/>
              <a:t>.</a:t>
            </a:r>
          </a:p>
          <a:p>
            <a:pPr lvl="0"/>
            <a:endParaRPr lang="ru-RU" sz="1200" dirty="0">
              <a:solidFill>
                <a:srgbClr val="C00000"/>
              </a:solidFill>
            </a:endParaRPr>
          </a:p>
          <a:p>
            <a:pPr lvl="0"/>
            <a:r>
              <a:rPr lang="ru-RU" sz="1200" dirty="0">
                <a:solidFill>
                  <a:srgbClr val="C00000"/>
                </a:solidFill>
              </a:rPr>
              <a:t>«Гимнастика для ума» </a:t>
            </a:r>
            <a:r>
              <a:rPr lang="ru-RU" sz="1200" dirty="0"/>
              <a:t>- индивидуально-командные соревнования в решении различных типов олимпиадных заданий с последующим разбором приёмов их решения по различным предметам в игровой и интересной форме </a:t>
            </a:r>
            <a:endParaRPr lang="ru-RU" sz="1200" dirty="0" smtClean="0"/>
          </a:p>
          <a:p>
            <a:pPr lvl="0"/>
            <a:endParaRPr lang="ru-RU" sz="1200" dirty="0"/>
          </a:p>
          <a:p>
            <a:pPr lvl="0"/>
            <a:r>
              <a:rPr lang="ru-RU" sz="1200" dirty="0">
                <a:solidFill>
                  <a:srgbClr val="C00000"/>
                </a:solidFill>
              </a:rPr>
              <a:t>«Современная наука» </a:t>
            </a:r>
            <a:r>
              <a:rPr lang="ru-RU" sz="1200" dirty="0"/>
              <a:t>- тематические встречи и дистанционные вебинары с учёными по теме «Тенденции науки»; тренерами команд, имеющими большой опыт подготовки учащихся к заключительному этапу Всероссийской олимпиады школьников, организации и проведения различных олимпиад школьников; студентами, которые в прошлом сами стали победителями и призёрами Всероссийской олимпиады школьников</a:t>
            </a:r>
            <a:r>
              <a:rPr lang="ru-RU" sz="1200" dirty="0" smtClean="0"/>
              <a:t>.</a:t>
            </a:r>
          </a:p>
          <a:p>
            <a:pPr lvl="0"/>
            <a:endParaRPr lang="ru-RU" sz="1200" dirty="0" smtClean="0"/>
          </a:p>
          <a:p>
            <a:pPr lvl="0"/>
            <a:r>
              <a:rPr lang="ru-RU" sz="1200" dirty="0" smtClean="0">
                <a:solidFill>
                  <a:srgbClr val="C00000"/>
                </a:solidFill>
              </a:rPr>
              <a:t>«</a:t>
            </a:r>
            <a:r>
              <a:rPr lang="ru-RU" sz="1200" dirty="0">
                <a:solidFill>
                  <a:srgbClr val="C00000"/>
                </a:solidFill>
              </a:rPr>
              <a:t>Практика проектирования» - </a:t>
            </a:r>
            <a:r>
              <a:rPr lang="ru-RU" sz="1200" dirty="0"/>
              <a:t>формирование опыта применения меж предметных связей в проектной социально-значимой деятельности, создание популяризаторов – специальных продуктов (презентации, плакаты, видеоролики и др.), популяризирующих ценность предметных знаний, объясняющих с научной точки зрения, происходящие природные и социальные процессы и </a:t>
            </a:r>
            <a:r>
              <a:rPr lang="ru-RU" sz="1200" dirty="0" smtClean="0"/>
              <a:t>явления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593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ru-RU" sz="4000" dirty="0" smtClean="0"/>
              <a:t>Факультативы по предметам </a:t>
            </a:r>
            <a:br>
              <a:rPr lang="ru-RU" sz="4000" dirty="0" smtClean="0"/>
            </a:br>
            <a:r>
              <a:rPr lang="ru-RU" sz="4000" dirty="0" smtClean="0"/>
              <a:t>могут менять свой вектор</a:t>
            </a:r>
            <a:endParaRPr lang="ru-RU" sz="4000" dirty="0"/>
          </a:p>
        </p:txBody>
      </p:sp>
      <p:graphicFrame>
        <p:nvGraphicFramePr>
          <p:cNvPr id="7" name="Объект 6" descr="График" title="Диаграмма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623350"/>
              </p:ext>
            </p:extLst>
          </p:nvPr>
        </p:nvGraphicFramePr>
        <p:xfrm>
          <a:off x="1117838" y="1700808"/>
          <a:ext cx="10156825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491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Оздоровительное  направление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21804" y="1628799"/>
            <a:ext cx="11161239" cy="300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мониторинг </a:t>
            </a:r>
            <a:r>
              <a:rPr lang="ru-RU" sz="1600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состояния здоровья </a:t>
            </a: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участников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занятия ОФП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передача </a:t>
            </a:r>
            <a:r>
              <a:rPr lang="ru-RU" sz="1600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навыков самодиагностики и </a:t>
            </a: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самоконтроля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практические </a:t>
            </a:r>
            <a:r>
              <a:rPr lang="ru-RU" sz="1600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занятия авторского курса «ЗОЖ» (правильное питание, профилактика вредных привычек, правильная осанка и правильный режим дня и т.д</a:t>
            </a: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дополнительно укомплектованы занятия с комплексами упражнений, позволяющими снизить риски развития заболеваний, вызванных малоподвижным сидячим образом жизни и большими учебными </a:t>
            </a: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нагрузками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chemeClr val="tx1">
                    <a:lumMod val="75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Нормы ГТО</a:t>
            </a:r>
            <a:endParaRPr lang="ru-RU" sz="1800" dirty="0">
              <a:solidFill>
                <a:schemeClr val="tx1">
                  <a:lumMod val="75000"/>
                </a:schemeClr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94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Экскурсионное направление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5780" y="1916832"/>
            <a:ext cx="11161239" cy="165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dirty="0"/>
              <a:t>посещение (в зависимости от выбранного </a:t>
            </a:r>
            <a:r>
              <a:rPr lang="ru-RU" dirty="0" smtClean="0"/>
              <a:t>профиля)музея </a:t>
            </a:r>
            <a:r>
              <a:rPr lang="ru-RU" dirty="0"/>
              <a:t>занимательных наук «</a:t>
            </a:r>
            <a:r>
              <a:rPr lang="ru-RU" dirty="0" err="1"/>
              <a:t>Экспериментаниум</a:t>
            </a:r>
            <a:r>
              <a:rPr lang="ru-RU" dirty="0"/>
              <a:t>», биоэкспериментаниума «Живые системы», биологического и физического </a:t>
            </a:r>
            <a:r>
              <a:rPr lang="ru-RU" dirty="0" smtClean="0"/>
              <a:t>практикума и т.д.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87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Развлекательно-развивающее направление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49796" y="1844824"/>
            <a:ext cx="1116123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/>
              <a:t> </a:t>
            </a:r>
            <a:r>
              <a:rPr lang="ru-RU" dirty="0" smtClean="0"/>
              <a:t> Направление включает </a:t>
            </a:r>
            <a:r>
              <a:rPr lang="ru-RU" dirty="0"/>
              <a:t>в себя досуговые мероприятия в рамках программы, коллективные творческие дела, направленные на расширение кругозора, развитие системного мышления, логики, скорости реакции, преодоление стартового торможения </a:t>
            </a:r>
            <a:endParaRPr lang="ru-RU" dirty="0" smtClean="0"/>
          </a:p>
          <a:p>
            <a:r>
              <a:rPr lang="ru-RU" dirty="0" smtClean="0"/>
              <a:t>(</a:t>
            </a:r>
            <a:r>
              <a:rPr lang="ru-RU" dirty="0"/>
              <a:t>Ток-шоу «Россия – есть чем гордиться!», интеллектуальный квест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В гостях у хозяйки Медной горы», литературный вечер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Бал Наташи Ростовой», литературная игра по русскому фольклору «Дело было на Ярмарке» и т.д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07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756" y="4005064"/>
            <a:ext cx="7562637" cy="2496127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dirty="0" smtClean="0"/>
              <a:t>Кадровое обеспечение</a:t>
            </a:r>
            <a:br>
              <a:rPr lang="ru-RU" dirty="0" smtClean="0"/>
            </a:br>
            <a:r>
              <a:rPr lang="ru-RU" dirty="0" smtClean="0"/>
              <a:t>программы </a:t>
            </a:r>
            <a:r>
              <a:rPr lang="ru-RU" sz="4400" dirty="0" smtClean="0"/>
              <a:t>«Интеллектуальный Олимп»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5780" y="2348880"/>
            <a:ext cx="7008574" cy="1296987"/>
          </a:xfrm>
        </p:spPr>
        <p:txBody>
          <a:bodyPr rtlCol="0"/>
          <a:lstStyle/>
          <a:p>
            <a:pPr rtl="0"/>
            <a:r>
              <a:rPr lang="ru-RU" dirty="0" smtClean="0"/>
              <a:t>БЛОК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542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7868" y="260648"/>
            <a:ext cx="10157354" cy="1397000"/>
          </a:xfrm>
        </p:spPr>
        <p:txBody>
          <a:bodyPr rtlCol="0"/>
          <a:lstStyle/>
          <a:p>
            <a:pPr algn="ctr" rtl="0"/>
            <a:r>
              <a:rPr lang="ru-RU" dirty="0" smtClean="0"/>
              <a:t>Кадровое обеспечение программы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49796" y="1844824"/>
            <a:ext cx="111612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Программа «Интеллектуальный Олимп» разработана </a:t>
            </a:r>
            <a:r>
              <a:rPr lang="ru-RU" dirty="0"/>
              <a:t>и будет реализована командой специалистов </a:t>
            </a:r>
            <a:r>
              <a:rPr lang="ru-RU" dirty="0" smtClean="0"/>
              <a:t> компании </a:t>
            </a:r>
            <a:r>
              <a:rPr lang="ru-RU" dirty="0" smtClean="0"/>
              <a:t>Координационного Центра «</a:t>
            </a:r>
            <a:r>
              <a:rPr lang="en-US" dirty="0" smtClean="0"/>
              <a:t>PS</a:t>
            </a:r>
            <a:r>
              <a:rPr lang="ru-RU" dirty="0" smtClean="0"/>
              <a:t>»</a:t>
            </a:r>
            <a:r>
              <a:rPr lang="ru-RU" dirty="0" smtClean="0"/>
              <a:t>(г</a:t>
            </a:r>
            <a:r>
              <a:rPr lang="ru-RU" dirty="0"/>
              <a:t>. Москва) в сотрудничестве с профессиональными вожатыми, тренерами, психологами </a:t>
            </a:r>
            <a:r>
              <a:rPr lang="ru-RU" dirty="0" smtClean="0"/>
              <a:t> и педагогами.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411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756" y="4005064"/>
            <a:ext cx="7562637" cy="2496127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dirty="0" smtClean="0"/>
              <a:t>Финансирование и стоимость </a:t>
            </a:r>
            <a:br>
              <a:rPr lang="ru-RU" dirty="0" smtClean="0"/>
            </a:br>
            <a:r>
              <a:rPr lang="ru-RU" dirty="0" smtClean="0"/>
              <a:t>программы </a:t>
            </a:r>
            <a:r>
              <a:rPr lang="ru-RU" sz="4400" dirty="0" smtClean="0"/>
              <a:t>«Интеллектуальный Олимп»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5780" y="2348880"/>
            <a:ext cx="7008574" cy="1296987"/>
          </a:xfrm>
        </p:spPr>
        <p:txBody>
          <a:bodyPr rtlCol="0"/>
          <a:lstStyle/>
          <a:p>
            <a:pPr rtl="0"/>
            <a:r>
              <a:rPr lang="ru-RU" dirty="0" smtClean="0"/>
              <a:t>БЛОК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774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117309" y="188640"/>
            <a:ext cx="10157354" cy="708496"/>
          </a:xfrm>
        </p:spPr>
        <p:txBody>
          <a:bodyPr rtlCol="0">
            <a:normAutofit/>
          </a:bodyPr>
          <a:lstStyle/>
          <a:p>
            <a:pPr rtl="0"/>
            <a:r>
              <a:rPr lang="ru-RU" sz="3600" dirty="0" smtClean="0">
                <a:solidFill>
                  <a:srgbClr val="FF0000"/>
                </a:solidFill>
              </a:rPr>
              <a:t>Программа «Интеллектуальный Олимп»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117309" y="1268760"/>
            <a:ext cx="10157354" cy="5328592"/>
          </a:xfrm>
        </p:spPr>
        <p:txBody>
          <a:bodyPr rtlCol="0">
            <a:normAutofit/>
          </a:bodyPr>
          <a:lstStyle/>
          <a:p>
            <a:pPr rtl="0"/>
            <a:r>
              <a:rPr lang="ru-RU" dirty="0" smtClean="0"/>
              <a:t>Пояснительная записка</a:t>
            </a:r>
          </a:p>
          <a:p>
            <a:pPr rtl="0"/>
            <a:r>
              <a:rPr lang="ru-RU" dirty="0" smtClean="0"/>
              <a:t>Актуальность проекта</a:t>
            </a:r>
          </a:p>
          <a:p>
            <a:pPr rtl="0"/>
            <a:r>
              <a:rPr lang="ru-RU" dirty="0" smtClean="0"/>
              <a:t>Место проведения</a:t>
            </a:r>
          </a:p>
          <a:p>
            <a:pPr rtl="0"/>
            <a:r>
              <a:rPr lang="ru-RU" dirty="0" smtClean="0"/>
              <a:t>Количество и категория участников</a:t>
            </a:r>
          </a:p>
          <a:p>
            <a:pPr rtl="0"/>
            <a:r>
              <a:rPr lang="ru-RU" dirty="0" smtClean="0"/>
              <a:t>Цели и главные задачи</a:t>
            </a:r>
          </a:p>
          <a:p>
            <a:pPr rtl="0"/>
            <a:r>
              <a:rPr lang="ru-RU" dirty="0" smtClean="0"/>
              <a:t>Основные компоненты программы</a:t>
            </a:r>
          </a:p>
          <a:p>
            <a:pPr rtl="0"/>
            <a:r>
              <a:rPr lang="ru-RU" dirty="0" smtClean="0"/>
              <a:t>Кадровое обеспечение</a:t>
            </a:r>
          </a:p>
          <a:p>
            <a:pPr rtl="0"/>
            <a:r>
              <a:rPr lang="ru-RU" dirty="0" smtClean="0"/>
              <a:t>Финансирование и сроки проведения</a:t>
            </a:r>
          </a:p>
          <a:p>
            <a:pPr marL="0" indent="0" rtl="0">
              <a:buNone/>
            </a:pPr>
            <a:endParaRPr lang="ru-RU" dirty="0" smtClean="0"/>
          </a:p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5859" y="620688"/>
            <a:ext cx="10580611" cy="1140544"/>
          </a:xfrm>
        </p:spPr>
        <p:txBody>
          <a:bodyPr rtlCol="0">
            <a:noAutofit/>
          </a:bodyPr>
          <a:lstStyle/>
          <a:p>
            <a:pPr algn="r" rtl="0"/>
            <a:r>
              <a:rPr lang="ru-RU" sz="2800" dirty="0" smtClean="0"/>
              <a:t>Финансирование. </a:t>
            </a:r>
            <a:br>
              <a:rPr lang="ru-RU" sz="2800" dirty="0" smtClean="0"/>
            </a:br>
            <a:r>
              <a:rPr lang="ru-RU" sz="2800" dirty="0" smtClean="0"/>
              <a:t>Стоимость путевки на 1 участника </a:t>
            </a:r>
            <a:br>
              <a:rPr lang="ru-RU" sz="2800" dirty="0" smtClean="0"/>
            </a:br>
            <a:r>
              <a:rPr lang="ru-RU" sz="2800" dirty="0" smtClean="0"/>
              <a:t>программы  учебно-тренировочных сборов </a:t>
            </a:r>
            <a:br>
              <a:rPr lang="ru-RU" sz="2800" dirty="0" smtClean="0"/>
            </a:br>
            <a:r>
              <a:rPr lang="ru-RU" sz="2800" dirty="0" smtClean="0"/>
              <a:t>«Интеллектуальный Олимп»:</a:t>
            </a:r>
            <a:endParaRPr lang="ru-RU" sz="28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77788" y="1916832"/>
            <a:ext cx="4977104" cy="3816424"/>
          </a:xfrm>
        </p:spPr>
        <p:txBody>
          <a:bodyPr rtlCol="0">
            <a:normAutofit/>
          </a:bodyPr>
          <a:lstStyle/>
          <a:p>
            <a:pPr marL="0" indent="0" algn="ctr" rtl="0">
              <a:buNone/>
            </a:pPr>
            <a:r>
              <a:rPr lang="ru-RU" dirty="0" smtClean="0"/>
              <a:t>В сборы включено::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rgbClr val="FF0000"/>
                </a:solidFill>
              </a:rPr>
              <a:t>Трансфер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rgbClr val="FF0000"/>
                </a:solidFill>
              </a:rPr>
              <a:t>Проживание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rgbClr val="FF0000"/>
                </a:solidFill>
              </a:rPr>
              <a:t>Питание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rgbClr val="FF0000"/>
                </a:solidFill>
              </a:rPr>
              <a:t>Программа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rgbClr val="FF0000"/>
                </a:solidFill>
              </a:rPr>
              <a:t>Обучение+ результаты и портфолио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rgbClr val="FF0000"/>
                </a:solidFill>
              </a:rPr>
              <a:t>Сувенирная и наградная продукция</a:t>
            </a:r>
          </a:p>
          <a:p>
            <a:pPr marL="0" indent="0" rtl="0">
              <a:buNone/>
            </a:pPr>
            <a:endParaRPr lang="ru-RU" dirty="0" smtClean="0"/>
          </a:p>
          <a:p>
            <a:pPr rtl="0"/>
            <a:endParaRPr lang="ru-RU" dirty="0" smtClean="0"/>
          </a:p>
        </p:txBody>
      </p:sp>
      <p:graphicFrame>
        <p:nvGraphicFramePr>
          <p:cNvPr id="6" name="Объект 5" descr="Образец таблицы с 3 столбцами и 4 строками" title="Таблица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92869306"/>
              </p:ext>
            </p:extLst>
          </p:nvPr>
        </p:nvGraphicFramePr>
        <p:xfrm>
          <a:off x="5806380" y="1916832"/>
          <a:ext cx="5900091" cy="386088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966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66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6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9401">
                <a:tc>
                  <a:txBody>
                    <a:bodyPr/>
                    <a:lstStyle/>
                    <a:p>
                      <a:pPr rtl="0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dirty="0" smtClean="0"/>
                        <a:t>10 класс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dirty="0" smtClean="0"/>
                        <a:t>11</a:t>
                      </a:r>
                      <a:r>
                        <a:rPr lang="ru-RU" baseline="0" dirty="0" smtClean="0"/>
                        <a:t> класс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2341">
                <a:tc>
                  <a:txBody>
                    <a:bodyPr/>
                    <a:lstStyle/>
                    <a:p>
                      <a:pPr rtl="0"/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04.08-06.08.17</a:t>
                      </a:r>
                    </a:p>
                    <a:p>
                      <a:pPr rtl="0"/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Сборы</a:t>
                      </a:r>
                    </a:p>
                    <a:p>
                      <a:pPr rtl="0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3 дня 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6000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7000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2341">
                <a:tc>
                  <a:txBody>
                    <a:bodyPr/>
                    <a:lstStyle/>
                    <a:p>
                      <a:pPr rtl="0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04.08-17.08.17</a:t>
                      </a:r>
                    </a:p>
                    <a:p>
                      <a:pPr rtl="0"/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Сборы</a:t>
                      </a:r>
                    </a:p>
                    <a:p>
                      <a:pPr rtl="0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14 дней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23000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24000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2341">
                <a:tc>
                  <a:txBody>
                    <a:bodyPr/>
                    <a:lstStyle/>
                    <a:p>
                      <a:pPr rtl="0"/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04.08-.24.08.17</a:t>
                      </a:r>
                    </a:p>
                    <a:p>
                      <a:pPr rtl="0"/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Сборы</a:t>
                      </a:r>
                    </a:p>
                    <a:p>
                      <a:pPr rtl="0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21 день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40000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41000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6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756" y="3356992"/>
            <a:ext cx="7562637" cy="2496127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dirty="0" smtClean="0"/>
              <a:t>Контакты руководителей проекта 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программы </a:t>
            </a:r>
            <a:r>
              <a:rPr lang="ru-RU" sz="4400" dirty="0" smtClean="0"/>
              <a:t>«Интеллектуальный Олимп»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1764" y="1988840"/>
            <a:ext cx="7008574" cy="1296987"/>
          </a:xfrm>
        </p:spPr>
        <p:txBody>
          <a:bodyPr rtlCol="0"/>
          <a:lstStyle/>
          <a:p>
            <a:pPr rtl="0"/>
            <a:r>
              <a:rPr lang="ru-RU" dirty="0" smtClean="0"/>
              <a:t>БЛОК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754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Контакты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/>
          </a:bodyPr>
          <a:lstStyle/>
          <a:p>
            <a:pPr rtl="0"/>
            <a:r>
              <a:rPr lang="ru-RU" dirty="0" smtClean="0"/>
              <a:t>+7-985-138-61-28</a:t>
            </a:r>
            <a:endParaRPr lang="ru-RU" dirty="0" smtClean="0"/>
          </a:p>
          <a:p>
            <a:pPr rtl="0"/>
            <a:r>
              <a:rPr lang="ru-RU" dirty="0" smtClean="0"/>
              <a:t>+7-915-452-23-78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Артёмов Михаил Юрьевич</a:t>
            </a:r>
          </a:p>
          <a:p>
            <a:r>
              <a:rPr lang="ru-RU" dirty="0" smtClean="0"/>
              <a:t>Русак Анна Евгеньевна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Сайт проекта :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pes2n1.wixsite.com/olimp</a:t>
            </a:r>
            <a:endParaRPr lang="ru-RU" dirty="0" smtClean="0"/>
          </a:p>
          <a:p>
            <a:r>
              <a:rPr lang="ru-RU" dirty="0" smtClean="0"/>
              <a:t>Сайт базы проведения проекта:</a:t>
            </a:r>
          </a:p>
          <a:p>
            <a:r>
              <a:rPr lang="en-US" dirty="0">
                <a:hlinkClick r:id="rId3"/>
              </a:rPr>
              <a:t>http://voskresenskoe-hotel.ru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923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117309" y="188640"/>
            <a:ext cx="10157354" cy="708496"/>
          </a:xfrm>
        </p:spPr>
        <p:txBody>
          <a:bodyPr rtlCol="0">
            <a:normAutofit/>
          </a:bodyPr>
          <a:lstStyle/>
          <a:p>
            <a:pPr rtl="0"/>
            <a:r>
              <a:rPr lang="ru-RU" sz="3600" dirty="0" smtClean="0">
                <a:solidFill>
                  <a:srgbClr val="FF0000"/>
                </a:solidFill>
              </a:rPr>
              <a:t>Пояснительная записка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117308" y="884027"/>
            <a:ext cx="10665735" cy="5328592"/>
          </a:xfrm>
        </p:spPr>
        <p:txBody>
          <a:bodyPr rtlCol="0"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b="1" dirty="0"/>
              <a:t>Пояснительная записка к учебно-тренировочным сборам 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«Интеллектуальный олимп»</a:t>
            </a:r>
            <a:endParaRPr lang="ru-RU" dirty="0"/>
          </a:p>
          <a:p>
            <a:pPr marL="0" indent="0" algn="ctr">
              <a:buNone/>
            </a:pPr>
            <a:r>
              <a:rPr lang="ru-RU" b="1" dirty="0"/>
              <a:t>по общей подготовке детей Московской области (учащихся 8 -10 классов), проявивших способности в школьных предметах естественно-научного цикла, к успешному участию в Олимпиадах, конкурсах, успешному развитию интеллектуального потенциала и итоговые результаты при поступлении</a:t>
            </a:r>
            <a:r>
              <a:rPr lang="ru-RU" b="1" dirty="0" smtClean="0"/>
              <a:t>.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Учебно-тренировочные сборы «Интеллектуальный Олимп» будет проходить в летный период, а также могут проходить весной и осенью, перед подготовкой к важным экзаменам или перед поступлением.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В смене могут принять участие от 100-300 учеников 8-10 классов из Москвы и Московской области, которые являются сильными учениками в своих образовательных учреждениях или наоборот </a:t>
            </a:r>
            <a:r>
              <a:rPr lang="ru-RU" dirty="0" smtClean="0"/>
              <a:t>стремятся стать.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В ходе подготовки концентрированной программы была учтена значимость и актуальность проведения </a:t>
            </a:r>
            <a:r>
              <a:rPr lang="ru-RU" dirty="0" smtClean="0"/>
              <a:t>«встреч </a:t>
            </a:r>
            <a:r>
              <a:rPr lang="ru-RU" dirty="0"/>
              <a:t>с интересными </a:t>
            </a:r>
            <a:r>
              <a:rPr lang="ru-RU" dirty="0" smtClean="0"/>
              <a:t>людьми» , </a:t>
            </a:r>
            <a:r>
              <a:rPr lang="ru-RU" dirty="0"/>
              <a:t>знакомство с ВУЗами (программами и возможностями), а также возможность общения школьников из разных школ.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Программа носит комплексный характер и позволит юным талантам и отдохнуть, и пройти дополнительную подготовку и овладеть практическими полезными навыками для успешной учебы. Программа включает в себя систему мотивации эффективности на двух уровнях: индивидуальный и коллективный.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Участники смены уже распределены на факультеты и совсем скоро им предстоит стать на время жителями «Интеллектуального олимпа»!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В программе смены – подготовка к участию в олимпиадах различного уровня, </a:t>
            </a:r>
            <a:r>
              <a:rPr lang="ru-RU" dirty="0" smtClean="0"/>
              <a:t>профориентационное </a:t>
            </a:r>
            <a:r>
              <a:rPr lang="ru-RU" dirty="0"/>
              <a:t>тестирование, встреча с преподавателями и студентами ведущих столичных Вузов, а еще – уникальные дискуссии с учеными, политиками, экспертами из различных областей фундаментальной и прикладной   науки современности. Для родителей детей может быть организован отдельный семинар- тренинг от профессиональных психологов и педагогов на тему «Интенсивные занятия ребенка. Помощь и правильные шаги».</a:t>
            </a:r>
          </a:p>
          <a:p>
            <a:pPr marL="0" indent="0" rtl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486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125860" y="188640"/>
            <a:ext cx="10157354" cy="708496"/>
          </a:xfrm>
        </p:spPr>
        <p:txBody>
          <a:bodyPr rtlCol="0">
            <a:normAutofit/>
          </a:bodyPr>
          <a:lstStyle/>
          <a:p>
            <a:pPr rtl="0"/>
            <a:r>
              <a:rPr lang="ru-RU" sz="3600" dirty="0" smtClean="0">
                <a:solidFill>
                  <a:srgbClr val="FF0000"/>
                </a:solidFill>
              </a:rPr>
              <a:t>Актуальность проекта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909836" y="1340768"/>
            <a:ext cx="10665735" cy="5328592"/>
          </a:xfrm>
        </p:spPr>
        <p:txBody>
          <a:bodyPr rtlCol="0">
            <a:normAutofit fontScale="62500" lnSpcReduction="20000"/>
          </a:bodyPr>
          <a:lstStyle/>
          <a:p>
            <a:r>
              <a:rPr lang="ru-RU" dirty="0"/>
              <a:t>В рамках программы поддержки талантливой молодёжи и педагогов, работающих с одарёнными школьниками, одно из главных мест занимает проблема доступа как можно большего количества талантливых школьников к занятиям и урокам у лучших педагогов, а также предоставление педагогам доступа к инновационным методикам развития талантов и обмена уникальным опытом.</a:t>
            </a:r>
          </a:p>
          <a:p>
            <a:r>
              <a:rPr lang="ru-RU" dirty="0"/>
              <a:t>Современный отечественный и зарубежный опыт показал, что для системной интеграции лучшего педагогического и методического опыта работы с талантливыми школьниками и распространения этого опыта в школы страны необходимо инфраструктурное решение, основанное на консолидации лучшего опыта и его встраивания в работу наставников талантливых детей для целевой подготовки детей к участию в интеллектуальных состязаниях различного уровня, прежде всего – всероссийской олимпиаде школьников по общеобразовательным предметам.</a:t>
            </a:r>
          </a:p>
          <a:p>
            <a:r>
              <a:rPr lang="ru-RU" dirty="0"/>
              <a:t>С 2002 года по настоящее время в Московской области реализуется проект поддержки одарённых и талантливых детей «Планета Будущего». Положительный эффект проекта в аспекте социально-педагогической поддержки талантливых юных жителей Москвы и Подмосковья, социализации их таланта, активизации их гражданской позиции констатирован на всех уровнях: проект имеет поддержку Московской областной Думы, Правительства, Администраций ряда муниципалитетов, положительные отзывы от детей и их родителей. </a:t>
            </a:r>
            <a:endParaRPr lang="ru-RU" dirty="0" smtClean="0"/>
          </a:p>
          <a:p>
            <a:r>
              <a:rPr lang="ru-RU" dirty="0" smtClean="0"/>
              <a:t>Школьники </a:t>
            </a:r>
            <a:r>
              <a:rPr lang="ru-RU" dirty="0"/>
              <a:t>ежегодно принимают активное участие в заключительном этапе всероссийской олимпиады школьников, показывая хорошие результаты по ряду предметов. По количеству победителей и призёров Москва и Московская область занимает достойное место в общекомандном российском рейтинге. Однако, показатели результативности выступления команды Москвы и Московской области, которые указывают на качество выступления, могут быть выше. Остаётся серьёзной проблема системной работы с интеллектуально одарёнными школьниками и подготовки их к участию в интеллектуальных состязаниях высокого уровня (региональный и заключительный этапы всероссийской олимпиады школьников, а также поступление и сдача экзаменов).</a:t>
            </a:r>
          </a:p>
          <a:p>
            <a:pPr marL="0" indent="0" rtl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044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756" y="4005064"/>
            <a:ext cx="7562637" cy="2496127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dirty="0" smtClean="0"/>
              <a:t>Место проведения программы </a:t>
            </a:r>
            <a:r>
              <a:rPr lang="ru-RU" sz="4400" dirty="0" smtClean="0"/>
              <a:t>«Интеллектуальный Олимп»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5780" y="2348880"/>
            <a:ext cx="7008574" cy="1296987"/>
          </a:xfrm>
        </p:spPr>
        <p:txBody>
          <a:bodyPr rtlCol="0"/>
          <a:lstStyle/>
          <a:p>
            <a:pPr rtl="0"/>
            <a:r>
              <a:rPr lang="ru-RU" dirty="0" smtClean="0"/>
              <a:t>БЛОК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631" y="9970"/>
            <a:ext cx="6345255" cy="1808903"/>
          </a:xfrm>
        </p:spPr>
        <p:txBody>
          <a:bodyPr rtlCol="0"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Место </a:t>
            </a:r>
            <a:r>
              <a:rPr lang="ru-RU" sz="3200" dirty="0" smtClean="0">
                <a:solidFill>
                  <a:srgbClr val="FF0000"/>
                </a:solidFill>
              </a:rPr>
              <a:t>проведения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http</a:t>
            </a:r>
            <a:r>
              <a:rPr lang="en-US" sz="3200" dirty="0">
                <a:solidFill>
                  <a:srgbClr val="FF0000"/>
                </a:solidFill>
              </a:rPr>
              <a:t>://voskresenskoe-hotel.ru</a:t>
            </a:r>
            <a:r>
              <a:rPr lang="en-US" sz="3200" dirty="0" smtClean="0">
                <a:solidFill>
                  <a:srgbClr val="FF0000"/>
                </a:solidFill>
              </a:rPr>
              <a:t>/</a:t>
            </a: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Текст 4"/>
          <p:cNvSpPr>
            <a:spLocks noGrp="1"/>
          </p:cNvSpPr>
          <p:nvPr>
            <p:ph type="body" idx="1"/>
          </p:nvPr>
        </p:nvSpPr>
        <p:spPr>
          <a:xfrm>
            <a:off x="97117" y="1286301"/>
            <a:ext cx="3881315" cy="512064"/>
          </a:xfrm>
        </p:spPr>
        <p:txBody>
          <a:bodyPr rtlCol="0"/>
          <a:lstStyle/>
          <a:p>
            <a:pPr rtl="0"/>
            <a:r>
              <a:rPr lang="ru-RU" dirty="0" smtClean="0"/>
              <a:t>Месторасположение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-180456" y="1798365"/>
            <a:ext cx="3032887" cy="1616123"/>
          </a:xfrm>
        </p:spPr>
        <p:txBody>
          <a:bodyPr rtlCol="0">
            <a:noAutofit/>
          </a:bodyPr>
          <a:lstStyle/>
          <a:p>
            <a:r>
              <a:rPr lang="ru-RU" sz="1100" dirty="0" smtClean="0"/>
              <a:t> База </a:t>
            </a:r>
            <a:r>
              <a:rPr lang="ru-RU" sz="1100" dirty="0"/>
              <a:t> </a:t>
            </a:r>
            <a:r>
              <a:rPr lang="ru-RU" sz="1100" dirty="0" smtClean="0"/>
              <a:t>«В</a:t>
            </a:r>
            <a:r>
              <a:rPr lang="ru-RU" sz="1100" dirty="0" smtClean="0"/>
              <a:t>оскресенское» в </a:t>
            </a:r>
            <a:r>
              <a:rPr lang="ru-RU" sz="1100" dirty="0"/>
              <a:t>20 км от Москвы в лесном массиве, состоящем из хвойных и лиственных пород деревьев. Свежий лесной воздух, наполненный ароматом сосновой смолы, содержит большое количество природных фитонцидов и является одним из компонентов </a:t>
            </a:r>
            <a:r>
              <a:rPr lang="ru-RU" sz="1100" dirty="0" err="1"/>
              <a:t>климатолечения</a:t>
            </a:r>
            <a:r>
              <a:rPr lang="ru-RU" sz="1100" dirty="0"/>
              <a:t>. </a:t>
            </a:r>
            <a:endParaRPr lang="ru-RU" sz="1100" dirty="0" smtClean="0"/>
          </a:p>
        </p:txBody>
      </p:sp>
      <p:sp>
        <p:nvSpPr>
          <p:cNvPr id="6" name="Текст 5"/>
          <p:cNvSpPr>
            <a:spLocks noGrp="1"/>
          </p:cNvSpPr>
          <p:nvPr>
            <p:ph type="body" sz="quarter" idx="3"/>
          </p:nvPr>
        </p:nvSpPr>
        <p:spPr>
          <a:xfrm>
            <a:off x="9550796" y="145056"/>
            <a:ext cx="3168352" cy="512064"/>
          </a:xfrm>
        </p:spPr>
        <p:txBody>
          <a:bodyPr rtlCol="0"/>
          <a:lstStyle/>
          <a:p>
            <a:pPr rtl="0"/>
            <a:r>
              <a:rPr lang="ru-RU" dirty="0" smtClean="0"/>
              <a:t>Проживание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>
          <a:xfrm>
            <a:off x="9079604" y="591698"/>
            <a:ext cx="3109221" cy="1973206"/>
          </a:xfrm>
        </p:spPr>
        <p:txBody>
          <a:bodyPr rtlCol="0">
            <a:noAutofit/>
          </a:bodyPr>
          <a:lstStyle/>
          <a:p>
            <a:pPr algn="r"/>
            <a:r>
              <a:rPr lang="ru-RU" sz="1200" dirty="0"/>
              <a:t>Проживание </a:t>
            </a:r>
            <a:r>
              <a:rPr lang="ru-RU" sz="1200" dirty="0" smtClean="0"/>
              <a:t>по 2-4 человека</a:t>
            </a:r>
            <a:r>
              <a:rPr lang="ru-RU" sz="1200" dirty="0"/>
              <a:t>, удобства в номере (туалет, умывальник, душ). Каждый номер оборудован осветительными приборами, шторами, зеркалами, одноярусными кроватями, прикроватными тумбочками, шкафами для одежды с вешалками.</a:t>
            </a:r>
          </a:p>
        </p:txBody>
      </p:sp>
      <p:sp>
        <p:nvSpPr>
          <p:cNvPr id="7" name="Текст 4"/>
          <p:cNvSpPr txBox="1">
            <a:spLocks/>
          </p:cNvSpPr>
          <p:nvPr/>
        </p:nvSpPr>
        <p:spPr>
          <a:xfrm>
            <a:off x="7973058" y="3566189"/>
            <a:ext cx="4002881" cy="512064"/>
          </a:xfrm>
          <a:prstGeom prst="rect">
            <a:avLst/>
          </a:prstGeom>
        </p:spPr>
        <p:txBody>
          <a:bodyPr vert="horz" lIns="121899" tIns="60949" rIns="121899" bIns="60949" rtlCol="0" anchor="b">
            <a:no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2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2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2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2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Оздоровительная база</a:t>
            </a:r>
            <a:endParaRPr lang="ru-RU" dirty="0"/>
          </a:p>
        </p:txBody>
      </p:sp>
      <p:sp>
        <p:nvSpPr>
          <p:cNvPr id="8" name="Текст 4"/>
          <p:cNvSpPr txBox="1">
            <a:spLocks/>
          </p:cNvSpPr>
          <p:nvPr/>
        </p:nvSpPr>
        <p:spPr>
          <a:xfrm>
            <a:off x="6310436" y="812397"/>
            <a:ext cx="3037212" cy="512064"/>
          </a:xfrm>
          <a:prstGeom prst="rect">
            <a:avLst/>
          </a:prstGeom>
        </p:spPr>
        <p:txBody>
          <a:bodyPr vert="horz" lIns="121899" tIns="60949" rIns="121899" bIns="60949" rtlCol="0" anchor="b">
            <a:no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2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2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2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2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Инфраструктура</a:t>
            </a:r>
            <a:endParaRPr lang="ru-RU" dirty="0"/>
          </a:p>
        </p:txBody>
      </p:sp>
      <p:sp>
        <p:nvSpPr>
          <p:cNvPr id="9" name="Текст 4"/>
          <p:cNvSpPr txBox="1">
            <a:spLocks/>
          </p:cNvSpPr>
          <p:nvPr/>
        </p:nvSpPr>
        <p:spPr>
          <a:xfrm>
            <a:off x="1335988" y="3373418"/>
            <a:ext cx="1728192" cy="512064"/>
          </a:xfrm>
          <a:prstGeom prst="rect">
            <a:avLst/>
          </a:prstGeom>
        </p:spPr>
        <p:txBody>
          <a:bodyPr vert="horz" lIns="121899" tIns="60949" rIns="121899" bIns="60949" rtlCol="0" anchor="b">
            <a:no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2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2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2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2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Питание</a:t>
            </a:r>
            <a:endParaRPr lang="ru-RU" dirty="0"/>
          </a:p>
        </p:txBody>
      </p:sp>
      <p:sp>
        <p:nvSpPr>
          <p:cNvPr id="10" name="Текст 4"/>
          <p:cNvSpPr txBox="1">
            <a:spLocks/>
          </p:cNvSpPr>
          <p:nvPr/>
        </p:nvSpPr>
        <p:spPr>
          <a:xfrm>
            <a:off x="3490758" y="2074905"/>
            <a:ext cx="2443783" cy="512064"/>
          </a:xfrm>
          <a:prstGeom prst="rect">
            <a:avLst/>
          </a:prstGeom>
        </p:spPr>
        <p:txBody>
          <a:bodyPr vert="horz" lIns="121899" tIns="60949" rIns="121899" bIns="60949" rtlCol="0" anchor="b">
            <a:no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2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2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2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2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Безопасность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446313" y="1279879"/>
            <a:ext cx="254235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Конференц-зал, актовый зал; современно оснащенные аудитории; библиотека; компьютерный класс (Интернет); спортивный зал; зимние игровые площадки; крытый бассейн, медицинский </a:t>
            </a:r>
            <a:r>
              <a:rPr lang="ru-RU" sz="1200" dirty="0" smtClean="0"/>
              <a:t>блок</a:t>
            </a:r>
            <a:r>
              <a:rPr lang="ru-RU" sz="1200" dirty="0" smtClean="0"/>
              <a:t>, танцевальный зал</a:t>
            </a:r>
            <a:endParaRPr lang="ru-RU" sz="1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648653" y="2578357"/>
            <a:ext cx="28303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Территория полностью огорожена, профессиональная охрана.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150314" y="4078253"/>
            <a:ext cx="3825625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100" dirty="0"/>
              <a:t>Круглосуточное дежурство врача- педиатра в медицинском кабинете, оборудованном предметами первой медицинской помощи и сертифицированными лекарственными препаратами; наличие изолятора; возможность оказания круглосуточной экстренной медицинской помощи. Расположение Дол на базе санатория дает возможность получения различных оздоровительных </a:t>
            </a:r>
            <a:r>
              <a:rPr lang="ru-RU" sz="1100" dirty="0" smtClean="0"/>
              <a:t>процедур.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24793" y="3812051"/>
            <a:ext cx="289870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5-ти </a:t>
            </a:r>
            <a:r>
              <a:rPr lang="ru-RU" sz="1200" dirty="0"/>
              <a:t>разовое разнообразное, высококалорийное по утвержденному </a:t>
            </a:r>
            <a:r>
              <a:rPr lang="ru-RU" sz="1200" dirty="0" smtClean="0"/>
              <a:t>меню </a:t>
            </a:r>
            <a:r>
              <a:rPr lang="ru-RU" sz="1200" dirty="0"/>
              <a:t>соответствует всем нормам, организовано в собственной столовой с красивым интерьером и хорошей мебелью, обслуживание производится официантами. Питьевой режим круглосуточный. </a:t>
            </a:r>
          </a:p>
        </p:txBody>
      </p:sp>
      <p:sp>
        <p:nvSpPr>
          <p:cNvPr id="15" name="Текст 4"/>
          <p:cNvSpPr txBox="1">
            <a:spLocks/>
          </p:cNvSpPr>
          <p:nvPr/>
        </p:nvSpPr>
        <p:spPr>
          <a:xfrm>
            <a:off x="3286101" y="4228152"/>
            <a:ext cx="4622316" cy="512064"/>
          </a:xfrm>
          <a:prstGeom prst="rect">
            <a:avLst/>
          </a:prstGeom>
        </p:spPr>
        <p:txBody>
          <a:bodyPr vert="horz" lIns="121899" tIns="60949" rIns="121899" bIns="60949" rtlCol="0" anchor="b">
            <a:no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2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2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2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2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 smtClean="0"/>
              <a:t>Досугово-образовательная программа</a:t>
            </a:r>
            <a:endParaRPr lang="ru-RU" sz="2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150196" y="4695634"/>
            <a:ext cx="317969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 </a:t>
            </a:r>
            <a:r>
              <a:rPr lang="ru-RU" sz="1400" dirty="0"/>
              <a:t>Разработана и реализуется </a:t>
            </a:r>
            <a:r>
              <a:rPr lang="ru-RU" sz="1400" dirty="0" smtClean="0"/>
              <a:t>специалистами, психологами, педагогами и методистами. </a:t>
            </a:r>
            <a:r>
              <a:rPr lang="ru-RU" sz="1400" dirty="0"/>
              <a:t>В каждый заезд работает более 20 клубов, спецкурсов, студий, спортивных </a:t>
            </a:r>
            <a:r>
              <a:rPr lang="ru-RU" sz="1400" dirty="0" smtClean="0"/>
              <a:t>секций</a:t>
            </a:r>
            <a:r>
              <a:rPr lang="ru-RU" sz="1400" dirty="0" smtClean="0"/>
              <a:t>, танцевальные европейские программы, тренинги и т.д.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29694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756" y="3645868"/>
            <a:ext cx="8424936" cy="2855324"/>
          </a:xfrm>
        </p:spPr>
        <p:txBody>
          <a:bodyPr rtlCol="0">
            <a:normAutofit/>
          </a:bodyPr>
          <a:lstStyle/>
          <a:p>
            <a:pPr rtl="0"/>
            <a:r>
              <a:rPr lang="ru-RU" dirty="0" smtClean="0"/>
              <a:t>Количество и категория участников </a:t>
            </a:r>
            <a:br>
              <a:rPr lang="ru-RU" dirty="0" smtClean="0"/>
            </a:br>
            <a:r>
              <a:rPr lang="ru-RU" sz="4400" dirty="0" smtClean="0"/>
              <a:t>программы «Интеллектуальный Олимп»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5780" y="2348880"/>
            <a:ext cx="7008574" cy="1296987"/>
          </a:xfrm>
        </p:spPr>
        <p:txBody>
          <a:bodyPr rtlCol="0"/>
          <a:lstStyle/>
          <a:p>
            <a:pPr rtl="0"/>
            <a:r>
              <a:rPr lang="ru-RU" dirty="0" smtClean="0"/>
              <a:t>БЛОК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17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051739" y="188640"/>
            <a:ext cx="10157354" cy="708496"/>
          </a:xfrm>
        </p:spPr>
        <p:txBody>
          <a:bodyPr rtlCol="0"/>
          <a:lstStyle/>
          <a:p>
            <a:pPr rtl="0"/>
            <a:r>
              <a:rPr lang="ru-RU" dirty="0" smtClean="0">
                <a:solidFill>
                  <a:srgbClr val="FF0000"/>
                </a:solidFill>
              </a:rPr>
              <a:t>Количество и категория участников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264828381"/>
              </p:ext>
            </p:extLst>
          </p:nvPr>
        </p:nvGraphicFramePr>
        <p:xfrm>
          <a:off x="261764" y="1196752"/>
          <a:ext cx="11737304" cy="5561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305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756" y="4005064"/>
            <a:ext cx="7562637" cy="2496127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dirty="0" smtClean="0"/>
              <a:t>Цели и задачи </a:t>
            </a:r>
            <a:br>
              <a:rPr lang="ru-RU" dirty="0" smtClean="0"/>
            </a:br>
            <a:r>
              <a:rPr lang="ru-RU" dirty="0" smtClean="0"/>
              <a:t>программы </a:t>
            </a:r>
            <a:r>
              <a:rPr lang="ru-RU" sz="4400" dirty="0" smtClean="0"/>
              <a:t>«Интеллектуальный Олимп»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5780" y="2348880"/>
            <a:ext cx="7008574" cy="1296987"/>
          </a:xfrm>
        </p:spPr>
        <p:txBody>
          <a:bodyPr rtlCol="0"/>
          <a:lstStyle/>
          <a:p>
            <a:pPr rtl="0"/>
            <a:r>
              <a:rPr lang="ru-RU" dirty="0" smtClean="0"/>
              <a:t>БЛОК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47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ниги в формате 16 x 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2013_TF02787940_TF02787940.potx" id="{BDCEC835-C025-45C0-8AD5-9D778732CF6A}" vid="{4E9A813A-BC9F-4772-8185-0F17D630CF68}"/>
    </a:ext>
  </a:extLst>
</a:theme>
</file>

<file path=ppt/theme/theme2.xml><?xml version="1.0" encoding="utf-8"?>
<a:theme xmlns:a="http://schemas.openxmlformats.org/drawingml/2006/main" name="Тема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01D382-32B0-43EE-932C-28906AF37617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4873beb7-5857-4685-be1f-d57550cc96c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со стопкой книг на голубом фоне (широкоэкранный формат)</Template>
  <TotalTime>0</TotalTime>
  <Words>895</Words>
  <Application>Microsoft Office PowerPoint</Application>
  <PresentationFormat>Произвольный</PresentationFormat>
  <Paragraphs>142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Century Gothic</vt:lpstr>
      <vt:lpstr>Times New Roman</vt:lpstr>
      <vt:lpstr>Wingdings</vt:lpstr>
      <vt:lpstr>Книги в формате 16 x 9</vt:lpstr>
      <vt:lpstr>«Интеллектуальный Олимп»</vt:lpstr>
      <vt:lpstr>Программа «Интеллектуальный Олимп»</vt:lpstr>
      <vt:lpstr>Пояснительная записка </vt:lpstr>
      <vt:lpstr>Актуальность проекта </vt:lpstr>
      <vt:lpstr>Место проведения программы «Интеллектуальный Олимп»</vt:lpstr>
      <vt:lpstr>Место проведения  http://voskresenskoe-hotel.ru/ </vt:lpstr>
      <vt:lpstr>Количество и категория участников  программы «Интеллектуальный Олимп»</vt:lpstr>
      <vt:lpstr>Количество и категория участников</vt:lpstr>
      <vt:lpstr>Цели и задачи  программы «Интеллектуальный Олимп»</vt:lpstr>
      <vt:lpstr>Цели и задачи </vt:lpstr>
      <vt:lpstr>Основные компоненты программы «Интеллектуальный Олимп»</vt:lpstr>
      <vt:lpstr>Образовательное  направление</vt:lpstr>
      <vt:lpstr>Факультативы по предметам  могут менять свой вектор</vt:lpstr>
      <vt:lpstr>Оздоровительное  направление</vt:lpstr>
      <vt:lpstr>Экскурсионное направление</vt:lpstr>
      <vt:lpstr>Развлекательно-развивающее направление</vt:lpstr>
      <vt:lpstr>Кадровое обеспечение программы «Интеллектуальный Олимп»</vt:lpstr>
      <vt:lpstr>Кадровое обеспечение программы</vt:lpstr>
      <vt:lpstr>Финансирование и стоимость  программы «Интеллектуальный Олимп»</vt:lpstr>
      <vt:lpstr>Финансирование.  Стоимость путевки на 1 участника  программы  учебно-тренировочных сборов  «Интеллектуальный Олимп»:</vt:lpstr>
      <vt:lpstr>Контакты руководителей проекта и  программы «Интеллектуальный Олимп»</vt:lpstr>
      <vt:lpstr>Контакты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2017-03-06T11:16:22Z</dcterms:created>
  <dcterms:modified xsi:type="dcterms:W3CDTF">2017-03-12T22:09:38Z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