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74" r:id="rId4"/>
    <p:sldId id="285" r:id="rId5"/>
    <p:sldId id="278" r:id="rId6"/>
    <p:sldId id="279" r:id="rId7"/>
    <p:sldId id="266" r:id="rId8"/>
    <p:sldId id="267" r:id="rId9"/>
    <p:sldId id="268" r:id="rId10"/>
    <p:sldId id="269" r:id="rId11"/>
    <p:sldId id="270" r:id="rId12"/>
    <p:sldId id="281" r:id="rId13"/>
    <p:sldId id="282" r:id="rId14"/>
    <p:sldId id="283" r:id="rId15"/>
    <p:sldId id="284" r:id="rId16"/>
    <p:sldId id="286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97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7983-F186-6349-B151-EEFECCB9C54F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C55A-3DDF-2949-AFED-A318BBAF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2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86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78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51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10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623392" y="548680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623392" y="3602038"/>
            <a:ext cx="100446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19"/>
          <p:cNvCxnSpPr/>
          <p:nvPr/>
        </p:nvCxnSpPr>
        <p:spPr>
          <a:xfrm>
            <a:off x="767408" y="3068960"/>
            <a:ext cx="5328592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2603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одной колонкой">
  <p:cSld name="Слайд с одной колонк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551384" y="1030884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551384" y="1794667"/>
            <a:ext cx="8424936" cy="379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20"/>
          <p:cNvCxnSpPr/>
          <p:nvPr/>
        </p:nvCxnSpPr>
        <p:spPr>
          <a:xfrm>
            <a:off x="623392" y="908720"/>
            <a:ext cx="1152128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4864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7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4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5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0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6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577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629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irce" panose="020B0502020203020203" pitchFamily="34" charset="0"/>
          <a:ea typeface="Circe" panose="020B0502020203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hool.hse.ru/nis/criteri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+-RXRaz13BYpmN2Yy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vk.com/hselyceumprojec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.hse.ru/nis/contacts" TargetMode="External"/><Relationship Id="rId5" Type="http://schemas.openxmlformats.org/officeDocument/2006/relationships/hyperlink" Target="https://school.hse.ru/nis/videofields" TargetMode="External"/><Relationship Id="rId4" Type="http://schemas.openxmlformats.org/officeDocument/2006/relationships/hyperlink" Target="https://school.hse.ru/nis/" TargetMode="External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683352" y="3428999"/>
            <a:ext cx="10811961" cy="31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Лицей НИУ ВШЭ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кафедра исследовательской и проектной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Октябрь 2025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ctrTitle" idx="4294967295"/>
          </p:nvPr>
        </p:nvSpPr>
        <p:spPr>
          <a:xfrm>
            <a:off x="683353" y="437848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  <a:t>Научно-исследовательские </a:t>
            </a: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  <a:t>и проектные семинары (НИПС)</a:t>
            </a: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4000" b="1" dirty="0">
                <a:latin typeface="PT Sans" panose="020B0503020203020204" pitchFamily="34" charset="-52"/>
                <a:ea typeface="PT Sans" panose="020B0503020203020204" pitchFamily="34" charset="-52"/>
              </a:rPr>
              <a:t>Исследовательская область – Экономика</a:t>
            </a:r>
            <a:br>
              <a:rPr lang="ru-RU" sz="40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br>
              <a:rPr lang="ru-RU" sz="40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br>
              <a:rPr lang="ru-RU" sz="40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sz="36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216" name="Google Shape;216;p39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9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39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9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9191153" y="3600000"/>
            <a:ext cx="300084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АКАДЕМИЧЕСКИЙ ТЕКСТ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ОФОРМЛЕНИЕ ПО ГОСТУ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ПРОВЕРКА В АНТИПЛАГИАТЕ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ДОРОЖНАЯ КАРТА: ПУТЬ ЛИЦЕИСТА </a:t>
            </a:r>
            <a:r>
              <a:rPr lang="ru-RU" sz="25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В ИССЛЕДОВАНИЯХ</a:t>
            </a:r>
            <a:br>
              <a:rPr lang="ru-RU" sz="25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3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br>
              <a:rPr lang="ru-RU" sz="2800" b="1"/>
            </a:br>
            <a:endParaRPr sz="2800" b="1"/>
          </a:p>
        </p:txBody>
      </p:sp>
      <p:sp>
        <p:nvSpPr>
          <p:cNvPr id="233" name="Google Shape;233;p4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3904184" y="268104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1460247" y="266484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6285008" y="268104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8682114" y="272111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40"/>
          <p:cNvCxnSpPr/>
          <p:nvPr/>
        </p:nvCxnSpPr>
        <p:spPr>
          <a:xfrm>
            <a:off x="2367260" y="266484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40"/>
          <p:cNvSpPr/>
          <p:nvPr/>
        </p:nvSpPr>
        <p:spPr>
          <a:xfrm>
            <a:off x="2306032" y="254407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4739133" y="254149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/>
          <p:nvPr/>
        </p:nvSpPr>
        <p:spPr>
          <a:xfrm>
            <a:off x="7172234" y="254407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9605335" y="257676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0" descr="Секундомер 75%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473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0" descr="Секундомер 25%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4170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 descr="Секундомер 50%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135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 descr="Секундомер 75%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3834" y="350907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/>
        </p:nvSpPr>
        <p:spPr>
          <a:xfrm>
            <a:off x="1661956" y="4776089"/>
            <a:ext cx="1478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1-е полугодие 10-го класса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/>
        </p:nvSpPr>
        <p:spPr>
          <a:xfrm>
            <a:off x="3722546" y="4776089"/>
            <a:ext cx="1478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2-е полугодие 10-го класса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6551620" y="4777612"/>
            <a:ext cx="14788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в оговоренные экспертом сроки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8859791" y="4776089"/>
            <a:ext cx="1919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к защите в первой или второй волне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40"/>
          <p:cNvCxnSpPr/>
          <p:nvPr/>
        </p:nvCxnSpPr>
        <p:spPr>
          <a:xfrm>
            <a:off x="2894010" y="3983395"/>
            <a:ext cx="1503265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40"/>
          <p:cNvCxnSpPr>
            <a:stCxn id="245" idx="3"/>
          </p:cNvCxnSpPr>
          <p:nvPr/>
        </p:nvCxnSpPr>
        <p:spPr>
          <a:xfrm>
            <a:off x="5366535" y="3983395"/>
            <a:ext cx="1467300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0"/>
          <p:cNvCxnSpPr/>
          <p:nvPr/>
        </p:nvCxnSpPr>
        <p:spPr>
          <a:xfrm>
            <a:off x="7748234" y="4003397"/>
            <a:ext cx="1467299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4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5AC00-7E89-47BE-B312-9A602522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– план-проспект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13444-04F4-47A5-A219-715383657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Постановка проблемы</a:t>
            </a:r>
          </a:p>
          <a:p>
            <a:r>
              <a:rPr lang="ru-RU" dirty="0"/>
              <a:t>Выбор объекта и предмета исследования, цели, задач</a:t>
            </a:r>
          </a:p>
          <a:p>
            <a:r>
              <a:rPr lang="ru-RU" dirty="0"/>
              <a:t>Доступ к данным</a:t>
            </a:r>
          </a:p>
          <a:p>
            <a:r>
              <a:rPr lang="ru-RU" dirty="0"/>
              <a:t>Выбор методологии исследования</a:t>
            </a:r>
          </a:p>
          <a:p>
            <a:r>
              <a:rPr lang="ru-RU" dirty="0"/>
              <a:t>Поиск научной литературы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FD95684C-0343-4C83-9D28-27FC0A598476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4E16-B7D8-4EBE-81DB-7031C56B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Лента времени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ACFD7-892A-4F79-963C-BC7A02AC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2032543"/>
            <a:ext cx="8424936" cy="3794573"/>
          </a:xfrm>
        </p:spPr>
        <p:txBody>
          <a:bodyPr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Ноябрь-декабрь 10-го класса: публикация плана-проспекта исследования; удалённое обсуждение плана-проспекта.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Февраль-март 10-го класса: публикация теоретической части исследования.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Май 10-го класса: в случае защиты в первой волне — представление окончательного текста исследовательской работы;  первая волна защит.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Ноябрь 11-го класса: в случае защиты во второй волне — представление окончательного текста исследовательской работы; вторая защит.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r>
              <a:rPr lang="ru-RU" dirty="0"/>
              <a:t>Февраль 11-го класса: </a:t>
            </a:r>
            <a:r>
              <a:rPr lang="ru-RU" dirty="0" err="1"/>
              <a:t>дозащиты</a:t>
            </a:r>
            <a:r>
              <a:rPr lang="ru-RU" dirty="0"/>
              <a:t> по уважительным причинам и устранение задолженностей.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F0198355-AC37-4E1B-A836-40F351493376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76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B453-C282-4DA2-8983-C8AD46CF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Методы сбора и анализа данных в области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CF9ED-9EAF-42BF-BF54-7F918AFEF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Используем общенаучные методы исследования, как эмпирические (сбор и анализ данных, иногда эксперимент, так и теоретические (математическое моделирование, экономико-статистические методы). </a:t>
            </a:r>
          </a:p>
          <a:p>
            <a:r>
              <a:rPr lang="ru-RU" dirty="0"/>
              <a:t>А вдруг экономика – это точная наука?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8D165D74-6965-4765-BC87-13BC568AA100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546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B0C45-F9A2-4F61-BCDC-B0CF24DF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811633"/>
            <a:ext cx="11017224" cy="8139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Критерии оценивания </a:t>
            </a:r>
            <a:r>
              <a:rPr lang="ru-RU" b="1" dirty="0">
                <a:solidFill>
                  <a:schemeClr val="tx2"/>
                </a:solidFill>
              </a:rPr>
              <a:t>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26D3F-C3A2-48F3-B049-C1641E2FB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844824"/>
            <a:ext cx="5854429" cy="3794573"/>
          </a:xfrm>
        </p:spPr>
        <p:txBody>
          <a:bodyPr/>
          <a:lstStyle/>
          <a:p>
            <a:r>
              <a:rPr lang="ru-RU" dirty="0"/>
              <a:t>Добавить уточнения по требованиям в конкретной области</a:t>
            </a:r>
          </a:p>
          <a:p>
            <a:r>
              <a:rPr lang="en-US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https://school.hse.ru/nis/criteria/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4" name="Google Shape;315;p44" descr="Изображение выглядит как текст, снимок экрана, меню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DFACD8F-98D2-4985-8061-88DC2F9B0A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88" y="1568985"/>
            <a:ext cx="4977490" cy="5289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34">
            <a:extLst>
              <a:ext uri="{FF2B5EF4-FFF2-40B4-BE49-F238E27FC236}">
                <a16:creationId xmlns:a16="http://schemas.microsoft.com/office/drawing/2014/main" id="{56127F6F-616F-4CC1-9770-CE061EB0B593}"/>
              </a:ext>
            </a:extLst>
          </p:cNvPr>
          <p:cNvSpPr/>
          <p:nvPr/>
        </p:nvSpPr>
        <p:spPr>
          <a:xfrm>
            <a:off x="10311723" y="250328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4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0A479-61CB-46CE-B082-899525E6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Советы по подготовке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7E510-CFEA-4BDC-9B09-20E3B39FE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Вам должно быть интересно писать эту тему;</a:t>
            </a:r>
          </a:p>
          <a:p>
            <a:r>
              <a:rPr lang="ru-RU" dirty="0"/>
              <a:t>Убедитесь, что есть доступ к информации (статистика, данные по рынку и т.п);</a:t>
            </a:r>
          </a:p>
          <a:p>
            <a:r>
              <a:rPr lang="ru-RU" dirty="0" err="1"/>
              <a:t>Киберленинка</a:t>
            </a:r>
            <a:r>
              <a:rPr lang="ru-RU" dirty="0"/>
              <a:t> – это не источник, а источник источников – указывайте не ее саму, а статью из нее. Аналогично для всех сетевых источников;</a:t>
            </a:r>
          </a:p>
          <a:p>
            <a:r>
              <a:rPr lang="ru-RU" dirty="0"/>
              <a:t>Вас сопровождают: эксперт (злой полицейский), сотрудник лицея – требует сроки, оформление, суть и логику; и консультант (добрый полицейский), не обязательно сотрудник лицея (старший коллега, родственник, знакомый…) помогает с содержанием, считает вас гениальным, ведет к успеху.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2AF46047-3D75-4E2D-8378-74718319E885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54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EBFAF-AB14-7273-0B32-95F7E83EF9CC}"/>
              </a:ext>
            </a:extLst>
          </p:cNvPr>
          <p:cNvSpPr txBox="1"/>
          <p:nvPr/>
        </p:nvSpPr>
        <p:spPr>
          <a:xfrm>
            <a:off x="3935760" y="3572121"/>
            <a:ext cx="7326407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Эти ссылки могут помочь:</a:t>
            </a:r>
          </a:p>
          <a:p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Сайт об ИВР: 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  <a:hlinkClick r:id="rId4"/>
              </a:rPr>
              <a:t>https://school.hse.ru/nis/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Визитки областей: 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  <a:hlinkClick r:id="rId5"/>
              </a:rPr>
              <a:t>https://school.hse.ru/nis/videofields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Контакты экспертов (главных людей в областях): 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  <a:hlinkClick r:id="rId6"/>
              </a:rPr>
              <a:t>https://school.hse.ru/nis/contacts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Группа ВКонтакте: 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  <a:hlinkClick r:id="rId7"/>
              </a:rPr>
              <a:t>https://vk.com/hselyceumprojects</a:t>
            </a:r>
            <a:r>
              <a:rPr lang="ru-RU" sz="1800" dirty="0">
                <a:effectLst/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Группа </a:t>
            </a:r>
            <a:r>
              <a:rPr lang="ru-RU" dirty="0" err="1"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Тг</a:t>
            </a:r>
            <a:r>
              <a:rPr lang="ru-RU" dirty="0"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ИВР Экономика: </a:t>
            </a:r>
            <a:r>
              <a:rPr lang="en" dirty="0"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  <a:hlinkClick r:id="rId8"/>
              </a:rPr>
              <a:t>https://t.me/+-RXRaz13BYpmN2Yy</a:t>
            </a:r>
            <a:r>
              <a:rPr lang="ru-RU">
                <a:latin typeface="PT Sans Narrow" panose="020B0506020203020204" pitchFamily="34" charset="-52"/>
                <a:ea typeface="PT Sans Narrow" panose="020B0506020203020204" pitchFamily="34" charset="-52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PT Sans Narrow" panose="020B0506020203020204" pitchFamily="34" charset="-52"/>
              <a:ea typeface="PT Sans Narrow" panose="020B0506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8" y="1524381"/>
            <a:ext cx="2761488" cy="2304288"/>
          </a:xfrm>
          <a:prstGeom prst="rect">
            <a:avLst/>
          </a:prstGeom>
        </p:spPr>
      </p:pic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C3DF88AC-360C-4D4D-A69C-D911CFFEF9BC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12E468E-D9F5-3ADD-203F-57387DC1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3319"/>
            <a:ext cx="11882655" cy="4954681"/>
          </a:xfrm>
          <a:prstGeom prst="rect">
            <a:avLst/>
          </a:prstGeom>
        </p:spPr>
      </p:pic>
      <p:sp>
        <p:nvSpPr>
          <p:cNvPr id="4" name="Google Shape;82;p5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3200" b="1" dirty="0">
                <a:latin typeface="PT Sans" panose="020B0503020203020204" pitchFamily="34" charset="-52"/>
                <a:ea typeface="PT Sans" panose="020B0503020203020204" pitchFamily="34" charset="-52"/>
              </a:rPr>
              <a:t>ИССЛЕДОВАНИЯ </a:t>
            </a:r>
            <a:r>
              <a:rPr lang="en-US" sz="3200" b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↔</a:t>
            </a:r>
            <a:r>
              <a:rPr lang="ru-RU" sz="3200" b="1" dirty="0">
                <a:latin typeface="PT Sans" panose="020B0503020203020204" pitchFamily="34" charset="-52"/>
                <a:ea typeface="PT Sans" panose="020B0503020203020204" pitchFamily="34" charset="-52"/>
              </a:rPr>
              <a:t> ПРОЕКТЫ</a:t>
            </a:r>
            <a:endParaRPr sz="3200" b="1" dirty="0"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5" name="Google Shape;143;p34">
            <a:extLst>
              <a:ext uri="{FF2B5EF4-FFF2-40B4-BE49-F238E27FC236}">
                <a16:creationId xmlns:a16="http://schemas.microsoft.com/office/drawing/2014/main" id="{97BCFC89-7D23-4D6F-926B-497563B4EE7E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68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 idx="4294967295"/>
          </p:nvPr>
        </p:nvSpPr>
        <p:spPr>
          <a:xfrm>
            <a:off x="551384" y="834887"/>
            <a:ext cx="11017224" cy="209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/>
            <a:r>
              <a:rPr lang="ru-RU" sz="2400" b="1" dirty="0">
                <a:latin typeface="PT Sans Narrow" panose="020B0506020203020204" pitchFamily="34" charset="-52"/>
                <a:ea typeface="PT Sans Narrow" panose="020B0506020203020204" pitchFamily="34" charset="-52"/>
              </a:rPr>
              <a:t>ЧЕК-ЛИСТ: ПРЕВРАЩАЕМ ИДЕЮ В ТЕМУ ИВР</a:t>
            </a:r>
            <a:endParaRPr sz="2400" b="1" dirty="0"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0914D-E94F-987E-2E23-17638026E0F1}"/>
              </a:ext>
            </a:extLst>
          </p:cNvPr>
          <p:cNvSpPr txBox="1"/>
          <p:nvPr/>
        </p:nvSpPr>
        <p:spPr>
          <a:xfrm>
            <a:off x="5841" y="1336039"/>
            <a:ext cx="12178208" cy="5521961"/>
          </a:xfrm>
          <a:prstGeom prst="rect">
            <a:avLst/>
          </a:prstGeom>
          <a:solidFill>
            <a:schemeClr val="bg1"/>
          </a:solidFill>
        </p:spPr>
        <p:txBody>
          <a:bodyPr wrap="square"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Отметьте 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✓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,  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╳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  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или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 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Общее для исследований и проектов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Тема работы связана с моими интересами, увлечениями?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Работа поможет мне узнать что-то новое, научиться чему-то?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Смогу ли я с такой темой выяснить или сделать что-то ценное?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Я справлюсь с этой темой самостоятельно? Смогу ли найти консультанта по такой тематике?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Удастся ли мне на фоне всего происходящего в ближайший год рассмотреть тему в достаточном объёме, успеть всё необходимое?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Я понимаю, к чему хочу прийти, зачем хочу заняться этим?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Я смогу разграничить свой научный/проектный интерес и личные убеждения, желания, связанные с этой темой?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Область работы мне знакома? Я понимаю термины, явления из этой области?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Планируемая работа является тривиальной, не требующей проведения исследования или выполнения проекта?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Mono" panose="020B0509050000020004" pitchFamily="49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Fira Mono" panose="020B0509050000020004" pitchFamily="49" charset="0"/>
                <a:sym typeface="Arial"/>
              </a:rPr>
              <a:t>Может ли кто-то пострадать от того, что и как я буду исследовать/проектировать?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Mono" panose="020B0509050000020004" pitchFamily="49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Mono" panose="020B0509050000020004" pitchFamily="49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Исследования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Проведение исследования требует больше, чем просто поиск ответа на вопрос в источниках?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Тема достаточно сужена, чтобы я мог исследовать что-то конкретное?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В моей теме не спрятано несколько разных исследований?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Я понимаю слова, которые использовал в формулировке?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Не является ли тема при такой формулировке уже достаточно изученной? (часто на этот вопрос можно ответить только после общения со специалистом, даже если вы проанализировали источники)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Fira Mono" panose="020B0509050000020004" pitchFamily="49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Проекты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Я понимаю, какую проблему решает проект?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Я знаю, кому нужен продукт проекта? Смогу ли я подтвердить это?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Могу ли я чётко представить себе продукт моего проекта?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На выполнение проекта нужно нетривиальное количество времени? (не менее 68 часов)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Я могу разграничить свой проект и просто деятельность (мои увлечения, творчество, помощь кому-то и пр.)?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Fira Mono" panose="020B0509050000020004" pitchFamily="49" charset="0"/>
                <a:cs typeface="Arial"/>
                <a:sym typeface="Arial"/>
              </a:rPr>
              <a:t> Проект предполагает проведение исследования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?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  <a:sym typeface="Arial"/>
              </a:rPr>
              <a:t> 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37891BA9-0D23-45E0-9C70-A70B1E8FE1F2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91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34">
            <a:extLst>
              <a:ext uri="{FF2B5EF4-FFF2-40B4-BE49-F238E27FC236}">
                <a16:creationId xmlns:a16="http://schemas.microsoft.com/office/drawing/2014/main" id="{A2D4CEE8-0F0F-4997-8E39-5B788F2210E3}"/>
              </a:ext>
            </a:extLst>
          </p:cNvPr>
          <p:cNvSpPr txBox="1">
            <a:spLocks/>
          </p:cNvSpPr>
          <p:nvPr/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kern="0"/>
              <a:t>ПОДРОБНЕЕ ОБ </a:t>
            </a:r>
            <a:r>
              <a:rPr lang="ru-RU" sz="2800" b="1" kern="0">
                <a:highlight>
                  <a:srgbClr val="FFC000"/>
                </a:highlight>
              </a:rPr>
              <a:t>ИССЛЕДОВАНИЯХ ИВР</a:t>
            </a:r>
            <a:endParaRPr lang="ru-RU" sz="2800" b="1" kern="0"/>
          </a:p>
        </p:txBody>
      </p:sp>
      <p:sp>
        <p:nvSpPr>
          <p:cNvPr id="4" name="Google Shape;127;p34">
            <a:extLst>
              <a:ext uri="{FF2B5EF4-FFF2-40B4-BE49-F238E27FC236}">
                <a16:creationId xmlns:a16="http://schemas.microsoft.com/office/drawing/2014/main" id="{DF046D7B-7911-4951-B0DE-089FE9538ED4}"/>
              </a:ext>
            </a:extLst>
          </p:cNvPr>
          <p:cNvSpPr txBox="1"/>
          <p:nvPr/>
        </p:nvSpPr>
        <p:spPr>
          <a:xfrm>
            <a:off x="867621" y="3482188"/>
            <a:ext cx="21254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Тема, цель и задачи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8;p34">
            <a:extLst>
              <a:ext uri="{FF2B5EF4-FFF2-40B4-BE49-F238E27FC236}">
                <a16:creationId xmlns:a16="http://schemas.microsoft.com/office/drawing/2014/main" id="{C9F73B49-8D4F-4606-B3CA-C6C9F26DDAA5}"/>
              </a:ext>
            </a:extLst>
          </p:cNvPr>
          <p:cNvSpPr txBox="1"/>
          <p:nvPr/>
        </p:nvSpPr>
        <p:spPr>
          <a:xfrm>
            <a:off x="3474575" y="3490860"/>
            <a:ext cx="22441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рамка, контекст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9;p34">
            <a:extLst>
              <a:ext uri="{FF2B5EF4-FFF2-40B4-BE49-F238E27FC236}">
                <a16:creationId xmlns:a16="http://schemas.microsoft.com/office/drawing/2014/main" id="{DC9C664B-8C84-449D-95CB-FB8BC943970C}"/>
              </a:ext>
            </a:extLst>
          </p:cNvPr>
          <p:cNvSpPr txBox="1"/>
          <p:nvPr/>
        </p:nvSpPr>
        <p:spPr>
          <a:xfrm>
            <a:off x="6367829" y="3490860"/>
            <a:ext cx="192623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 и анализ данных, использование научной методологии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;p34">
            <a:extLst>
              <a:ext uri="{FF2B5EF4-FFF2-40B4-BE49-F238E27FC236}">
                <a16:creationId xmlns:a16="http://schemas.microsoft.com/office/drawing/2014/main" id="{A77431C5-6081-435E-8E92-53239F13E747}"/>
              </a:ext>
            </a:extLst>
          </p:cNvPr>
          <p:cNvSpPr txBox="1"/>
          <p:nvPr/>
        </p:nvSpPr>
        <p:spPr>
          <a:xfrm>
            <a:off x="8865729" y="3490860"/>
            <a:ext cx="2331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Академический язык и оформление по ГОСТу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31;p34">
            <a:extLst>
              <a:ext uri="{FF2B5EF4-FFF2-40B4-BE49-F238E27FC236}">
                <a16:creationId xmlns:a16="http://schemas.microsoft.com/office/drawing/2014/main" id="{FB87B592-6B69-4F2D-AD35-2B43CD06CD30}"/>
              </a:ext>
            </a:extLst>
          </p:cNvPr>
          <p:cNvCxnSpPr/>
          <p:nvPr/>
        </p:nvCxnSpPr>
        <p:spPr>
          <a:xfrm>
            <a:off x="1930344" y="3041397"/>
            <a:ext cx="8100900" cy="0"/>
          </a:xfrm>
          <a:prstGeom prst="straightConnector1">
            <a:avLst/>
          </a:prstGeom>
          <a:noFill/>
          <a:ln w="38100" cap="rnd" cmpd="sng">
            <a:solidFill>
              <a:schemeClr val="lt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9" name="Google Shape;132;p34">
            <a:extLst>
              <a:ext uri="{FF2B5EF4-FFF2-40B4-BE49-F238E27FC236}">
                <a16:creationId xmlns:a16="http://schemas.microsoft.com/office/drawing/2014/main" id="{73369A3B-C744-4320-8851-B9BDCBA2C1B4}"/>
              </a:ext>
            </a:extLst>
          </p:cNvPr>
          <p:cNvSpPr/>
          <p:nvPr/>
        </p:nvSpPr>
        <p:spPr>
          <a:xfrm>
            <a:off x="18583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3;p34">
            <a:extLst>
              <a:ext uri="{FF2B5EF4-FFF2-40B4-BE49-F238E27FC236}">
                <a16:creationId xmlns:a16="http://schemas.microsoft.com/office/drawing/2014/main" id="{FBE831F9-6607-41ED-A12E-9B3B61105470}"/>
              </a:ext>
            </a:extLst>
          </p:cNvPr>
          <p:cNvSpPr/>
          <p:nvPr/>
        </p:nvSpPr>
        <p:spPr>
          <a:xfrm>
            <a:off x="72589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34">
            <a:extLst>
              <a:ext uri="{FF2B5EF4-FFF2-40B4-BE49-F238E27FC236}">
                <a16:creationId xmlns:a16="http://schemas.microsoft.com/office/drawing/2014/main" id="{B024E6EF-CB62-4E53-8527-4211083ECD26}"/>
              </a:ext>
            </a:extLst>
          </p:cNvPr>
          <p:cNvSpPr/>
          <p:nvPr/>
        </p:nvSpPr>
        <p:spPr>
          <a:xfrm>
            <a:off x="4524628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34">
            <a:extLst>
              <a:ext uri="{FF2B5EF4-FFF2-40B4-BE49-F238E27FC236}">
                <a16:creationId xmlns:a16="http://schemas.microsoft.com/office/drawing/2014/main" id="{AF5351BD-28CF-46EC-A6C5-B0866D60135E}"/>
              </a:ext>
            </a:extLst>
          </p:cNvPr>
          <p:cNvSpPr/>
          <p:nvPr/>
        </p:nvSpPr>
        <p:spPr>
          <a:xfrm>
            <a:off x="99592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6;p34">
            <a:extLst>
              <a:ext uri="{FF2B5EF4-FFF2-40B4-BE49-F238E27FC236}">
                <a16:creationId xmlns:a16="http://schemas.microsoft.com/office/drawing/2014/main" id="{A61E4BAE-9C0E-4656-BEA5-658285DF2D51}"/>
              </a:ext>
            </a:extLst>
          </p:cNvPr>
          <p:cNvSpPr txBox="1"/>
          <p:nvPr/>
        </p:nvSpPr>
        <p:spPr>
          <a:xfrm>
            <a:off x="1699904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7;p34">
            <a:extLst>
              <a:ext uri="{FF2B5EF4-FFF2-40B4-BE49-F238E27FC236}">
                <a16:creationId xmlns:a16="http://schemas.microsoft.com/office/drawing/2014/main" id="{4D8934D2-6BAD-40FC-8B7F-BC61538F8424}"/>
              </a:ext>
            </a:extLst>
          </p:cNvPr>
          <p:cNvSpPr txBox="1"/>
          <p:nvPr/>
        </p:nvSpPr>
        <p:spPr>
          <a:xfrm>
            <a:off x="4381987" y="2335516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8;p34">
            <a:extLst>
              <a:ext uri="{FF2B5EF4-FFF2-40B4-BE49-F238E27FC236}">
                <a16:creationId xmlns:a16="http://schemas.microsoft.com/office/drawing/2014/main" id="{096CE027-AC2E-4AB1-BC23-B33250DDF2D3}"/>
              </a:ext>
            </a:extLst>
          </p:cNvPr>
          <p:cNvSpPr txBox="1"/>
          <p:nvPr/>
        </p:nvSpPr>
        <p:spPr>
          <a:xfrm>
            <a:off x="7169141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9;p34">
            <a:extLst>
              <a:ext uri="{FF2B5EF4-FFF2-40B4-BE49-F238E27FC236}">
                <a16:creationId xmlns:a16="http://schemas.microsoft.com/office/drawing/2014/main" id="{AC6C568D-3E6F-421D-86F0-3DC6F712A1E2}"/>
              </a:ext>
            </a:extLst>
          </p:cNvPr>
          <p:cNvSpPr txBox="1"/>
          <p:nvPr/>
        </p:nvSpPr>
        <p:spPr>
          <a:xfrm>
            <a:off x="9851224" y="2323058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40;p34">
            <a:extLst>
              <a:ext uri="{FF2B5EF4-FFF2-40B4-BE49-F238E27FC236}">
                <a16:creationId xmlns:a16="http://schemas.microsoft.com/office/drawing/2014/main" id="{12B4D1FA-D1CB-487B-8472-3707972EBA3E}"/>
              </a:ext>
            </a:extLst>
          </p:cNvPr>
          <p:cNvSpPr/>
          <p:nvPr/>
        </p:nvSpPr>
        <p:spPr>
          <a:xfrm rot="5400000">
            <a:off x="5596973" y="4980809"/>
            <a:ext cx="862273" cy="71849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41;p34">
            <a:extLst>
              <a:ext uri="{FF2B5EF4-FFF2-40B4-BE49-F238E27FC236}">
                <a16:creationId xmlns:a16="http://schemas.microsoft.com/office/drawing/2014/main" id="{0CF2CC7C-9FCB-4AA7-905D-F545F4B96348}"/>
              </a:ext>
            </a:extLst>
          </p:cNvPr>
          <p:cNvSpPr txBox="1"/>
          <p:nvPr/>
        </p:nvSpPr>
        <p:spPr>
          <a:xfrm>
            <a:off x="4727332" y="5798489"/>
            <a:ext cx="27818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АКАДЕМИЧЕСКИЙ ТЕКСТ</a:t>
            </a:r>
            <a:endParaRPr sz="20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42;p34">
            <a:extLst>
              <a:ext uri="{FF2B5EF4-FFF2-40B4-BE49-F238E27FC236}">
                <a16:creationId xmlns:a16="http://schemas.microsoft.com/office/drawing/2014/main" id="{731C7FDA-2619-4034-8EEC-F14049887240}"/>
              </a:ext>
            </a:extLst>
          </p:cNvPr>
          <p:cNvSpPr/>
          <p:nvPr/>
        </p:nvSpPr>
        <p:spPr>
          <a:xfrm rot="16200000">
            <a:off x="5890030" y="668399"/>
            <a:ext cx="232251" cy="8194196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43;p34">
            <a:extLst>
              <a:ext uri="{FF2B5EF4-FFF2-40B4-BE49-F238E27FC236}">
                <a16:creationId xmlns:a16="http://schemas.microsoft.com/office/drawing/2014/main" id="{B9058252-13F3-42FA-A681-38F99DDF4FCF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6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E4DB8-EBC4-48B0-BCAD-36547AE5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 области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D68CC-D877-43FD-A443-7BD92C23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 чем к нам?</a:t>
            </a:r>
          </a:p>
          <a:p>
            <a:pPr lvl="1"/>
            <a:r>
              <a:rPr lang="ru-RU" dirty="0"/>
              <a:t>Макроэкономика (инфляция, безработица, экономический рост, политика ЦБ… и др. в разрезе стран и исторических периодов)</a:t>
            </a:r>
          </a:p>
          <a:p>
            <a:pPr lvl="1"/>
            <a:r>
              <a:rPr lang="ru-RU" dirty="0"/>
              <a:t>История экономики (описание экономических проблем прошлого и как их решение полезно сейчас)</a:t>
            </a:r>
          </a:p>
          <a:p>
            <a:pPr lvl="1"/>
            <a:r>
              <a:rPr lang="ru-RU" dirty="0"/>
              <a:t>Микроэкономика (закономерности развития рынков и отраслей)</a:t>
            </a:r>
          </a:p>
          <a:p>
            <a:pPr lvl="1"/>
            <a:r>
              <a:rPr lang="ru-RU" dirty="0"/>
              <a:t>Международная экономика (международные организации, глобальные рынки, глобальные экономические проблемы)</a:t>
            </a:r>
          </a:p>
          <a:p>
            <a:pPr lvl="1"/>
            <a:r>
              <a:rPr lang="ru-RU" dirty="0"/>
              <a:t>Проблемы фондового рынка, рынка ЦФА – на уровне общих закономерностей.</a:t>
            </a:r>
          </a:p>
          <a:p>
            <a:r>
              <a:rPr lang="ru-RU" dirty="0"/>
              <a:t>С чем не к нам?</a:t>
            </a:r>
          </a:p>
          <a:p>
            <a:pPr lvl="1"/>
            <a:r>
              <a:rPr lang="ru-RU" dirty="0"/>
              <a:t>Оптимизация на конкретном предприятии – менеджмент или бизнес;</a:t>
            </a:r>
          </a:p>
          <a:p>
            <a:pPr lvl="1"/>
            <a:r>
              <a:rPr lang="ru-RU" dirty="0"/>
              <a:t>Методы продвижения, повышения продаж конкретной продукции и т.п. – маркетинг</a:t>
            </a:r>
          </a:p>
          <a:p>
            <a:pPr lvl="1"/>
            <a:r>
              <a:rPr lang="ru-RU" dirty="0"/>
              <a:t>Запуск своей криптовалюты – лучше сами сразу в </a:t>
            </a:r>
            <a:r>
              <a:rPr lang="ru-RU" dirty="0" err="1"/>
              <a:t>росфинмониторинг</a:t>
            </a:r>
            <a:r>
              <a:rPr lang="ru-RU" dirty="0"/>
              <a:t>.</a:t>
            </a:r>
          </a:p>
          <a:p>
            <a:pPr lvl="1"/>
            <a:endParaRPr lang="ru-RU" dirty="0"/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BADC4635-8240-4352-B1F8-4EDCDF2145D0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91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BC2CA-9CB0-46A3-9215-3FB49BC2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Ключевые аспекты исследований в области Экономика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6A57EB-D3C3-45B2-96E9-C7B543029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Изучаем общие закономерности микро- и макроуровня в экономике</a:t>
            </a:r>
          </a:p>
          <a:p>
            <a:r>
              <a:rPr lang="ru-RU" dirty="0"/>
              <a:t>Деятельность конкретных фирм, предприятий, маркетинг отдельных продуктов.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D5A0D5DE-5D25-4BD0-B4C0-815902745405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03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65" name="Google Shape;165;p36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6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6"/>
          <p:cNvSpPr txBox="1"/>
          <p:nvPr/>
        </p:nvSpPr>
        <p:spPr>
          <a:xfrm>
            <a:off x="6449661" y="2250000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6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36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36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6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1694703" y="3600000"/>
            <a:ext cx="80091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ЦЕЛИ И КЛЮЧЕВОГО ВОПРОСА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ГИПОТЕЗЫ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ВЫБОР МАТЕРИАЛА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ЗАДАЧ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ВЫБОР МЕТОДОВ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  НЕСКОЛЬКИХ НАУЧНЫХ ИСТОЧНИКОВ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82" name="Google Shape;182;p37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7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37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37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7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4068837" y="3598210"/>
            <a:ext cx="610308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ОБЗОР НАУЧНОЙ ЛИТЕРАТУРЫ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ИСТОРИЯ ОБЪЕКТА ИССЛЕДОВАНИЯ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ИНСТИТУЦИОНАЛЬНАЯ РАМКА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ПОНЯТИЙНОГО АППАРАТА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МЕТОДА ИССЛЕДОВАНИЯ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99" name="Google Shape;199;p38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38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38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8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6816945" y="3600000"/>
            <a:ext cx="33903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 СБОРА ИНФОРМАЦИИ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ВЫВЕРКА МЕТОДА ОБРАБОТКИ ИНФОРМАЦИИ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8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Лицей НИУ ВШЭ">
      <a:dk1>
        <a:srgbClr val="000000"/>
      </a:dk1>
      <a:lt1>
        <a:srgbClr val="FFFFFF"/>
      </a:lt1>
      <a:dk2>
        <a:srgbClr val="00ADEE"/>
      </a:dk2>
      <a:lt2>
        <a:srgbClr val="FCB813"/>
      </a:lt2>
      <a:accent1>
        <a:srgbClr val="F27067"/>
      </a:accent1>
      <a:accent2>
        <a:srgbClr val="B1DDD2"/>
      </a:accent2>
      <a:accent3>
        <a:srgbClr val="7290DD"/>
      </a:accent3>
      <a:accent4>
        <a:srgbClr val="ED6B93"/>
      </a:accent4>
      <a:accent5>
        <a:srgbClr val="97B751"/>
      </a:accent5>
      <a:accent6>
        <a:srgbClr val="A597C8"/>
      </a:accent6>
      <a:hlink>
        <a:srgbClr val="7290DD"/>
      </a:hlink>
      <a:folHlink>
        <a:srgbClr val="A597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1040</Words>
  <Application>Microsoft Macintosh PowerPoint</Application>
  <PresentationFormat>Широкоэкранный</PresentationFormat>
  <Paragraphs>147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Circe</vt:lpstr>
      <vt:lpstr>PT Sans</vt:lpstr>
      <vt:lpstr>PT Sans Narrow</vt:lpstr>
      <vt:lpstr>Wingdings</vt:lpstr>
      <vt:lpstr>Office Theme</vt:lpstr>
      <vt:lpstr>Научно-исследовательские  и проектные семинары (НИПС)  Исследовательская область – Экономика   </vt:lpstr>
      <vt:lpstr>ИССЛЕДОВАНИЯ ↔ ПРОЕКТЫ</vt:lpstr>
      <vt:lpstr>ЧЕК-ЛИСТ: ПРЕВРАЩАЕМ ИДЕЮ В ТЕМУ ИВР</vt:lpstr>
      <vt:lpstr>Презентация PowerPoint</vt:lpstr>
      <vt:lpstr>Описание области экономика</vt:lpstr>
      <vt:lpstr>Ключевые аспекты исследований в области Экономика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 </vt:lpstr>
      <vt:lpstr>Первый этап – план-проспект</vt:lpstr>
      <vt:lpstr>Лента времени</vt:lpstr>
      <vt:lpstr>Методы сбора и анализа данных в области Экономика</vt:lpstr>
      <vt:lpstr>Критерии оценивания ИССЛЕДОВАНИЙ</vt:lpstr>
      <vt:lpstr>Советы по подготовке исследования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Научно-исследовательские и проектные семинары (НИПС)</dc:title>
  <dc:creator>Ксения Антонова</dc:creator>
  <cp:lastModifiedBy>bakhtimov@icloud.com</cp:lastModifiedBy>
  <cp:revision>18</cp:revision>
  <dcterms:created xsi:type="dcterms:W3CDTF">2023-09-11T08:35:05Z</dcterms:created>
  <dcterms:modified xsi:type="dcterms:W3CDTF">2025-10-13T12:52:52Z</dcterms:modified>
</cp:coreProperties>
</file>