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13716000" cx="24384000"/>
  <p:notesSz cx="6858000" cy="9144000"/>
  <p:embeddedFontLs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0U1xRLipr0spmiSQLWvhJbnTC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HelveticaNeue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customschemas.google.com/relationships/presentationmetadata" Target="metadata"/><Relationship Id="rId27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idx="1" type="body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21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1"/>
          <p:cNvSpPr txBox="1"/>
          <p:nvPr>
            <p:ph idx="2" type="body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2" type="sldNum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Small">
  <p:cSld name="Title, Bullets &amp; Live Video Small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" type="body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2" type="body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Large">
  <p:cSld name="Title, Bullets &amp; Live Video Larg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" type="body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2" type="body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/>
          <p:nvPr>
            <p:ph idx="1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2" type="body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idx="1" type="body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/>
          <p:nvPr>
            <p:ph idx="2" type="pic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6"/>
          <p:cNvSpPr/>
          <p:nvPr>
            <p:ph idx="3" type="pic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6"/>
          <p:cNvSpPr/>
          <p:nvPr>
            <p:ph idx="4" type="pic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/>
          <p:nvPr>
            <p:ph idx="2" type="pic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0" name="Google Shape;20;p23"/>
          <p:cNvSpPr/>
          <p:nvPr>
            <p:ph idx="2" type="pic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2" type="body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25"/>
          <p:cNvSpPr/>
          <p:nvPr>
            <p:ph idx="3" type="pic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/>
          <p:nvPr>
            <p:ph idx="2" type="pic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9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3" type="body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://github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idx="1" type="body"/>
          </p:nvPr>
        </p:nvSpPr>
        <p:spPr>
          <a:xfrm>
            <a:off x="632539" y="11256664"/>
            <a:ext cx="11120929" cy="18017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45720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lang="en-US" sz="3600"/>
              <a:t>Артём Акопян</a:t>
            </a:r>
            <a:endParaRPr/>
          </a:p>
        </p:txBody>
      </p:sp>
      <p:sp>
        <p:nvSpPr>
          <p:cNvPr id="87" name="Google Shape;87;p1"/>
          <p:cNvSpPr txBox="1"/>
          <p:nvPr>
            <p:ph idx="4294967295" type="ctrTitle"/>
          </p:nvPr>
        </p:nvSpPr>
        <p:spPr>
          <a:xfrm>
            <a:off x="1206500" y="5547350"/>
            <a:ext cx="75108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</a:pPr>
            <a:r>
              <a:rPr b="1" i="0" lang="en-US" sz="1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Git</a:t>
            </a:r>
            <a:endParaRPr/>
          </a:p>
        </p:txBody>
      </p:sp>
      <p:sp>
        <p:nvSpPr>
          <p:cNvPr id="88" name="Google Shape;88;p1"/>
          <p:cNvSpPr txBox="1"/>
          <p:nvPr>
            <p:ph idx="4294967295" type="subTitle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</a:pPr>
            <a:r>
              <a:rPr b="1" i="0" lang="en-US" sz="5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где оно обитает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9755730" y="11256664"/>
            <a:ext cx="11120929" cy="18017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15.10.2025</a:t>
            </a:r>
            <a:endParaRPr/>
          </a:p>
        </p:txBody>
      </p:sp>
      <p:pic>
        <p:nvPicPr>
          <p:cNvPr descr="Image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0108" y="4445000"/>
            <a:ext cx="11557000" cy="48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Базовые команды</a:t>
            </a:r>
            <a:endParaRPr/>
          </a:p>
        </p:txBody>
      </p:sp>
      <p:sp>
        <p:nvSpPr>
          <p:cNvPr id="156" name="Google Shape;156;p10"/>
          <p:cNvSpPr txBox="1"/>
          <p:nvPr>
            <p:ph idx="2" type="body"/>
          </p:nvPr>
        </p:nvSpPr>
        <p:spPr>
          <a:xfrm>
            <a:off x="1206500" y="3514056"/>
            <a:ext cx="21971000" cy="825601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597408" lvl="0" marL="59740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81"/>
              <a:buFont typeface="Courier"/>
              <a:buChar char="•"/>
            </a:pPr>
            <a:r>
              <a:rPr b="1" lang="en-US">
                <a:latin typeface="Courier"/>
                <a:ea typeface="Courier"/>
                <a:cs typeface="Courier"/>
                <a:sym typeface="Courier"/>
              </a:rPr>
              <a:t>git init</a:t>
            </a:r>
            <a:r>
              <a:rPr lang="en-US" sz="4704"/>
              <a:t> </a:t>
            </a:r>
            <a:r>
              <a:rPr lang="en-US" sz="4606"/>
              <a:t>— создать репозиторий для проекта</a:t>
            </a:r>
            <a:endParaRPr sz="4606"/>
          </a:p>
          <a:p>
            <a:pPr indent="-584962" lvl="0" marL="584962" rtl="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rgbClr val="FFFFFF"/>
              </a:buClr>
              <a:buSzPts val="5665"/>
              <a:buFont typeface="Courier"/>
              <a:buChar char="•"/>
            </a:pPr>
            <a:r>
              <a:rPr b="1" lang="en-US" sz="4606">
                <a:latin typeface="Courier"/>
                <a:ea typeface="Courier"/>
                <a:cs typeface="Courier"/>
                <a:sym typeface="Courier"/>
              </a:rPr>
              <a:t>git status</a:t>
            </a:r>
            <a:r>
              <a:rPr lang="en-US" sz="4606"/>
              <a:t> — </a:t>
            </a:r>
            <a:r>
              <a:rPr lang="en-US" sz="4606" u="sng"/>
              <a:t>статус</a:t>
            </a:r>
            <a:r>
              <a:rPr lang="en-US" sz="4606"/>
              <a:t> изменений</a:t>
            </a:r>
            <a:endParaRPr sz="4606"/>
          </a:p>
          <a:p>
            <a:pPr indent="-584962" lvl="0" marL="584962" rtl="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rgbClr val="FFFFFF"/>
              </a:buClr>
              <a:buSzPts val="5665"/>
              <a:buFont typeface="Courier"/>
              <a:buChar char="•"/>
            </a:pPr>
            <a:r>
              <a:rPr b="1" lang="en-US" sz="4606">
                <a:latin typeface="Courier"/>
                <a:ea typeface="Courier"/>
                <a:cs typeface="Courier"/>
                <a:sym typeface="Courier"/>
              </a:rPr>
              <a:t>git add</a:t>
            </a:r>
            <a:r>
              <a:rPr lang="en-US" sz="4606">
                <a:latin typeface="Courier"/>
                <a:ea typeface="Courier"/>
                <a:cs typeface="Courier"/>
                <a:sym typeface="Courier"/>
              </a:rPr>
              <a:t> [файл/папка]</a:t>
            </a:r>
            <a:r>
              <a:rPr lang="en-US" sz="4606"/>
              <a:t> — добавить файлы в репозиторий</a:t>
            </a:r>
            <a:endParaRPr sz="4606"/>
          </a:p>
          <a:p>
            <a:pPr indent="-584962" lvl="0" marL="584962" rtl="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rgbClr val="FFFFFF"/>
              </a:buClr>
              <a:buSzPts val="5665"/>
              <a:buFont typeface="Courier"/>
              <a:buChar char="•"/>
            </a:pPr>
            <a:r>
              <a:rPr b="1" lang="en-US" sz="4606">
                <a:latin typeface="Courier"/>
                <a:ea typeface="Courier"/>
                <a:cs typeface="Courier"/>
                <a:sym typeface="Courier"/>
              </a:rPr>
              <a:t>git commit</a:t>
            </a:r>
            <a:r>
              <a:rPr lang="en-US" sz="4606">
                <a:latin typeface="Courier"/>
                <a:ea typeface="Courier"/>
                <a:cs typeface="Courier"/>
                <a:sym typeface="Courier"/>
              </a:rPr>
              <a:t> -m "some message" </a:t>
            </a:r>
            <a:r>
              <a:rPr lang="en-US" sz="4606"/>
              <a:t>— создать </a:t>
            </a:r>
            <a:r>
              <a:rPr lang="en-US" sz="4606" u="sng"/>
              <a:t>коммит</a:t>
            </a:r>
            <a:r>
              <a:rPr lang="en-US" sz="4606"/>
              <a:t> с изменениями</a:t>
            </a:r>
            <a:endParaRPr sz="4606"/>
          </a:p>
          <a:p>
            <a:pPr indent="-584962" lvl="0" marL="584962" rtl="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rgbClr val="FFFFFF"/>
              </a:buClr>
              <a:buSzPts val="5665"/>
              <a:buFont typeface="Courier"/>
              <a:buChar char="•"/>
            </a:pPr>
            <a:r>
              <a:rPr b="1" lang="en-US" sz="4606">
                <a:latin typeface="Courier"/>
                <a:ea typeface="Courier"/>
                <a:cs typeface="Courier"/>
                <a:sym typeface="Courier"/>
              </a:rPr>
              <a:t>git push</a:t>
            </a:r>
            <a:r>
              <a:rPr lang="en-US" sz="4606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4606"/>
              <a:t>— «за</a:t>
            </a:r>
            <a:r>
              <a:rPr lang="en-US" sz="4606" u="sng"/>
              <a:t>пуш</a:t>
            </a:r>
            <a:r>
              <a:rPr lang="en-US" sz="4606"/>
              <a:t>ить» изменения</a:t>
            </a:r>
            <a:endParaRPr sz="4606"/>
          </a:p>
          <a:p>
            <a:pPr indent="-584962" lvl="0" marL="584962" rtl="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rgbClr val="FFFFFF"/>
              </a:buClr>
              <a:buSzPts val="5665"/>
              <a:buFont typeface="Courier"/>
              <a:buChar char="•"/>
            </a:pPr>
            <a:r>
              <a:rPr b="1" lang="en-US" sz="4606">
                <a:latin typeface="Courier"/>
                <a:ea typeface="Courier"/>
                <a:cs typeface="Courier"/>
                <a:sym typeface="Courier"/>
              </a:rPr>
              <a:t>git pull</a:t>
            </a:r>
            <a:r>
              <a:rPr lang="en-US" sz="4606"/>
              <a:t> — «за</a:t>
            </a:r>
            <a:r>
              <a:rPr lang="en-US" sz="4606" u="sng"/>
              <a:t>пулл</a:t>
            </a:r>
            <a:r>
              <a:rPr lang="en-US" sz="4606"/>
              <a:t>ить» изменения</a:t>
            </a:r>
            <a:endParaRPr sz="4606"/>
          </a:p>
          <a:p>
            <a:pPr indent="-584962" lvl="0" marL="584962" rtl="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rgbClr val="FFFFFF"/>
              </a:buClr>
              <a:buSzPts val="5665"/>
              <a:buFont typeface="Courier"/>
              <a:buChar char="•"/>
            </a:pPr>
            <a:r>
              <a:rPr b="1" lang="en-US" sz="4606">
                <a:latin typeface="Courier"/>
                <a:ea typeface="Courier"/>
                <a:cs typeface="Courier"/>
                <a:sym typeface="Courier"/>
              </a:rPr>
              <a:t>git remote add </a:t>
            </a:r>
            <a:r>
              <a:rPr i="1" lang="en-US" sz="4606">
                <a:latin typeface="Courier"/>
                <a:ea typeface="Courier"/>
                <a:cs typeface="Courier"/>
                <a:sym typeface="Courier"/>
              </a:rPr>
              <a:t>origin</a:t>
            </a:r>
            <a:r>
              <a:rPr lang="en-US" sz="4606">
                <a:latin typeface="Courier"/>
                <a:ea typeface="Courier"/>
                <a:cs typeface="Courier"/>
                <a:sym typeface="Courier"/>
              </a:rPr>
              <a:t> [ссылка]</a:t>
            </a:r>
            <a:r>
              <a:rPr lang="en-US" sz="4606"/>
              <a:t> — привязать </a:t>
            </a:r>
            <a:r>
              <a:rPr lang="en-US" sz="4606" u="sng"/>
              <a:t>удалённый</a:t>
            </a:r>
            <a:r>
              <a:rPr lang="en-US" sz="4606"/>
              <a:t> репозиторий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Классический UX</a:t>
            </a:r>
            <a:endParaRPr/>
          </a:p>
        </p:txBody>
      </p:sp>
      <p:pic>
        <p:nvPicPr>
          <p:cNvPr descr="image.psd-4.png" id="162" name="Google Shape;1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141" y="3826173"/>
            <a:ext cx="21837718" cy="9211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GitHub</a:t>
            </a:r>
            <a:endParaRPr/>
          </a:p>
        </p:txBody>
      </p:sp>
      <p:sp>
        <p:nvSpPr>
          <p:cNvPr id="168" name="Google Shape;168;p12"/>
          <p:cNvSpPr txBox="1"/>
          <p:nvPr>
            <p:ph idx="1" type="body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65"/>
              <a:buFont typeface="Helvetica Neue"/>
              <a:buNone/>
            </a:pPr>
            <a:r>
              <a:rPr lang="en-US" sz="3465"/>
              <a:t>Удалённые репозитории и где они обитают</a:t>
            </a:r>
            <a:endParaRPr/>
          </a:p>
        </p:txBody>
      </p:sp>
      <p:sp>
        <p:nvSpPr>
          <p:cNvPr id="169" name="Google Shape;169;p12"/>
          <p:cNvSpPr txBox="1"/>
          <p:nvPr>
            <p:ph idx="2" type="body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GitHub — это платформа, где хранятся Git-проекты.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Позволяет делиться кодом, работать в команде и участвовать в open-source проектах.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 каждого пользователя — свой профиль </a:t>
            </a:r>
            <a:r>
              <a:rPr lang="en-US" strike="sngStrike"/>
              <a:t>и стена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как в соцсетях.</a:t>
            </a:r>
            <a:endParaRPr/>
          </a:p>
        </p:txBody>
      </p:sp>
      <p:pic>
        <p:nvPicPr>
          <p:cNvPr descr="Large rock formation under dark clouds with a dirt road in the foreground" id="170" name="Google Shape;170;p12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96079" y="-7541"/>
            <a:ext cx="10298390" cy="1373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</a:pPr>
            <a:r>
              <a:rPr lang="en-US" sz="11600">
                <a:latin typeface="Helvetica Neue"/>
                <a:ea typeface="Helvetica Neue"/>
                <a:cs typeface="Helvetica Neue"/>
                <a:sym typeface="Helvetica Neue"/>
              </a:rPr>
              <a:t>К практике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>
            <p:ph type="title"/>
          </p:nvPr>
        </p:nvSpPr>
        <p:spPr>
          <a:xfrm>
            <a:off x="1206500" y="952500"/>
            <a:ext cx="6776202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 делать?</a:t>
            </a:r>
            <a:endParaRPr/>
          </a:p>
        </p:txBody>
      </p:sp>
      <p:sp>
        <p:nvSpPr>
          <p:cNvPr id="181" name="Google Shape;181;p14"/>
          <p:cNvSpPr txBox="1"/>
          <p:nvPr>
            <p:ph idx="1" type="body"/>
          </p:nvPr>
        </p:nvSpPr>
        <p:spPr>
          <a:xfrm>
            <a:off x="1206500" y="2849694"/>
            <a:ext cx="21971000" cy="934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</a:pPr>
            <a:r>
              <a:rPr b="1" lang="en-US" sz="5500"/>
              <a:t>0. Открыть ноутбук</a:t>
            </a:r>
            <a:endParaRPr/>
          </a:p>
        </p:txBody>
      </p:sp>
      <p:sp>
        <p:nvSpPr>
          <p:cNvPr id="182" name="Google Shape;182;p14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889000" lvl="0" marL="889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Перейти на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https://github.com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Войти в аккаунт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Создать репозиторий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Порадоваться</a:t>
            </a:r>
            <a:endParaRPr/>
          </a:p>
        </p:txBody>
      </p:sp>
      <p:pic>
        <p:nvPicPr>
          <p:cNvPr descr="pasted-movie.png" id="183" name="Google Shape;183;p14"/>
          <p:cNvPicPr preferRelativeResize="0"/>
          <p:nvPr/>
        </p:nvPicPr>
        <p:blipFill rotWithShape="1">
          <a:blip r:embed="rId4">
            <a:alphaModFix/>
          </a:blip>
          <a:srcRect b="14591" l="17862" r="13324" t="28033"/>
          <a:stretch/>
        </p:blipFill>
        <p:spPr>
          <a:xfrm>
            <a:off x="9088253" y="6665142"/>
            <a:ext cx="2082488" cy="934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movie.png" id="184" name="Google Shape;184;p14"/>
          <p:cNvPicPr preferRelativeResize="0"/>
          <p:nvPr/>
        </p:nvPicPr>
        <p:blipFill rotWithShape="1">
          <a:blip r:embed="rId5">
            <a:alphaModFix/>
          </a:blip>
          <a:srcRect b="20171" l="8337" r="6549" t="23695"/>
          <a:stretch/>
        </p:blipFill>
        <p:spPr>
          <a:xfrm>
            <a:off x="8238741" y="5471801"/>
            <a:ext cx="3781427" cy="846139"/>
          </a:xfrm>
          <a:custGeom>
            <a:rect b="b" l="l" r="r" t="t"/>
            <a:pathLst>
              <a:path extrusionOk="0" h="21600" w="21598">
                <a:moveTo>
                  <a:pt x="10708" y="0"/>
                </a:moveTo>
                <a:lnTo>
                  <a:pt x="10452" y="1145"/>
                </a:lnTo>
                <a:lnTo>
                  <a:pt x="10194" y="2300"/>
                </a:lnTo>
                <a:lnTo>
                  <a:pt x="10194" y="10800"/>
                </a:lnTo>
                <a:lnTo>
                  <a:pt x="10194" y="19300"/>
                </a:lnTo>
                <a:lnTo>
                  <a:pt x="10452" y="20445"/>
                </a:lnTo>
                <a:lnTo>
                  <a:pt x="10708" y="21600"/>
                </a:lnTo>
                <a:lnTo>
                  <a:pt x="15897" y="21600"/>
                </a:lnTo>
                <a:lnTo>
                  <a:pt x="21083" y="21600"/>
                </a:lnTo>
                <a:lnTo>
                  <a:pt x="21342" y="20445"/>
                </a:lnTo>
                <a:lnTo>
                  <a:pt x="21598" y="19300"/>
                </a:lnTo>
                <a:lnTo>
                  <a:pt x="21598" y="10800"/>
                </a:lnTo>
                <a:lnTo>
                  <a:pt x="21598" y="2300"/>
                </a:lnTo>
                <a:lnTo>
                  <a:pt x="21342" y="1145"/>
                </a:lnTo>
                <a:lnTo>
                  <a:pt x="21083" y="0"/>
                </a:lnTo>
                <a:lnTo>
                  <a:pt x="15897" y="0"/>
                </a:lnTo>
                <a:lnTo>
                  <a:pt x="10708" y="0"/>
                </a:lnTo>
                <a:close/>
                <a:moveTo>
                  <a:pt x="10985" y="1206"/>
                </a:moveTo>
                <a:lnTo>
                  <a:pt x="15806" y="1206"/>
                </a:lnTo>
                <a:cubicBezTo>
                  <a:pt x="19921" y="1206"/>
                  <a:pt x="20674" y="1314"/>
                  <a:pt x="20941" y="1925"/>
                </a:cubicBezTo>
                <a:lnTo>
                  <a:pt x="21251" y="2634"/>
                </a:lnTo>
                <a:lnTo>
                  <a:pt x="21251" y="10567"/>
                </a:lnTo>
                <a:cubicBezTo>
                  <a:pt x="21251" y="17152"/>
                  <a:pt x="21221" y="18627"/>
                  <a:pt x="21083" y="19239"/>
                </a:cubicBezTo>
                <a:cubicBezTo>
                  <a:pt x="20937" y="19889"/>
                  <a:pt x="20317" y="19979"/>
                  <a:pt x="15856" y="19979"/>
                </a:cubicBezTo>
                <a:lnTo>
                  <a:pt x="10797" y="19979"/>
                </a:lnTo>
                <a:lnTo>
                  <a:pt x="10631" y="18925"/>
                </a:lnTo>
                <a:cubicBezTo>
                  <a:pt x="10499" y="18092"/>
                  <a:pt x="10466" y="16447"/>
                  <a:pt x="10466" y="10699"/>
                </a:cubicBezTo>
                <a:cubicBezTo>
                  <a:pt x="10466" y="3690"/>
                  <a:pt x="10473" y="3483"/>
                  <a:pt x="10726" y="2361"/>
                </a:cubicBezTo>
                <a:lnTo>
                  <a:pt x="10985" y="1206"/>
                </a:lnTo>
                <a:close/>
                <a:moveTo>
                  <a:pt x="13748" y="6616"/>
                </a:moveTo>
                <a:cubicBezTo>
                  <a:pt x="13675" y="6647"/>
                  <a:pt x="13604" y="6796"/>
                  <a:pt x="13535" y="7072"/>
                </a:cubicBezTo>
                <a:cubicBezTo>
                  <a:pt x="13409" y="7577"/>
                  <a:pt x="13318" y="7665"/>
                  <a:pt x="13272" y="7335"/>
                </a:cubicBezTo>
                <a:cubicBezTo>
                  <a:pt x="13169" y="6596"/>
                  <a:pt x="12664" y="6731"/>
                  <a:pt x="12395" y="7568"/>
                </a:cubicBezTo>
                <a:cubicBezTo>
                  <a:pt x="12151" y="8324"/>
                  <a:pt x="12089" y="9856"/>
                  <a:pt x="12256" y="11033"/>
                </a:cubicBezTo>
                <a:cubicBezTo>
                  <a:pt x="12323" y="11497"/>
                  <a:pt x="12300" y="11898"/>
                  <a:pt x="12179" y="12289"/>
                </a:cubicBezTo>
                <a:cubicBezTo>
                  <a:pt x="12017" y="12817"/>
                  <a:pt x="12019" y="12935"/>
                  <a:pt x="12213" y="13890"/>
                </a:cubicBezTo>
                <a:cubicBezTo>
                  <a:pt x="12537" y="15483"/>
                  <a:pt x="12872" y="15891"/>
                  <a:pt x="13227" y="15106"/>
                </a:cubicBezTo>
                <a:cubicBezTo>
                  <a:pt x="13400" y="14722"/>
                  <a:pt x="13557" y="14607"/>
                  <a:pt x="13592" y="14853"/>
                </a:cubicBezTo>
                <a:cubicBezTo>
                  <a:pt x="13625" y="15090"/>
                  <a:pt x="13742" y="15278"/>
                  <a:pt x="13855" y="15278"/>
                </a:cubicBezTo>
                <a:cubicBezTo>
                  <a:pt x="13967" y="15278"/>
                  <a:pt x="14061" y="15498"/>
                  <a:pt x="14061" y="15764"/>
                </a:cubicBezTo>
                <a:cubicBezTo>
                  <a:pt x="14061" y="16031"/>
                  <a:pt x="14168" y="16447"/>
                  <a:pt x="14299" y="16686"/>
                </a:cubicBezTo>
                <a:cubicBezTo>
                  <a:pt x="14577" y="17194"/>
                  <a:pt x="14998" y="16879"/>
                  <a:pt x="15224" y="15997"/>
                </a:cubicBezTo>
                <a:cubicBezTo>
                  <a:pt x="15311" y="15657"/>
                  <a:pt x="15477" y="15301"/>
                  <a:pt x="15593" y="15207"/>
                </a:cubicBezTo>
                <a:cubicBezTo>
                  <a:pt x="15759" y="15074"/>
                  <a:pt x="15816" y="14587"/>
                  <a:pt x="15852" y="12938"/>
                </a:cubicBezTo>
                <a:lnTo>
                  <a:pt x="15899" y="10830"/>
                </a:lnTo>
                <a:lnTo>
                  <a:pt x="15958" y="12938"/>
                </a:lnTo>
                <a:cubicBezTo>
                  <a:pt x="16011" y="14807"/>
                  <a:pt x="16046" y="15045"/>
                  <a:pt x="16280" y="15045"/>
                </a:cubicBezTo>
                <a:cubicBezTo>
                  <a:pt x="16523" y="15045"/>
                  <a:pt x="16549" y="14858"/>
                  <a:pt x="16577" y="12705"/>
                </a:cubicBezTo>
                <a:cubicBezTo>
                  <a:pt x="16618" y="9622"/>
                  <a:pt x="16444" y="8579"/>
                  <a:pt x="15872" y="8450"/>
                </a:cubicBezTo>
                <a:cubicBezTo>
                  <a:pt x="15632" y="8395"/>
                  <a:pt x="15408" y="8538"/>
                  <a:pt x="15376" y="8774"/>
                </a:cubicBezTo>
                <a:cubicBezTo>
                  <a:pt x="15343" y="9009"/>
                  <a:pt x="15262" y="9045"/>
                  <a:pt x="15196" y="8865"/>
                </a:cubicBezTo>
                <a:cubicBezTo>
                  <a:pt x="14979" y="8267"/>
                  <a:pt x="14541" y="8367"/>
                  <a:pt x="14285" y="9068"/>
                </a:cubicBezTo>
                <a:cubicBezTo>
                  <a:pt x="14043" y="9730"/>
                  <a:pt x="14034" y="9710"/>
                  <a:pt x="14095" y="8632"/>
                </a:cubicBezTo>
                <a:cubicBezTo>
                  <a:pt x="14163" y="7421"/>
                  <a:pt x="13966" y="6522"/>
                  <a:pt x="13748" y="6616"/>
                </a:cubicBezTo>
                <a:close/>
                <a:moveTo>
                  <a:pt x="1505" y="7163"/>
                </a:moveTo>
                <a:cubicBezTo>
                  <a:pt x="1415" y="7175"/>
                  <a:pt x="1337" y="7697"/>
                  <a:pt x="1385" y="8247"/>
                </a:cubicBezTo>
                <a:cubicBezTo>
                  <a:pt x="1410" y="8538"/>
                  <a:pt x="1465" y="8774"/>
                  <a:pt x="1509" y="8774"/>
                </a:cubicBezTo>
                <a:cubicBezTo>
                  <a:pt x="1632" y="8774"/>
                  <a:pt x="1690" y="7757"/>
                  <a:pt x="1593" y="7325"/>
                </a:cubicBezTo>
                <a:cubicBezTo>
                  <a:pt x="1565" y="7197"/>
                  <a:pt x="1535" y="7159"/>
                  <a:pt x="1505" y="7163"/>
                </a:cubicBezTo>
                <a:close/>
                <a:moveTo>
                  <a:pt x="5127" y="7193"/>
                </a:moveTo>
                <a:cubicBezTo>
                  <a:pt x="5024" y="7233"/>
                  <a:pt x="4914" y="7784"/>
                  <a:pt x="4957" y="8287"/>
                </a:cubicBezTo>
                <a:cubicBezTo>
                  <a:pt x="4980" y="8552"/>
                  <a:pt x="5048" y="8774"/>
                  <a:pt x="5107" y="8774"/>
                </a:cubicBezTo>
                <a:cubicBezTo>
                  <a:pt x="5249" y="8774"/>
                  <a:pt x="5329" y="7811"/>
                  <a:pt x="5225" y="7345"/>
                </a:cubicBezTo>
                <a:cubicBezTo>
                  <a:pt x="5197" y="7223"/>
                  <a:pt x="5162" y="7180"/>
                  <a:pt x="5127" y="7193"/>
                </a:cubicBezTo>
                <a:close/>
                <a:moveTo>
                  <a:pt x="596" y="7426"/>
                </a:moveTo>
                <a:cubicBezTo>
                  <a:pt x="355" y="7426"/>
                  <a:pt x="0" y="8595"/>
                  <a:pt x="0" y="9392"/>
                </a:cubicBezTo>
                <a:cubicBezTo>
                  <a:pt x="0" y="10373"/>
                  <a:pt x="215" y="11406"/>
                  <a:pt x="471" y="11651"/>
                </a:cubicBezTo>
                <a:cubicBezTo>
                  <a:pt x="812" y="11977"/>
                  <a:pt x="929" y="12441"/>
                  <a:pt x="820" y="13029"/>
                </a:cubicBezTo>
                <a:cubicBezTo>
                  <a:pt x="706" y="13647"/>
                  <a:pt x="383" y="13621"/>
                  <a:pt x="328" y="12988"/>
                </a:cubicBezTo>
                <a:cubicBezTo>
                  <a:pt x="276" y="12378"/>
                  <a:pt x="-2" y="12310"/>
                  <a:pt x="0" y="12907"/>
                </a:cubicBezTo>
                <a:cubicBezTo>
                  <a:pt x="1" y="13494"/>
                  <a:pt x="85" y="13989"/>
                  <a:pt x="263" y="14457"/>
                </a:cubicBezTo>
                <a:cubicBezTo>
                  <a:pt x="601" y="15353"/>
                  <a:pt x="1208" y="14176"/>
                  <a:pt x="1208" y="12624"/>
                </a:cubicBezTo>
                <a:cubicBezTo>
                  <a:pt x="1208" y="11822"/>
                  <a:pt x="890" y="10456"/>
                  <a:pt x="702" y="10456"/>
                </a:cubicBezTo>
                <a:cubicBezTo>
                  <a:pt x="505" y="10456"/>
                  <a:pt x="307" y="9797"/>
                  <a:pt x="351" y="9280"/>
                </a:cubicBezTo>
                <a:cubicBezTo>
                  <a:pt x="407" y="8631"/>
                  <a:pt x="708" y="8629"/>
                  <a:pt x="829" y="9280"/>
                </a:cubicBezTo>
                <a:cubicBezTo>
                  <a:pt x="962" y="9994"/>
                  <a:pt x="1131" y="9907"/>
                  <a:pt x="1131" y="9128"/>
                </a:cubicBezTo>
                <a:cubicBezTo>
                  <a:pt x="1131" y="8298"/>
                  <a:pt x="856" y="7426"/>
                  <a:pt x="596" y="7426"/>
                </a:cubicBezTo>
                <a:close/>
                <a:moveTo>
                  <a:pt x="17325" y="8368"/>
                </a:moveTo>
                <a:cubicBezTo>
                  <a:pt x="17169" y="8376"/>
                  <a:pt x="17021" y="9340"/>
                  <a:pt x="17021" y="11246"/>
                </a:cubicBezTo>
                <a:cubicBezTo>
                  <a:pt x="17021" y="14141"/>
                  <a:pt x="17246" y="15278"/>
                  <a:pt x="17819" y="15278"/>
                </a:cubicBezTo>
                <a:cubicBezTo>
                  <a:pt x="18078" y="15278"/>
                  <a:pt x="18288" y="15496"/>
                  <a:pt x="18288" y="15754"/>
                </a:cubicBezTo>
                <a:cubicBezTo>
                  <a:pt x="18288" y="16012"/>
                  <a:pt x="18434" y="16220"/>
                  <a:pt x="18608" y="16220"/>
                </a:cubicBezTo>
                <a:cubicBezTo>
                  <a:pt x="18783" y="16220"/>
                  <a:pt x="18925" y="16012"/>
                  <a:pt x="18925" y="15754"/>
                </a:cubicBezTo>
                <a:cubicBezTo>
                  <a:pt x="18925" y="15496"/>
                  <a:pt x="19005" y="15278"/>
                  <a:pt x="19102" y="15278"/>
                </a:cubicBezTo>
                <a:cubicBezTo>
                  <a:pt x="19645" y="15278"/>
                  <a:pt x="19883" y="11062"/>
                  <a:pt x="19442" y="9240"/>
                </a:cubicBezTo>
                <a:cubicBezTo>
                  <a:pt x="19223" y="8332"/>
                  <a:pt x="18608" y="8079"/>
                  <a:pt x="18438" y="8835"/>
                </a:cubicBezTo>
                <a:cubicBezTo>
                  <a:pt x="18397" y="9019"/>
                  <a:pt x="18298" y="8940"/>
                  <a:pt x="18220" y="8652"/>
                </a:cubicBezTo>
                <a:cubicBezTo>
                  <a:pt x="17992" y="7810"/>
                  <a:pt x="17765" y="9044"/>
                  <a:pt x="17744" y="11236"/>
                </a:cubicBezTo>
                <a:lnTo>
                  <a:pt x="17726" y="13171"/>
                </a:lnTo>
                <a:lnTo>
                  <a:pt x="17685" y="11215"/>
                </a:lnTo>
                <a:cubicBezTo>
                  <a:pt x="17646" y="9311"/>
                  <a:pt x="17481" y="8361"/>
                  <a:pt x="17325" y="8368"/>
                </a:cubicBezTo>
                <a:close/>
                <a:moveTo>
                  <a:pt x="6152" y="9098"/>
                </a:moveTo>
                <a:cubicBezTo>
                  <a:pt x="6076" y="9098"/>
                  <a:pt x="5985" y="9211"/>
                  <a:pt x="5884" y="9453"/>
                </a:cubicBezTo>
                <a:cubicBezTo>
                  <a:pt x="5784" y="9693"/>
                  <a:pt x="5739" y="9693"/>
                  <a:pt x="5739" y="9453"/>
                </a:cubicBezTo>
                <a:cubicBezTo>
                  <a:pt x="5739" y="9260"/>
                  <a:pt x="5688" y="9108"/>
                  <a:pt x="5626" y="9108"/>
                </a:cubicBezTo>
                <a:cubicBezTo>
                  <a:pt x="5535" y="9108"/>
                  <a:pt x="5513" y="9638"/>
                  <a:pt x="5513" y="11813"/>
                </a:cubicBezTo>
                <a:cubicBezTo>
                  <a:pt x="5513" y="13988"/>
                  <a:pt x="5535" y="14508"/>
                  <a:pt x="5626" y="14508"/>
                </a:cubicBezTo>
                <a:cubicBezTo>
                  <a:pt x="5709" y="14508"/>
                  <a:pt x="5739" y="14127"/>
                  <a:pt x="5739" y="13059"/>
                </a:cubicBezTo>
                <a:cubicBezTo>
                  <a:pt x="5739" y="11366"/>
                  <a:pt x="5884" y="10255"/>
                  <a:pt x="6066" y="10567"/>
                </a:cubicBezTo>
                <a:cubicBezTo>
                  <a:pt x="6160" y="10729"/>
                  <a:pt x="6193" y="11223"/>
                  <a:pt x="6193" y="12644"/>
                </a:cubicBezTo>
                <a:cubicBezTo>
                  <a:pt x="6193" y="14286"/>
                  <a:pt x="6209" y="14508"/>
                  <a:pt x="6342" y="14508"/>
                </a:cubicBezTo>
                <a:cubicBezTo>
                  <a:pt x="6478" y="14508"/>
                  <a:pt x="6494" y="14285"/>
                  <a:pt x="6494" y="12340"/>
                </a:cubicBezTo>
                <a:cubicBezTo>
                  <a:pt x="6494" y="10179"/>
                  <a:pt x="6380" y="9097"/>
                  <a:pt x="6152" y="9098"/>
                </a:cubicBezTo>
                <a:close/>
                <a:moveTo>
                  <a:pt x="1509" y="9108"/>
                </a:moveTo>
                <a:cubicBezTo>
                  <a:pt x="1371" y="9108"/>
                  <a:pt x="1357" y="9338"/>
                  <a:pt x="1357" y="11813"/>
                </a:cubicBezTo>
                <a:cubicBezTo>
                  <a:pt x="1357" y="14288"/>
                  <a:pt x="1371" y="14508"/>
                  <a:pt x="1509" y="14508"/>
                </a:cubicBezTo>
                <a:cubicBezTo>
                  <a:pt x="1648" y="14508"/>
                  <a:pt x="1661" y="14288"/>
                  <a:pt x="1661" y="11813"/>
                </a:cubicBezTo>
                <a:cubicBezTo>
                  <a:pt x="1661" y="9338"/>
                  <a:pt x="1648" y="9108"/>
                  <a:pt x="1509" y="9108"/>
                </a:cubicBezTo>
                <a:close/>
                <a:moveTo>
                  <a:pt x="5116" y="9169"/>
                </a:moveTo>
                <a:cubicBezTo>
                  <a:pt x="4999" y="9069"/>
                  <a:pt x="4982" y="9380"/>
                  <a:pt x="4982" y="11793"/>
                </a:cubicBezTo>
                <a:cubicBezTo>
                  <a:pt x="4982" y="14312"/>
                  <a:pt x="4994" y="14508"/>
                  <a:pt x="5136" y="14508"/>
                </a:cubicBezTo>
                <a:cubicBezTo>
                  <a:pt x="5280" y="14508"/>
                  <a:pt x="5288" y="14332"/>
                  <a:pt x="5268" y="11894"/>
                </a:cubicBezTo>
                <a:cubicBezTo>
                  <a:pt x="5249" y="9721"/>
                  <a:pt x="5226" y="9263"/>
                  <a:pt x="5116" y="9169"/>
                </a:cubicBezTo>
                <a:close/>
                <a:moveTo>
                  <a:pt x="2529" y="9179"/>
                </a:moveTo>
                <a:cubicBezTo>
                  <a:pt x="2172" y="9165"/>
                  <a:pt x="2093" y="9288"/>
                  <a:pt x="1963" y="10030"/>
                </a:cubicBezTo>
                <a:cubicBezTo>
                  <a:pt x="1755" y="11208"/>
                  <a:pt x="1769" y="12660"/>
                  <a:pt x="1997" y="13677"/>
                </a:cubicBezTo>
                <a:cubicBezTo>
                  <a:pt x="2172" y="14462"/>
                  <a:pt x="2174" y="14508"/>
                  <a:pt x="2028" y="14508"/>
                </a:cubicBezTo>
                <a:cubicBezTo>
                  <a:pt x="1817" y="14508"/>
                  <a:pt x="1871" y="15542"/>
                  <a:pt x="2112" y="16099"/>
                </a:cubicBezTo>
                <a:cubicBezTo>
                  <a:pt x="2326" y="16592"/>
                  <a:pt x="2618" y="16405"/>
                  <a:pt x="2813" y="15623"/>
                </a:cubicBezTo>
                <a:cubicBezTo>
                  <a:pt x="2919" y="15193"/>
                  <a:pt x="2944" y="14511"/>
                  <a:pt x="2944" y="12137"/>
                </a:cubicBezTo>
                <a:lnTo>
                  <a:pt x="2944" y="9189"/>
                </a:lnTo>
                <a:lnTo>
                  <a:pt x="2529" y="9179"/>
                </a:lnTo>
                <a:close/>
                <a:moveTo>
                  <a:pt x="3171" y="9179"/>
                </a:moveTo>
                <a:lnTo>
                  <a:pt x="3171" y="9189"/>
                </a:lnTo>
                <a:lnTo>
                  <a:pt x="3171" y="11854"/>
                </a:lnTo>
                <a:cubicBezTo>
                  <a:pt x="3171" y="14268"/>
                  <a:pt x="3182" y="14508"/>
                  <a:pt x="3316" y="14508"/>
                </a:cubicBezTo>
                <a:cubicBezTo>
                  <a:pt x="3442" y="14508"/>
                  <a:pt x="3467" y="14238"/>
                  <a:pt x="3486" y="12573"/>
                </a:cubicBezTo>
                <a:cubicBezTo>
                  <a:pt x="3506" y="10854"/>
                  <a:pt x="3530" y="10622"/>
                  <a:pt x="3681" y="10526"/>
                </a:cubicBezTo>
                <a:cubicBezTo>
                  <a:pt x="3841" y="10425"/>
                  <a:pt x="3851" y="10530"/>
                  <a:pt x="3851" y="12462"/>
                </a:cubicBezTo>
                <a:cubicBezTo>
                  <a:pt x="3851" y="14285"/>
                  <a:pt x="3866" y="14508"/>
                  <a:pt x="4001" y="14508"/>
                </a:cubicBezTo>
                <a:cubicBezTo>
                  <a:pt x="4136" y="14508"/>
                  <a:pt x="4154" y="14287"/>
                  <a:pt x="4152" y="12401"/>
                </a:cubicBezTo>
                <a:cubicBezTo>
                  <a:pt x="4151" y="9594"/>
                  <a:pt x="4100" y="9319"/>
                  <a:pt x="3590" y="9250"/>
                </a:cubicBezTo>
                <a:lnTo>
                  <a:pt x="3173" y="9179"/>
                </a:lnTo>
                <a:cubicBezTo>
                  <a:pt x="3173" y="9181"/>
                  <a:pt x="3171" y="9177"/>
                  <a:pt x="3171" y="917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pasted-movie.png" id="185" name="Google Shape;185;p14"/>
          <p:cNvPicPr preferRelativeResize="0"/>
          <p:nvPr/>
        </p:nvPicPr>
        <p:blipFill rotWithShape="1">
          <a:blip r:embed="rId6">
            <a:alphaModFix/>
          </a:blip>
          <a:srcRect b="23776" l="26703" r="40787" t="18448"/>
          <a:stretch/>
        </p:blipFill>
        <p:spPr>
          <a:xfrm>
            <a:off x="11177858" y="4321872"/>
            <a:ext cx="625512" cy="612530"/>
          </a:xfrm>
          <a:custGeom>
            <a:rect b="b" l="l" r="r" t="t"/>
            <a:pathLst>
              <a:path extrusionOk="0" h="21229" w="17660">
                <a:moveTo>
                  <a:pt x="8579" y="1"/>
                </a:moveTo>
                <a:cubicBezTo>
                  <a:pt x="8158" y="11"/>
                  <a:pt x="7730" y="62"/>
                  <a:pt x="7301" y="153"/>
                </a:cubicBezTo>
                <a:cubicBezTo>
                  <a:pt x="6321" y="360"/>
                  <a:pt x="5324" y="797"/>
                  <a:pt x="4343" y="1473"/>
                </a:cubicBezTo>
                <a:cubicBezTo>
                  <a:pt x="-1147" y="5261"/>
                  <a:pt x="-1513" y="15973"/>
                  <a:pt x="3704" y="19946"/>
                </a:cubicBezTo>
                <a:cubicBezTo>
                  <a:pt x="5683" y="21453"/>
                  <a:pt x="6562" y="21397"/>
                  <a:pt x="6562" y="19754"/>
                </a:cubicBezTo>
                <a:cubicBezTo>
                  <a:pt x="6562" y="18897"/>
                  <a:pt x="6181" y="18392"/>
                  <a:pt x="5553" y="18392"/>
                </a:cubicBezTo>
                <a:cubicBezTo>
                  <a:pt x="4478" y="18392"/>
                  <a:pt x="3234" y="17177"/>
                  <a:pt x="3234" y="16122"/>
                </a:cubicBezTo>
                <a:cubicBezTo>
                  <a:pt x="3234" y="15765"/>
                  <a:pt x="3722" y="16008"/>
                  <a:pt x="4321" y="16672"/>
                </a:cubicBezTo>
                <a:cubicBezTo>
                  <a:pt x="5415" y="17888"/>
                  <a:pt x="7111" y="17694"/>
                  <a:pt x="7111" y="16356"/>
                </a:cubicBezTo>
                <a:cubicBezTo>
                  <a:pt x="7111" y="15961"/>
                  <a:pt x="6487" y="15352"/>
                  <a:pt x="5721" y="14994"/>
                </a:cubicBezTo>
                <a:cubicBezTo>
                  <a:pt x="3918" y="14153"/>
                  <a:pt x="2955" y="11564"/>
                  <a:pt x="3525" y="9080"/>
                </a:cubicBezTo>
                <a:cubicBezTo>
                  <a:pt x="4174" y="6250"/>
                  <a:pt x="4201" y="6196"/>
                  <a:pt x="4276" y="5641"/>
                </a:cubicBezTo>
                <a:cubicBezTo>
                  <a:pt x="4314" y="5360"/>
                  <a:pt x="6399" y="5169"/>
                  <a:pt x="8915" y="5215"/>
                </a:cubicBezTo>
                <a:cubicBezTo>
                  <a:pt x="12373" y="5277"/>
                  <a:pt x="13504" y="5523"/>
                  <a:pt x="13542" y="6232"/>
                </a:cubicBezTo>
                <a:cubicBezTo>
                  <a:pt x="13570" y="6749"/>
                  <a:pt x="13785" y="8023"/>
                  <a:pt x="14024" y="9080"/>
                </a:cubicBezTo>
                <a:cubicBezTo>
                  <a:pt x="14584" y="11550"/>
                  <a:pt x="13632" y="14154"/>
                  <a:pt x="11862" y="14981"/>
                </a:cubicBezTo>
                <a:cubicBezTo>
                  <a:pt x="10653" y="15545"/>
                  <a:pt x="10531" y="15907"/>
                  <a:pt x="10820" y="18199"/>
                </a:cubicBezTo>
                <a:cubicBezTo>
                  <a:pt x="10998" y="19620"/>
                  <a:pt x="11247" y="20931"/>
                  <a:pt x="11369" y="21102"/>
                </a:cubicBezTo>
                <a:cubicBezTo>
                  <a:pt x="11440" y="21202"/>
                  <a:pt x="11565" y="21241"/>
                  <a:pt x="11716" y="21225"/>
                </a:cubicBezTo>
                <a:cubicBezTo>
                  <a:pt x="12776" y="21116"/>
                  <a:pt x="15542" y="18404"/>
                  <a:pt x="16467" y="16384"/>
                </a:cubicBezTo>
                <a:cubicBezTo>
                  <a:pt x="20087" y="8477"/>
                  <a:pt x="14893" y="-147"/>
                  <a:pt x="8579" y="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>
            <p:ph type="title"/>
          </p:nvPr>
        </p:nvSpPr>
        <p:spPr>
          <a:xfrm>
            <a:off x="1206500" y="952500"/>
            <a:ext cx="6776202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 делать?</a:t>
            </a:r>
            <a:endParaRPr/>
          </a:p>
        </p:txBody>
      </p:sp>
      <p:sp>
        <p:nvSpPr>
          <p:cNvPr id="191" name="Google Shape;191;p15"/>
          <p:cNvSpPr txBox="1"/>
          <p:nvPr>
            <p:ph idx="2" type="body"/>
          </p:nvPr>
        </p:nvSpPr>
        <p:spPr>
          <a:xfrm>
            <a:off x="1206500" y="2633159"/>
            <a:ext cx="18472715" cy="1043996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889000" lvl="0" marL="889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5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Создайте папку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5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Откройте терминал (</a:t>
            </a:r>
            <a:r>
              <a:rPr lang="en-US">
                <a:latin typeface="Arial Hebrew"/>
                <a:ea typeface="Arial Hebrew"/>
                <a:cs typeface="Arial Hebrew"/>
                <a:sym typeface="Arial Hebrew"/>
              </a:rPr>
              <a:t>Terminal/cmd/PowerShell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urier"/>
              <a:buAutoNum type="arabicPeriod" startAt="5"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cd [адрес папки]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переходим к папке в терминале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5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Создайте пустой файл</a:t>
            </a:r>
            <a:endParaRPr/>
          </a:p>
          <a:p>
            <a:pPr indent="-609599" lvl="1" marL="12192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Courier"/>
              <a:buChar char="•"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touch hey.txt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для macOS </a:t>
            </a:r>
            <a:endParaRPr/>
          </a:p>
          <a:p>
            <a:pPr indent="-609599" lvl="1" marL="12192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Courier"/>
              <a:buChar char="•"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echo. &gt; hey.txt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для Windows</a:t>
            </a:r>
            <a:endParaRPr/>
          </a:p>
          <a:p>
            <a:pPr indent="-609599" lvl="1" marL="12192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Вручную для любой ОС (через блокнот, например)</a:t>
            </a:r>
            <a:endParaRPr/>
          </a:p>
        </p:txBody>
      </p:sp>
      <p:pic>
        <p:nvPicPr>
          <p:cNvPr descr="pasted-movie.png" id="192" name="Google Shape;192;p15"/>
          <p:cNvPicPr preferRelativeResize="0"/>
          <p:nvPr/>
        </p:nvPicPr>
        <p:blipFill rotWithShape="1">
          <a:blip r:embed="rId3">
            <a:alphaModFix/>
          </a:blip>
          <a:srcRect b="23577" l="10630" r="11684" t="6538"/>
          <a:stretch/>
        </p:blipFill>
        <p:spPr>
          <a:xfrm>
            <a:off x="8718902" y="2450177"/>
            <a:ext cx="1346849" cy="1346207"/>
          </a:xfrm>
          <a:custGeom>
            <a:rect b="b" l="l" r="r" t="t"/>
            <a:pathLst>
              <a:path extrusionOk="0" h="21597" w="21538">
                <a:moveTo>
                  <a:pt x="10863" y="0"/>
                </a:moveTo>
                <a:cubicBezTo>
                  <a:pt x="8436" y="-1"/>
                  <a:pt x="5988" y="48"/>
                  <a:pt x="5233" y="146"/>
                </a:cubicBezTo>
                <a:cubicBezTo>
                  <a:pt x="3101" y="424"/>
                  <a:pt x="1581" y="1438"/>
                  <a:pt x="746" y="3139"/>
                </a:cubicBezTo>
                <a:cubicBezTo>
                  <a:pt x="67" y="4523"/>
                  <a:pt x="-62" y="6100"/>
                  <a:pt x="23" y="11811"/>
                </a:cubicBezTo>
                <a:cubicBezTo>
                  <a:pt x="102" y="17139"/>
                  <a:pt x="179" y="17652"/>
                  <a:pt x="1140" y="19069"/>
                </a:cubicBezTo>
                <a:cubicBezTo>
                  <a:pt x="2073" y="20446"/>
                  <a:pt x="3374" y="21230"/>
                  <a:pt x="5106" y="21457"/>
                </a:cubicBezTo>
                <a:cubicBezTo>
                  <a:pt x="5798" y="21547"/>
                  <a:pt x="8175" y="21594"/>
                  <a:pt x="10571" y="21597"/>
                </a:cubicBezTo>
                <a:cubicBezTo>
                  <a:pt x="12967" y="21599"/>
                  <a:pt x="15379" y="21558"/>
                  <a:pt x="16150" y="21469"/>
                </a:cubicBezTo>
                <a:cubicBezTo>
                  <a:pt x="19117" y="21127"/>
                  <a:pt x="20914" y="19428"/>
                  <a:pt x="21379" y="16522"/>
                </a:cubicBezTo>
                <a:cubicBezTo>
                  <a:pt x="21484" y="15870"/>
                  <a:pt x="21538" y="13337"/>
                  <a:pt x="21538" y="10805"/>
                </a:cubicBezTo>
                <a:cubicBezTo>
                  <a:pt x="21538" y="8272"/>
                  <a:pt x="21484" y="5739"/>
                  <a:pt x="21379" y="5087"/>
                </a:cubicBezTo>
                <a:cubicBezTo>
                  <a:pt x="20935" y="2315"/>
                  <a:pt x="19149" y="554"/>
                  <a:pt x="16378" y="153"/>
                </a:cubicBezTo>
                <a:cubicBezTo>
                  <a:pt x="15697" y="54"/>
                  <a:pt x="13290" y="1"/>
                  <a:pt x="1086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powershell.svg" id="193" name="Google Shape;19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5716" y="2447952"/>
            <a:ext cx="1789424" cy="1350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/>
          <p:nvPr>
            <p:ph type="title"/>
          </p:nvPr>
        </p:nvSpPr>
        <p:spPr>
          <a:xfrm>
            <a:off x="1206500" y="952500"/>
            <a:ext cx="6776202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 делать?</a:t>
            </a:r>
            <a:endParaRPr/>
          </a:p>
        </p:txBody>
      </p:sp>
      <p:sp>
        <p:nvSpPr>
          <p:cNvPr id="199" name="Google Shape;199;p16"/>
          <p:cNvSpPr txBox="1"/>
          <p:nvPr>
            <p:ph idx="2" type="body"/>
          </p:nvPr>
        </p:nvSpPr>
        <p:spPr>
          <a:xfrm>
            <a:off x="1206500" y="2633159"/>
            <a:ext cx="21015969" cy="1043996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889000" lvl="0" marL="889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9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git remote add origin [ссылка]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добавим репозиторий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9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git add .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добавим все файлы в нашей папке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9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git commit -m "hello world"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закоммитим изменения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9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git push origin main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запушим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9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Перейдите на страницу репозитория и посмотрите на ваш файл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>
            <p:ph type="title"/>
          </p:nvPr>
        </p:nvSpPr>
        <p:spPr>
          <a:xfrm>
            <a:off x="1206500" y="952500"/>
            <a:ext cx="6776202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 делать?</a:t>
            </a:r>
            <a:endParaRPr/>
          </a:p>
        </p:txBody>
      </p:sp>
      <p:sp>
        <p:nvSpPr>
          <p:cNvPr id="205" name="Google Shape;205;p17"/>
          <p:cNvSpPr txBox="1"/>
          <p:nvPr>
            <p:ph idx="2" type="body"/>
          </p:nvPr>
        </p:nvSpPr>
        <p:spPr>
          <a:xfrm>
            <a:off x="1206500" y="2633159"/>
            <a:ext cx="21015969" cy="1043996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889000" lvl="0" marL="889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9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git remote add origin [ссылка]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добавим репозиторий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9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git add .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добавим все файлы в нашей папке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9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git commit -m "hello world"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закоммитим изменения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9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git push origin main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запушим</a:t>
            </a:r>
            <a:endParaRPr/>
          </a:p>
          <a:p>
            <a:pPr indent="-889000" lvl="0" marL="889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AutoNum type="arabicPeriod" startAt="9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Перейдите на страницу репозитория и посмотрите на ваш файл</a:t>
            </a:r>
            <a:endParaRPr/>
          </a:p>
        </p:txBody>
      </p:sp>
      <p:pic>
        <p:nvPicPr>
          <p:cNvPr descr="Image" id="206" name="Google Shape;2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00" y="8948075"/>
            <a:ext cx="16256000" cy="435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1" name="Google Shape;2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0"/>
            <a:ext cx="13716000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_me-ruifanaga 2.jpg" id="216" name="Google Shape;216;p19"/>
          <p:cNvPicPr preferRelativeResize="0"/>
          <p:nvPr/>
        </p:nvPicPr>
        <p:blipFill rotWithShape="1">
          <a:blip r:embed="rId3">
            <a:alphaModFix/>
          </a:blip>
          <a:srcRect b="21726" l="0" r="0" t="18155"/>
          <a:stretch/>
        </p:blipFill>
        <p:spPr>
          <a:xfrm>
            <a:off x="6920600" y="0"/>
            <a:ext cx="10542800" cy="1371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1206498" y="-354009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</a:pPr>
            <a:r>
              <a:rPr b="0" lang="en-US" sz="11600">
                <a:latin typeface="Helvetica Neue"/>
                <a:ea typeface="Helvetica Neue"/>
                <a:cs typeface="Helvetica Neue"/>
                <a:sym typeface="Helvetica Neue"/>
              </a:rPr>
              <a:t>Зарегистрируйтесь на GitHub!</a:t>
            </a:r>
            <a:endParaRPr/>
          </a:p>
        </p:txBody>
      </p:sp>
      <p:pic>
        <p:nvPicPr>
          <p:cNvPr descr="Image" id="96" name="Google Shape;96;p2"/>
          <p:cNvPicPr preferRelativeResize="0"/>
          <p:nvPr/>
        </p:nvPicPr>
        <p:blipFill rotWithShape="1">
          <a:blip r:embed="rId3">
            <a:alphaModFix/>
          </a:blip>
          <a:srcRect b="8634" l="8634" r="8634" t="8634"/>
          <a:stretch/>
        </p:blipFill>
        <p:spPr>
          <a:xfrm>
            <a:off x="3956380" y="4866481"/>
            <a:ext cx="4846541" cy="484654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13182975" y="4965700"/>
            <a:ext cx="783972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700"/>
              <a:buFont typeface="Helvetica Neue"/>
              <a:buNone/>
            </a:pPr>
            <a:r>
              <a:rPr b="1" i="0" lang="en-US" sz="8700" u="sng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1206498" y="238464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</a:pPr>
            <a:r>
              <a:rPr b="0" lang="en-US" sz="11600">
                <a:latin typeface="Helvetica Neue"/>
                <a:ea typeface="Helvetica Neue"/>
                <a:cs typeface="Helvetica Neue"/>
                <a:sym typeface="Helvetica Neue"/>
              </a:rPr>
              <a:t>Установите git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12476012" y="3700733"/>
            <a:ext cx="14124776" cy="4648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900"/>
              <a:buFont typeface="Helvetica Neue"/>
              <a:buNone/>
            </a:pPr>
            <a:r>
              <a:rPr b="0" i="0" lang="en-US" sz="8900" u="sng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https://l.isntrui.ru/git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2949608" y="5593033"/>
            <a:ext cx="6211293" cy="86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834F"/>
              </a:buClr>
              <a:buSzPts val="5000"/>
              <a:buFont typeface="Courier"/>
              <a:buNone/>
            </a:pPr>
            <a:r>
              <a:rPr b="0" i="0" lang="en-US" sz="5000" u="none" cap="none" strike="noStrike">
                <a:solidFill>
                  <a:srgbClr val="D7834F"/>
                </a:solidFill>
                <a:latin typeface="Courier"/>
                <a:ea typeface="Courier"/>
                <a:cs typeface="Courier"/>
                <a:sym typeface="Courier"/>
              </a:rPr>
              <a:t>brew install git</a:t>
            </a:r>
            <a:endParaRPr/>
          </a:p>
        </p:txBody>
      </p:sp>
      <p:pic>
        <p:nvPicPr>
          <p:cNvPr descr="Image"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4054" y="7050554"/>
            <a:ext cx="6502401" cy="6502401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82330" stPos="0" sy="-100000" ky="0"/>
          </a:effectLst>
        </p:spPr>
      </p:pic>
      <p:pic>
        <p:nvPicPr>
          <p:cNvPr descr="Image" id="106" name="Google Shape;106;p3"/>
          <p:cNvPicPr preferRelativeResize="0"/>
          <p:nvPr/>
        </p:nvPicPr>
        <p:blipFill rotWithShape="1">
          <a:blip r:embed="rId4">
            <a:alphaModFix/>
          </a:blip>
          <a:srcRect b="5663" l="3034" r="2535" t="5659"/>
          <a:stretch/>
        </p:blipFill>
        <p:spPr>
          <a:xfrm>
            <a:off x="15235317" y="7977619"/>
            <a:ext cx="4725063" cy="4648270"/>
          </a:xfrm>
          <a:custGeom>
            <a:rect b="b" l="l" r="r" t="t"/>
            <a:pathLst>
              <a:path extrusionOk="0" h="21593" w="21568">
                <a:moveTo>
                  <a:pt x="8461" y="0"/>
                </a:moveTo>
                <a:cubicBezTo>
                  <a:pt x="7864" y="-6"/>
                  <a:pt x="7239" y="89"/>
                  <a:pt x="6497" y="284"/>
                </a:cubicBezTo>
                <a:cubicBezTo>
                  <a:pt x="5536" y="538"/>
                  <a:pt x="4396" y="989"/>
                  <a:pt x="4401" y="1114"/>
                </a:cubicBezTo>
                <a:cubicBezTo>
                  <a:pt x="4403" y="1144"/>
                  <a:pt x="4293" y="1604"/>
                  <a:pt x="4157" y="2137"/>
                </a:cubicBezTo>
                <a:cubicBezTo>
                  <a:pt x="4020" y="2670"/>
                  <a:pt x="3807" y="3500"/>
                  <a:pt x="3686" y="3979"/>
                </a:cubicBezTo>
                <a:cubicBezTo>
                  <a:pt x="3564" y="4458"/>
                  <a:pt x="3407" y="5078"/>
                  <a:pt x="3336" y="5358"/>
                </a:cubicBezTo>
                <a:cubicBezTo>
                  <a:pt x="3265" y="5638"/>
                  <a:pt x="3025" y="6585"/>
                  <a:pt x="2803" y="7462"/>
                </a:cubicBezTo>
                <a:cubicBezTo>
                  <a:pt x="2581" y="8338"/>
                  <a:pt x="2385" y="9083"/>
                  <a:pt x="2369" y="9116"/>
                </a:cubicBezTo>
                <a:cubicBezTo>
                  <a:pt x="2352" y="9148"/>
                  <a:pt x="2347" y="9199"/>
                  <a:pt x="2356" y="9230"/>
                </a:cubicBezTo>
                <a:cubicBezTo>
                  <a:pt x="2378" y="9305"/>
                  <a:pt x="2583" y="9466"/>
                  <a:pt x="2657" y="9466"/>
                </a:cubicBezTo>
                <a:cubicBezTo>
                  <a:pt x="2689" y="9466"/>
                  <a:pt x="3014" y="9346"/>
                  <a:pt x="3376" y="9200"/>
                </a:cubicBezTo>
                <a:cubicBezTo>
                  <a:pt x="4593" y="8710"/>
                  <a:pt x="5829" y="8451"/>
                  <a:pt x="6765" y="8491"/>
                </a:cubicBezTo>
                <a:cubicBezTo>
                  <a:pt x="7721" y="8531"/>
                  <a:pt x="8674" y="8902"/>
                  <a:pt x="9734" y="9647"/>
                </a:cubicBezTo>
                <a:cubicBezTo>
                  <a:pt x="9948" y="9797"/>
                  <a:pt x="10119" y="9913"/>
                  <a:pt x="10135" y="9919"/>
                </a:cubicBezTo>
                <a:cubicBezTo>
                  <a:pt x="10147" y="9920"/>
                  <a:pt x="10160" y="9919"/>
                  <a:pt x="10171" y="9918"/>
                </a:cubicBezTo>
                <a:cubicBezTo>
                  <a:pt x="10233" y="9884"/>
                  <a:pt x="10358" y="9756"/>
                  <a:pt x="10379" y="9696"/>
                </a:cubicBezTo>
                <a:cubicBezTo>
                  <a:pt x="10395" y="9651"/>
                  <a:pt x="10527" y="9148"/>
                  <a:pt x="10671" y="8579"/>
                </a:cubicBezTo>
                <a:cubicBezTo>
                  <a:pt x="10816" y="8010"/>
                  <a:pt x="10989" y="7322"/>
                  <a:pt x="11059" y="7051"/>
                </a:cubicBezTo>
                <a:cubicBezTo>
                  <a:pt x="11128" y="6780"/>
                  <a:pt x="11348" y="5921"/>
                  <a:pt x="11546" y="5144"/>
                </a:cubicBezTo>
                <a:cubicBezTo>
                  <a:pt x="11744" y="4367"/>
                  <a:pt x="12025" y="3263"/>
                  <a:pt x="12171" y="2688"/>
                </a:cubicBezTo>
                <a:cubicBezTo>
                  <a:pt x="12317" y="2114"/>
                  <a:pt x="12432" y="1625"/>
                  <a:pt x="12425" y="1603"/>
                </a:cubicBezTo>
                <a:cubicBezTo>
                  <a:pt x="12403" y="1542"/>
                  <a:pt x="11692" y="1040"/>
                  <a:pt x="11294" y="804"/>
                </a:cubicBezTo>
                <a:cubicBezTo>
                  <a:pt x="10783" y="501"/>
                  <a:pt x="10403" y="342"/>
                  <a:pt x="9847" y="196"/>
                </a:cubicBezTo>
                <a:cubicBezTo>
                  <a:pt x="9372" y="71"/>
                  <a:pt x="8925" y="5"/>
                  <a:pt x="8461" y="0"/>
                </a:cubicBezTo>
                <a:close/>
                <a:moveTo>
                  <a:pt x="13195" y="2349"/>
                </a:moveTo>
                <a:cubicBezTo>
                  <a:pt x="13139" y="2347"/>
                  <a:pt x="13091" y="2379"/>
                  <a:pt x="13028" y="2443"/>
                </a:cubicBezTo>
                <a:cubicBezTo>
                  <a:pt x="12967" y="2506"/>
                  <a:pt x="12860" y="2890"/>
                  <a:pt x="12345" y="4916"/>
                </a:cubicBezTo>
                <a:cubicBezTo>
                  <a:pt x="11694" y="7474"/>
                  <a:pt x="11501" y="8230"/>
                  <a:pt x="11133" y="9669"/>
                </a:cubicBezTo>
                <a:cubicBezTo>
                  <a:pt x="11005" y="10168"/>
                  <a:pt x="10899" y="10606"/>
                  <a:pt x="10899" y="10642"/>
                </a:cubicBezTo>
                <a:cubicBezTo>
                  <a:pt x="10899" y="10731"/>
                  <a:pt x="11560" y="11198"/>
                  <a:pt x="12099" y="11488"/>
                </a:cubicBezTo>
                <a:cubicBezTo>
                  <a:pt x="12831" y="11884"/>
                  <a:pt x="13800" y="12217"/>
                  <a:pt x="14528" y="12322"/>
                </a:cubicBezTo>
                <a:cubicBezTo>
                  <a:pt x="14870" y="12371"/>
                  <a:pt x="15910" y="12363"/>
                  <a:pt x="16336" y="12309"/>
                </a:cubicBezTo>
                <a:cubicBezTo>
                  <a:pt x="17037" y="12219"/>
                  <a:pt x="17720" y="12050"/>
                  <a:pt x="18417" y="11794"/>
                </a:cubicBezTo>
                <a:cubicBezTo>
                  <a:pt x="18838" y="11640"/>
                  <a:pt x="19461" y="11377"/>
                  <a:pt x="19497" y="11339"/>
                </a:cubicBezTo>
                <a:cubicBezTo>
                  <a:pt x="19511" y="11325"/>
                  <a:pt x="19728" y="10501"/>
                  <a:pt x="19979" y="9510"/>
                </a:cubicBezTo>
                <a:cubicBezTo>
                  <a:pt x="20381" y="7921"/>
                  <a:pt x="21132" y="4956"/>
                  <a:pt x="21455" y="3682"/>
                </a:cubicBezTo>
                <a:cubicBezTo>
                  <a:pt x="21517" y="3438"/>
                  <a:pt x="21567" y="3206"/>
                  <a:pt x="21568" y="3166"/>
                </a:cubicBezTo>
                <a:cubicBezTo>
                  <a:pt x="21568" y="3081"/>
                  <a:pt x="21404" y="2893"/>
                  <a:pt x="21328" y="2893"/>
                </a:cubicBezTo>
                <a:cubicBezTo>
                  <a:pt x="21299" y="2893"/>
                  <a:pt x="20941" y="3026"/>
                  <a:pt x="20533" y="3188"/>
                </a:cubicBezTo>
                <a:cubicBezTo>
                  <a:pt x="19560" y="3575"/>
                  <a:pt x="18775" y="3789"/>
                  <a:pt x="17984" y="3883"/>
                </a:cubicBezTo>
                <a:cubicBezTo>
                  <a:pt x="17478" y="3943"/>
                  <a:pt x="17367" y="3946"/>
                  <a:pt x="16899" y="3913"/>
                </a:cubicBezTo>
                <a:cubicBezTo>
                  <a:pt x="16276" y="3868"/>
                  <a:pt x="15565" y="3700"/>
                  <a:pt x="15088" y="3485"/>
                </a:cubicBezTo>
                <a:cubicBezTo>
                  <a:pt x="14648" y="3287"/>
                  <a:pt x="13840" y="2794"/>
                  <a:pt x="13407" y="2460"/>
                </a:cubicBezTo>
                <a:cubicBezTo>
                  <a:pt x="13313" y="2388"/>
                  <a:pt x="13250" y="2352"/>
                  <a:pt x="13195" y="2349"/>
                </a:cubicBezTo>
                <a:close/>
                <a:moveTo>
                  <a:pt x="5939" y="9516"/>
                </a:moveTo>
                <a:cubicBezTo>
                  <a:pt x="5409" y="9522"/>
                  <a:pt x="4898" y="9604"/>
                  <a:pt x="4222" y="9783"/>
                </a:cubicBezTo>
                <a:cubicBezTo>
                  <a:pt x="3407" y="9999"/>
                  <a:pt x="3102" y="10102"/>
                  <a:pt x="2530" y="10356"/>
                </a:cubicBezTo>
                <a:lnTo>
                  <a:pt x="2097" y="10550"/>
                </a:lnTo>
                <a:lnTo>
                  <a:pt x="1724" y="12021"/>
                </a:lnTo>
                <a:cubicBezTo>
                  <a:pt x="1518" y="12830"/>
                  <a:pt x="1268" y="13810"/>
                  <a:pt x="1169" y="14199"/>
                </a:cubicBezTo>
                <a:cubicBezTo>
                  <a:pt x="332" y="17483"/>
                  <a:pt x="59" y="18572"/>
                  <a:pt x="59" y="18616"/>
                </a:cubicBezTo>
                <a:cubicBezTo>
                  <a:pt x="59" y="18644"/>
                  <a:pt x="46" y="18668"/>
                  <a:pt x="30" y="18668"/>
                </a:cubicBezTo>
                <a:cubicBezTo>
                  <a:pt x="-32" y="18668"/>
                  <a:pt x="6" y="18763"/>
                  <a:pt x="101" y="18845"/>
                </a:cubicBezTo>
                <a:cubicBezTo>
                  <a:pt x="295" y="19013"/>
                  <a:pt x="279" y="19016"/>
                  <a:pt x="1030" y="18714"/>
                </a:cubicBezTo>
                <a:cubicBezTo>
                  <a:pt x="2250" y="18223"/>
                  <a:pt x="3577" y="17941"/>
                  <a:pt x="4447" y="17991"/>
                </a:cubicBezTo>
                <a:cubicBezTo>
                  <a:pt x="5378" y="18044"/>
                  <a:pt x="6456" y="18477"/>
                  <a:pt x="7445" y="19193"/>
                </a:cubicBezTo>
                <a:cubicBezTo>
                  <a:pt x="7620" y="19320"/>
                  <a:pt x="7783" y="19423"/>
                  <a:pt x="7807" y="19423"/>
                </a:cubicBezTo>
                <a:cubicBezTo>
                  <a:pt x="7860" y="19424"/>
                  <a:pt x="7988" y="19300"/>
                  <a:pt x="8030" y="19210"/>
                </a:cubicBezTo>
                <a:cubicBezTo>
                  <a:pt x="8046" y="19173"/>
                  <a:pt x="8520" y="17341"/>
                  <a:pt x="9080" y="15137"/>
                </a:cubicBezTo>
                <a:lnTo>
                  <a:pt x="10090" y="11168"/>
                </a:lnTo>
                <a:cubicBezTo>
                  <a:pt x="10090" y="11167"/>
                  <a:pt x="10091" y="11164"/>
                  <a:pt x="10091" y="11164"/>
                </a:cubicBezTo>
                <a:cubicBezTo>
                  <a:pt x="10091" y="11145"/>
                  <a:pt x="10085" y="11127"/>
                  <a:pt x="10077" y="11109"/>
                </a:cubicBezTo>
                <a:lnTo>
                  <a:pt x="10006" y="11042"/>
                </a:lnTo>
                <a:cubicBezTo>
                  <a:pt x="9880" y="10923"/>
                  <a:pt x="9095" y="10394"/>
                  <a:pt x="8774" y="10213"/>
                </a:cubicBezTo>
                <a:cubicBezTo>
                  <a:pt x="8107" y="9836"/>
                  <a:pt x="7296" y="9596"/>
                  <a:pt x="6483" y="9534"/>
                </a:cubicBezTo>
                <a:cubicBezTo>
                  <a:pt x="6295" y="9520"/>
                  <a:pt x="6116" y="9514"/>
                  <a:pt x="5939" y="9516"/>
                </a:cubicBezTo>
                <a:close/>
                <a:moveTo>
                  <a:pt x="10981" y="11569"/>
                </a:moveTo>
                <a:cubicBezTo>
                  <a:pt x="10953" y="11569"/>
                  <a:pt x="10889" y="11611"/>
                  <a:pt x="10840" y="11662"/>
                </a:cubicBezTo>
                <a:cubicBezTo>
                  <a:pt x="10754" y="11748"/>
                  <a:pt x="10694" y="11967"/>
                  <a:pt x="9724" y="15760"/>
                </a:cubicBezTo>
                <a:cubicBezTo>
                  <a:pt x="9159" y="17965"/>
                  <a:pt x="8695" y="19804"/>
                  <a:pt x="8693" y="19848"/>
                </a:cubicBezTo>
                <a:cubicBezTo>
                  <a:pt x="8689" y="19914"/>
                  <a:pt x="8743" y="19965"/>
                  <a:pt x="9050" y="20185"/>
                </a:cubicBezTo>
                <a:cubicBezTo>
                  <a:pt x="9515" y="20519"/>
                  <a:pt x="10136" y="20862"/>
                  <a:pt x="10684" y="21088"/>
                </a:cubicBezTo>
                <a:cubicBezTo>
                  <a:pt x="11142" y="21277"/>
                  <a:pt x="11982" y="21504"/>
                  <a:pt x="12410" y="21555"/>
                </a:cubicBezTo>
                <a:cubicBezTo>
                  <a:pt x="12628" y="21581"/>
                  <a:pt x="12864" y="21594"/>
                  <a:pt x="13111" y="21593"/>
                </a:cubicBezTo>
                <a:cubicBezTo>
                  <a:pt x="13854" y="21592"/>
                  <a:pt x="14701" y="21474"/>
                  <a:pt x="15454" y="21260"/>
                </a:cubicBezTo>
                <a:cubicBezTo>
                  <a:pt x="16094" y="21078"/>
                  <a:pt x="17194" y="20658"/>
                  <a:pt x="17280" y="20563"/>
                </a:cubicBezTo>
                <a:cubicBezTo>
                  <a:pt x="17313" y="20525"/>
                  <a:pt x="17452" y="19986"/>
                  <a:pt x="18749" y="14871"/>
                </a:cubicBezTo>
                <a:cubicBezTo>
                  <a:pt x="18886" y="14329"/>
                  <a:pt x="19083" y="13559"/>
                  <a:pt x="19185" y="13159"/>
                </a:cubicBezTo>
                <a:cubicBezTo>
                  <a:pt x="19295" y="12731"/>
                  <a:pt x="19363" y="12405"/>
                  <a:pt x="19352" y="12370"/>
                </a:cubicBezTo>
                <a:cubicBezTo>
                  <a:pt x="19324" y="12281"/>
                  <a:pt x="19163" y="12131"/>
                  <a:pt x="19095" y="12130"/>
                </a:cubicBezTo>
                <a:cubicBezTo>
                  <a:pt x="19062" y="12129"/>
                  <a:pt x="18712" y="12263"/>
                  <a:pt x="18316" y="12427"/>
                </a:cubicBezTo>
                <a:cubicBezTo>
                  <a:pt x="17259" y="12863"/>
                  <a:pt x="16751" y="12999"/>
                  <a:pt x="15758" y="13114"/>
                </a:cubicBezTo>
                <a:cubicBezTo>
                  <a:pt x="15222" y="13177"/>
                  <a:pt x="15116" y="13180"/>
                  <a:pt x="14658" y="13146"/>
                </a:cubicBezTo>
                <a:cubicBezTo>
                  <a:pt x="13955" y="13093"/>
                  <a:pt x="13248" y="12909"/>
                  <a:pt x="12713" y="12642"/>
                </a:cubicBezTo>
                <a:cubicBezTo>
                  <a:pt x="12353" y="12463"/>
                  <a:pt x="11590" y="11994"/>
                  <a:pt x="11305" y="11778"/>
                </a:cubicBezTo>
                <a:cubicBezTo>
                  <a:pt x="11154" y="11663"/>
                  <a:pt x="11009" y="11569"/>
                  <a:pt x="10981" y="11569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1206500" y="-2821773"/>
            <a:ext cx="9779000" cy="58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Представим</a:t>
            </a:r>
            <a:endParaRPr/>
          </a:p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1206500" y="4262416"/>
            <a:ext cx="9779000" cy="53824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</a:pPr>
            <a:r>
              <a:rPr b="1" lang="en-US" sz="5500"/>
              <a:t>Вы писали код и… вдруг удалили важную часть проекта, а заметили только после отключения электричества.</a:t>
            </a:r>
            <a:endParaRPr/>
          </a:p>
        </p:txBody>
      </p:sp>
      <p:pic>
        <p:nvPicPr>
          <p:cNvPr descr="Moss-covered rocks" id="113" name="Google Shape;113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616" r="15202" t="0"/>
          <a:stretch/>
        </p:blipFill>
        <p:spPr>
          <a:xfrm>
            <a:off x="12192000" y="1270000"/>
            <a:ext cx="10921713" cy="111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1206500" y="10846734"/>
            <a:ext cx="9779000" cy="173069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 делать????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</a:pPr>
            <a:r>
              <a:rPr lang="en-US" sz="11600">
                <a:latin typeface="Helvetica Neue"/>
                <a:ea typeface="Helvetica Neue"/>
                <a:cs typeface="Helvetica Neue"/>
                <a:sym typeface="Helvetica Neue"/>
              </a:rPr>
              <a:t>Git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1206500" y="952500"/>
            <a:ext cx="11588172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 такое Git?</a:t>
            </a:r>
            <a:endParaRPr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1206500" y="2245962"/>
            <a:ext cx="11588172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</a:pPr>
            <a:r>
              <a:rPr b="1" lang="en-US" sz="5500"/>
              <a:t>Version Control System</a:t>
            </a:r>
            <a:endParaRPr/>
          </a:p>
        </p:txBody>
      </p:sp>
      <p:sp>
        <p:nvSpPr>
          <p:cNvPr id="126" name="Google Shape;126;p6"/>
          <p:cNvSpPr txBox="1"/>
          <p:nvPr>
            <p:ph idx="2" type="body"/>
          </p:nvPr>
        </p:nvSpPr>
        <p:spPr>
          <a:xfrm>
            <a:off x="1206500" y="4248504"/>
            <a:ext cx="11588172" cy="521899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VCS (система контроля версий) — это </a:t>
            </a:r>
            <a:r>
              <a:rPr b="1" lang="en-US"/>
              <a:t>инструмент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который </a:t>
            </a:r>
            <a:r>
              <a:rPr b="1" lang="en-US"/>
              <a:t>помогает сохранять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все версии проекта, </a:t>
            </a:r>
            <a:r>
              <a:rPr b="1" lang="en-US"/>
              <a:t>отслеживать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изменения и </a:t>
            </a:r>
            <a:r>
              <a:rPr b="1" lang="en-US"/>
              <a:t>работать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над ним в команде.</a:t>
            </a:r>
            <a:endParaRPr/>
          </a:p>
        </p:txBody>
      </p:sp>
      <p:pic>
        <p:nvPicPr>
          <p:cNvPr descr="Large rock formation under dark clouds with a dirt road in the foreground" id="127" name="Google Shape;127;p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5575" y="7576"/>
            <a:ext cx="9781188" cy="1371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1206500" y="952500"/>
            <a:ext cx="110871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415"/>
              <a:buFont typeface="Helvetica Neue"/>
              <a:buNone/>
            </a:pPr>
            <a:r>
              <a:rPr lang="en-US" sz="8415"/>
              <a:t>Зачем нужна VCS?</a:t>
            </a:r>
            <a:endParaRPr/>
          </a:p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</a:pPr>
            <a:r>
              <a:rPr b="1" lang="en-US" sz="5500"/>
              <a:t>прост угар</a:t>
            </a:r>
            <a:endParaRPr/>
          </a:p>
        </p:txBody>
      </p:sp>
      <p:sp>
        <p:nvSpPr>
          <p:cNvPr id="134" name="Google Shape;134;p7"/>
          <p:cNvSpPr txBox="1"/>
          <p:nvPr>
            <p:ph idx="2" type="body"/>
          </p:nvPr>
        </p:nvSpPr>
        <p:spPr>
          <a:xfrm>
            <a:off x="1206500" y="4248504"/>
            <a:ext cx="9779000" cy="84887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Безопасность — к любой версии можно вернуться в какой угодно момент.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Командная работа — несколько человек работают над одним проектом без конфликтов.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Ещё очень много интересного</a:t>
            </a:r>
            <a:endParaRPr/>
          </a:p>
        </p:txBody>
      </p:sp>
      <p:pic>
        <p:nvPicPr>
          <p:cNvPr descr="Large rock formation under dark clouds with a dirt road in the foreground" id="135" name="Google Shape;135;p7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236" y="24209"/>
            <a:ext cx="12727031" cy="13681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 такое Git?</a:t>
            </a:r>
            <a:endParaRPr/>
          </a:p>
        </p:txBody>
      </p:sp>
      <p:sp>
        <p:nvSpPr>
          <p:cNvPr id="141" name="Google Shape;141;p8"/>
          <p:cNvSpPr txBox="1"/>
          <p:nvPr>
            <p:ph idx="1" type="body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</a:pPr>
            <a:r>
              <a:rPr b="1" lang="en-US" sz="5500"/>
              <a:t>Теперь конкретнее</a:t>
            </a:r>
            <a:endParaRPr/>
          </a:p>
        </p:txBody>
      </p:sp>
      <p:sp>
        <p:nvSpPr>
          <p:cNvPr id="142" name="Google Shape;142;p8"/>
          <p:cNvSpPr txBox="1"/>
          <p:nvPr>
            <p:ph idx="2" type="body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591312" lvl="0" marL="5913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58"/>
              <a:buFont typeface="Helvetica Neue"/>
              <a:buChar char="•"/>
            </a:pPr>
            <a:r>
              <a:rPr b="1" lang="en-US"/>
              <a:t>Git</a:t>
            </a:r>
            <a:r>
              <a:rPr lang="en-US" sz="4656"/>
              <a:t> — это </a:t>
            </a:r>
            <a:r>
              <a:rPr b="1" lang="en-US"/>
              <a:t>система контроля версий</a:t>
            </a:r>
            <a:r>
              <a:rPr lang="en-US" sz="4656"/>
              <a:t>, созданная Линусом Торвальдсом (он же создатель ядра Linux).</a:t>
            </a:r>
            <a:endParaRPr/>
          </a:p>
          <a:p>
            <a:pPr indent="-591312" lvl="0" marL="591312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rgbClr val="FFFFFF"/>
              </a:buClr>
              <a:buSzPts val="5727"/>
              <a:buFont typeface="Helvetica Neue"/>
              <a:buChar char="•"/>
            </a:pPr>
            <a:r>
              <a:rPr lang="en-US" sz="4656"/>
              <a:t>Каждый разработчик имеет полную копию проекта и истории изменений.</a:t>
            </a:r>
            <a:endParaRPr/>
          </a:p>
          <a:p>
            <a:pPr indent="-591312" lvl="0" marL="591312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rgbClr val="FFFFFF"/>
              </a:buClr>
              <a:buSzPts val="5727"/>
              <a:buFont typeface="Helvetica Neue"/>
              <a:buChar char="•"/>
            </a:pPr>
            <a:r>
              <a:rPr lang="en-US" sz="4656"/>
              <a:t>Работает локально — не требует интернета для базовых действий, достаточно терминала.</a:t>
            </a:r>
            <a:endParaRPr/>
          </a:p>
        </p:txBody>
      </p:sp>
      <p:pic>
        <p:nvPicPr>
          <p:cNvPr descr="Large rock formation under dark clouds with a dirt road in the foreground" id="143" name="Google Shape;143;p8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4708" y="35718"/>
            <a:ext cx="10037368" cy="1364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Терминология</a:t>
            </a:r>
            <a:endParaRPr/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</a:pPr>
            <a:r>
              <a:rPr b="1" lang="en-US" sz="5500"/>
              <a:t>Непонятные слова</a:t>
            </a:r>
            <a:endParaRPr/>
          </a:p>
        </p:txBody>
      </p:sp>
      <p:sp>
        <p:nvSpPr>
          <p:cNvPr id="150" name="Google Shape;150;p9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1" lang="en-US"/>
              <a:t>Repository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(репозиторий) — хранилище проекта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1" lang="en-US"/>
              <a:t>Commit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(коммит) — сохранение текущих изменений в репозитории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1" lang="en-US"/>
              <a:t>Branch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(ветка) — отдельная «линия» разработки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1" lang="en-US"/>
              <a:t>Merge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(мёрдж) — объединение веток (брэнчей)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1" lang="en-US"/>
              <a:t>Clone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(клон) — копирование репозитория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</a:pPr>
            <a:r>
              <a:rPr b="1" lang="en-US"/>
              <a:t>Push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(пуш) / </a:t>
            </a:r>
            <a:r>
              <a:rPr b="1" lang="en-US"/>
              <a:t>Pull</a:t>
            </a:r>
            <a:r>
              <a:rPr b="0" i="0" lang="en-US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(пулл) — загрузка/получение коммитов из репозитория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