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6858000" cx="12192000"/>
  <p:notesSz cx="6858000" cy="9144000"/>
  <p:embeddedFontLst>
    <p:embeddedFont>
      <p:font typeface="Play"/>
      <p:regular r:id="rId34"/>
      <p:bold r:id="rId35"/>
    </p:embeddedFont>
    <p:embeddedFont>
      <p:font typeface="Helvetica Neue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0" roundtripDataSignature="AMtx7mgfTt0rIcO+UwH8YIvSv173w2Jj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Play-bold.fntdata"/><Relationship Id="rId12" Type="http://schemas.openxmlformats.org/officeDocument/2006/relationships/slide" Target="slides/slide8.xml"/><Relationship Id="rId34" Type="http://schemas.openxmlformats.org/officeDocument/2006/relationships/font" Target="fonts/Play-regular.fntdata"/><Relationship Id="rId15" Type="http://schemas.openxmlformats.org/officeDocument/2006/relationships/slide" Target="slides/slide11.xml"/><Relationship Id="rId37" Type="http://schemas.openxmlformats.org/officeDocument/2006/relationships/font" Target="fonts/HelveticaNeue-bold.fntdata"/><Relationship Id="rId14" Type="http://schemas.openxmlformats.org/officeDocument/2006/relationships/slide" Target="slides/slide10.xml"/><Relationship Id="rId36" Type="http://schemas.openxmlformats.org/officeDocument/2006/relationships/font" Target="fonts/HelveticaNeue-regular.fntdata"/><Relationship Id="rId17" Type="http://schemas.openxmlformats.org/officeDocument/2006/relationships/slide" Target="slides/slide13.xml"/><Relationship Id="rId39" Type="http://schemas.openxmlformats.org/officeDocument/2006/relationships/font" Target="fonts/HelveticaNeue-boldItalic.fntdata"/><Relationship Id="rId16" Type="http://schemas.openxmlformats.org/officeDocument/2006/relationships/slide" Target="slides/slide12.xml"/><Relationship Id="rId38" Type="http://schemas.openxmlformats.org/officeDocument/2006/relationships/font" Target="fonts/HelveticaNeue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7" name="Google Shape;17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6" name="Google Shape;18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5" name="Google Shape;19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4" name="Google Shape;20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4" name="Google Shape;21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3" name="Google Shape;25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3" name="Google Shape;26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4" name="Google Shape;27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85" name="Google Shape;28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6" name="Google Shape;29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22" name="Google Shape;32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32" name="Google Shape;332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8" name="Google Shape;16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4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лайд с одной колонкой">
  <p:cSld name="Слайд с одной колонкой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/>
          <p:nvPr>
            <p:ph type="title"/>
          </p:nvPr>
        </p:nvSpPr>
        <p:spPr>
          <a:xfrm>
            <a:off x="551384" y="1030884"/>
            <a:ext cx="11017224" cy="813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2"/>
          <p:cNvSpPr txBox="1"/>
          <p:nvPr>
            <p:ph idx="1" type="body"/>
          </p:nvPr>
        </p:nvSpPr>
        <p:spPr>
          <a:xfrm>
            <a:off x="551384" y="1794667"/>
            <a:ext cx="8424936" cy="3794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4" name="Google Shape;24;p32"/>
          <p:cNvCxnSpPr/>
          <p:nvPr/>
        </p:nvCxnSpPr>
        <p:spPr>
          <a:xfrm>
            <a:off x="623392" y="908720"/>
            <a:ext cx="1152128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4" name="Google Shape;34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3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hyperlink" Target="https://school.hse.ru/nis/targetaudience" TargetMode="External"/><Relationship Id="rId5" Type="http://schemas.openxmlformats.org/officeDocument/2006/relationships/hyperlink" Target="https://school.hse.ru/nis/zakaz4ik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hyperlink" Target="https://school.hse.ru/nis/timeanddeadlin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hyperlink" Target="https://school.hse.ru/nis/criteriaproject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Relationship Id="rId4" Type="http://schemas.openxmlformats.org/officeDocument/2006/relationships/image" Target="../media/image26.png"/><Relationship Id="rId5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t/>
            </a:r>
            <a:endParaRPr/>
          </a:p>
        </p:txBody>
      </p:sp>
      <p:sp>
        <p:nvSpPr>
          <p:cNvPr id="93" name="Google Shape;93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Изображение выглядит как текст, снимок экрана, Шрифт, желтый&#10;&#10;Содержимое, созданное искусственным интеллектом, может быть неверным." id="94" name="Google Shape;9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9777046" y="1793631"/>
            <a:ext cx="890954" cy="574431"/>
          </a:xfrm>
          <a:prstGeom prst="rect">
            <a:avLst/>
          </a:prstGeom>
          <a:solidFill>
            <a:srgbClr val="FFB5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726831" y="2543908"/>
            <a:ext cx="66235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Область «Организация событий»</a:t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4994030" y="5989637"/>
            <a:ext cx="2520462" cy="574431"/>
          </a:xfrm>
          <a:prstGeom prst="rect">
            <a:avLst/>
          </a:prstGeom>
          <a:solidFill>
            <a:srgbClr val="FFB5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/>
          <p:nvPr>
            <p:ph idx="4294967295" type="title"/>
          </p:nvPr>
        </p:nvSpPr>
        <p:spPr>
          <a:xfrm>
            <a:off x="700643" y="1467556"/>
            <a:ext cx="11017224" cy="948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3200"/>
              <a:t>Первый этап </a:t>
            </a:r>
            <a:r>
              <a:rPr b="0" i="0" lang="ru-RU" sz="3200" u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— </a:t>
            </a:r>
            <a:r>
              <a:rPr b="1" lang="ru-RU" sz="3200"/>
              <a:t>проектная заявка </a:t>
            </a:r>
            <a:endParaRPr b="1" sz="3200"/>
          </a:p>
        </p:txBody>
      </p:sp>
      <p:pic>
        <p:nvPicPr>
          <p:cNvPr id="180" name="Google Shape;18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4291" y="3749040"/>
            <a:ext cx="3473489" cy="276352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0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0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0"/>
          <p:cNvSpPr txBox="1"/>
          <p:nvPr/>
        </p:nvSpPr>
        <p:spPr>
          <a:xfrm>
            <a:off x="570045" y="3025422"/>
            <a:ext cx="504053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ПРОБЛЕМНОЕ ПОЛЕ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ОБРАЗ ПРОДУКТА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ПОЭТАПНОЕ ПЛАНИРОВАНИЕ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 txBox="1"/>
          <p:nvPr>
            <p:ph idx="4294967295" type="title"/>
          </p:nvPr>
        </p:nvSpPr>
        <p:spPr>
          <a:xfrm>
            <a:off x="700643" y="1056748"/>
            <a:ext cx="11017224" cy="948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3200"/>
              <a:t>ПРОБЛЕМНОЕ ПОЛЕ</a:t>
            </a:r>
            <a:br>
              <a:rPr b="1" lang="ru-RU" sz="3200"/>
            </a:br>
            <a:r>
              <a:rPr b="1" lang="ru-RU" sz="1800">
                <a:solidFill>
                  <a:schemeClr val="dk2"/>
                </a:solidFill>
              </a:rPr>
              <a:t>Проблемы с проблемой?</a:t>
            </a:r>
            <a:endParaRPr b="1" sz="3200">
              <a:solidFill>
                <a:schemeClr val="dk2"/>
              </a:solidFill>
            </a:endParaRPr>
          </a:p>
        </p:txBody>
      </p:sp>
      <p:pic>
        <p:nvPicPr>
          <p:cNvPr id="189" name="Google Shape;18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63604" y="3749040"/>
            <a:ext cx="2788867" cy="253915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1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1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1"/>
          <p:cNvSpPr txBox="1"/>
          <p:nvPr/>
        </p:nvSpPr>
        <p:spPr>
          <a:xfrm>
            <a:off x="123666" y="1886992"/>
            <a:ext cx="8915247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ru-RU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Раздел должен содержать реальную, существующую проблему вашей целевой аудитории или заказчика, решением которой является ваш проект. </a:t>
            </a:r>
            <a:endParaRPr/>
          </a:p>
          <a:p>
            <a:pPr indent="-158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ru-RU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Решение проблемы должно быть очевидно и доказуемо. </a:t>
            </a:r>
            <a:endParaRPr/>
          </a:p>
          <a:p>
            <a:pPr indent="-158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ru-RU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разделе проблемного поля также стоит указать </a:t>
            </a:r>
            <a:r>
              <a:rPr b="0" i="0" lang="ru-RU" sz="2000" u="sng" strike="noStrike">
                <a:solidFill>
                  <a:srgbClr val="007AC5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подтверждение актуальности проекта для вашей целевой аудитории</a:t>
            </a:r>
            <a:r>
              <a:rPr b="0" i="0" lang="ru-RU" sz="2000" u="none" strike="noStrike">
                <a:solidFill>
                  <a:srgbClr val="007AC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ru-RU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или описать его способы. </a:t>
            </a:r>
            <a:endParaRPr/>
          </a:p>
          <a:p>
            <a:pPr indent="-158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ru-RU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Если </a:t>
            </a:r>
            <a:r>
              <a:rPr b="0" i="0" lang="ru-RU" sz="2000" u="sng" strike="noStrike">
                <a:solidFill>
                  <a:srgbClr val="007AC5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проект создаётся для заказчика</a:t>
            </a:r>
            <a:r>
              <a:rPr b="0" i="0" lang="ru-RU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подтверждает актуальность он через ТЗ. Однако это не отменяет работу автора проекта с целевой аудиторией, её анализ и обоснование.</a:t>
            </a:r>
            <a:endParaRPr/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"/>
          <p:cNvSpPr txBox="1"/>
          <p:nvPr/>
        </p:nvSpPr>
        <p:spPr>
          <a:xfrm>
            <a:off x="570045" y="1704513"/>
            <a:ext cx="11476493" cy="3680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"Многие считают, что...”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"Мой проект может помочь..."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"Люди часто сталкиваются...”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"Мало людей знают о существовании…”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"Мне не нравится, как люди ведут себя в интернете…”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"Важно защищать животных, поэтому…”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"У меня были трудности с изучением математики."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2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2"/>
          <p:cNvSpPr txBox="1"/>
          <p:nvPr/>
        </p:nvSpPr>
        <p:spPr>
          <a:xfrm>
            <a:off x="551384" y="1102892"/>
            <a:ext cx="11017224" cy="873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ПРОБЛЕМЫ С ПРОБЛЕМОЙ!</a:t>
            </a:r>
            <a:endParaRPr b="1" i="0" sz="32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2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94848" y="4506310"/>
            <a:ext cx="2351690" cy="2351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"/>
          <p:cNvSpPr txBox="1"/>
          <p:nvPr>
            <p:ph idx="4294967295" type="title"/>
          </p:nvPr>
        </p:nvSpPr>
        <p:spPr>
          <a:xfrm>
            <a:off x="587388" y="1050597"/>
            <a:ext cx="11017224" cy="948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</a:pPr>
            <a:r>
              <a:rPr b="1" lang="ru-RU" sz="3200"/>
              <a:t>ОБРАЗ ПРОДУКТА</a:t>
            </a:r>
            <a:br>
              <a:rPr b="1" lang="ru-RU" sz="3200"/>
            </a:br>
            <a:r>
              <a:rPr b="0" i="0" lang="ru-RU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Определите наиболее важные характеристики продукта, которые позволят решить проблему, обоснуйте решение. </a:t>
            </a:r>
            <a:br>
              <a:rPr b="0" i="0" lang="ru-RU" sz="1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3200"/>
          </a:p>
        </p:txBody>
      </p:sp>
      <p:sp>
        <p:nvSpPr>
          <p:cNvPr id="207" name="Google Shape;207;p13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3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3"/>
          <p:cNvSpPr txBox="1"/>
          <p:nvPr/>
        </p:nvSpPr>
        <p:spPr>
          <a:xfrm>
            <a:off x="474133" y="2415822"/>
            <a:ext cx="8915247" cy="273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Масштабность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Специфика помещения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Сценарий или его описание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Концепция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Способы рекламы и про</a:t>
            </a: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движения (три публичных ресурса)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Критерии отбора (при необходимости)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 вообще всё, что уже можно описать!</a:t>
            </a:r>
            <a:endParaRPr b="0" i="0" sz="12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1" sz="2000" u="none" cap="none" strike="noStrike">
              <a:solidFill>
                <a:srgbClr val="0C35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9950" y="2155596"/>
            <a:ext cx="3827773" cy="325966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3"/>
          <p:cNvSpPr txBox="1"/>
          <p:nvPr/>
        </p:nvSpPr>
        <p:spPr>
          <a:xfrm>
            <a:off x="7892248" y="5423724"/>
            <a:ext cx="392327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а спортивный турнир можно в ИВР?</a:t>
            </a:r>
            <a:endParaRPr b="1" i="1" sz="1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/>
          <p:nvPr>
            <p:ph idx="4294967295" type="title"/>
          </p:nvPr>
        </p:nvSpPr>
        <p:spPr>
          <a:xfrm>
            <a:off x="497677" y="1316826"/>
            <a:ext cx="11017224" cy="948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3200"/>
              <a:t>Поэтапное планирование и лента времени</a:t>
            </a:r>
            <a:endParaRPr b="1" sz="3200"/>
          </a:p>
        </p:txBody>
      </p:sp>
      <p:pic>
        <p:nvPicPr>
          <p:cNvPr id="217" name="Google Shape;21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4291" y="3749040"/>
            <a:ext cx="3473489" cy="276352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4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4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4"/>
          <p:cNvSpPr txBox="1"/>
          <p:nvPr/>
        </p:nvSpPr>
        <p:spPr>
          <a:xfrm>
            <a:off x="156402" y="2218692"/>
            <a:ext cx="9133792" cy="3447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ru-RU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Составьте список шагов, которые поэтапно будут продвигать вас в подготовке и реализации.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ru-RU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Внимательно изучите </a:t>
            </a:r>
            <a:r>
              <a:rPr b="0" i="0" lang="ru-RU" sz="2000" u="sng" strike="noStrike">
                <a:solidFill>
                  <a:srgbClr val="007AC5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ленту времени ИВР</a:t>
            </a:r>
            <a:r>
              <a:rPr b="0" i="0" lang="ru-RU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ru-RU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Соотнесите задачи со временем и ресурсами - это и есть планирование! 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ru-RU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заявке используйте список задач с датами для каждого из этапов (пока можно примерные, с точностью до месяца).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 u="none" cap="none" strike="noStrike">
              <a:solidFill>
                <a:srgbClr val="0C351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/>
          <p:nvPr/>
        </p:nvSpPr>
        <p:spPr>
          <a:xfrm>
            <a:off x="1049216" y="1534665"/>
            <a:ext cx="26201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Иврогид:</a:t>
            </a:r>
            <a:endParaRPr/>
          </a:p>
        </p:txBody>
      </p:sp>
      <p:pic>
        <p:nvPicPr>
          <p:cNvPr id="226" name="Google Shape;22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9652" y="1972652"/>
            <a:ext cx="2912696" cy="291269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5"/>
          <p:cNvSpPr txBox="1"/>
          <p:nvPr/>
        </p:nvSpPr>
        <p:spPr>
          <a:xfrm>
            <a:off x="4785946" y="1534665"/>
            <a:ext cx="26201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 области в целом:</a:t>
            </a:r>
            <a:endParaRPr/>
          </a:p>
        </p:txBody>
      </p:sp>
      <p:pic>
        <p:nvPicPr>
          <p:cNvPr id="228" name="Google Shape;22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9380" y="1984375"/>
            <a:ext cx="2912696" cy="291269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5"/>
          <p:cNvSpPr txBox="1"/>
          <p:nvPr/>
        </p:nvSpPr>
        <p:spPr>
          <a:xfrm>
            <a:off x="8077565" y="1545330"/>
            <a:ext cx="36163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Лента времени и дедлайны:</a:t>
            </a:r>
            <a:endParaRPr/>
          </a:p>
        </p:txBody>
      </p:sp>
      <p:pic>
        <p:nvPicPr>
          <p:cNvPr id="230" name="Google Shape;23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9924" y="1972652"/>
            <a:ext cx="2912696" cy="291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снимок экрана&#10;&#10;Содержимое, созданное искусственным интеллектом, может быть неверным." id="235" name="Google Shape;23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2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линия, График, Шрифт&#10;&#10;Содержимое, созданное искусственным интеллектом, может быть неверным." id="240" name="Google Shape;24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>
            <p:ph idx="4294967295" type="title"/>
          </p:nvPr>
        </p:nvSpPr>
        <p:spPr>
          <a:xfrm>
            <a:off x="587388" y="1569422"/>
            <a:ext cx="11017224" cy="813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br>
              <a:rPr b="1" lang="ru-RU"/>
            </a:br>
            <a:r>
              <a:rPr b="1" lang="ru-RU" sz="3600"/>
              <a:t>Как вы думаете, </a:t>
            </a:r>
            <a:br>
              <a:rPr b="1" lang="ru-RU" sz="3600"/>
            </a:br>
            <a:r>
              <a:rPr b="1" lang="ru-RU" sz="3600"/>
              <a:t>что нас ждет сегодня?	</a:t>
            </a:r>
            <a:endParaRPr sz="3600"/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0723" y="902524"/>
            <a:ext cx="6380689" cy="534260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"/>
          <p:cNvSpPr txBox="1"/>
          <p:nvPr>
            <p:ph idx="4294967295" type="title"/>
          </p:nvPr>
        </p:nvSpPr>
        <p:spPr>
          <a:xfrm>
            <a:off x="587388" y="1029440"/>
            <a:ext cx="11017200" cy="1353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1800">
                <a:highlight>
                  <a:schemeClr val="lt2"/>
                </a:highlight>
              </a:rPr>
              <a:t>МАТРИЦА ОТВЕТСТВЕННОСТИ</a:t>
            </a:r>
            <a:r>
              <a:rPr b="1" lang="ru-RU" sz="1800"/>
              <a:t> в проекте (матрица RACI)</a:t>
            </a:r>
            <a:endParaRPr b="1"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1800"/>
              <a:t>	</a:t>
            </a:r>
            <a:endParaRPr b="1"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sz="1400"/>
              <a:t>Матрица </a:t>
            </a:r>
            <a:r>
              <a:rPr b="1" lang="ru-RU" sz="1400"/>
              <a:t>RACI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1400"/>
              <a:t>R</a:t>
            </a:r>
            <a:r>
              <a:rPr lang="ru-RU" sz="1400"/>
              <a:t> – «Responsible» / </a:t>
            </a:r>
            <a:r>
              <a:rPr b="1" lang="ru-RU" sz="1400"/>
              <a:t>исполнитель</a:t>
            </a:r>
            <a:r>
              <a:rPr lang="ru-RU" sz="1400"/>
              <a:t> – ответственный за работу, тот, кто непосредственно выполняет задание. 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1400"/>
              <a:t>A</a:t>
            </a:r>
            <a:r>
              <a:rPr lang="ru-RU" sz="1400"/>
              <a:t> – «Accountable» / </a:t>
            </a:r>
            <a:r>
              <a:rPr b="1" lang="ru-RU" sz="1400"/>
              <a:t>ответственное лицо</a:t>
            </a:r>
            <a:r>
              <a:rPr lang="ru-RU" sz="1400"/>
              <a:t> – это тот, кто несет ответственность за всю задачу и результаты работы исполнителя. 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1400"/>
              <a:t>C</a:t>
            </a:r>
            <a:r>
              <a:rPr lang="ru-RU" sz="1400"/>
              <a:t> – «Consult» / </a:t>
            </a:r>
            <a:r>
              <a:rPr b="1" lang="ru-RU" sz="1400"/>
              <a:t>консультант</a:t>
            </a:r>
            <a:r>
              <a:rPr lang="ru-RU" sz="1400"/>
              <a:t> – тот, кто консультирует до исполнения, в процессе выполнения работы по вопросам, входящим в зону его компетенции. 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1400"/>
              <a:t>I</a:t>
            </a:r>
            <a:r>
              <a:rPr lang="ru-RU" sz="1400"/>
              <a:t> – «Informed» /</a:t>
            </a:r>
            <a:r>
              <a:rPr b="1" lang="ru-RU" sz="1400"/>
              <a:t>информируемое лицо</a:t>
            </a:r>
            <a:r>
              <a:rPr lang="ru-RU" sz="1400"/>
              <a:t> – тот, кто оповещает после исполнения, участник проекта, который обязан быть в курсе принимаемых решений.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sz="23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t/>
            </a:r>
            <a:endParaRPr sz="2800"/>
          </a:p>
        </p:txBody>
      </p:sp>
      <p:sp>
        <p:nvSpPr>
          <p:cNvPr id="256" name="Google Shape;256;p20"/>
          <p:cNvSpPr/>
          <p:nvPr/>
        </p:nvSpPr>
        <p:spPr>
          <a:xfrm>
            <a:off x="10275147" y="345440"/>
            <a:ext cx="1442700" cy="684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0"/>
          <p:cNvSpPr txBox="1"/>
          <p:nvPr/>
        </p:nvSpPr>
        <p:spPr>
          <a:xfrm>
            <a:off x="570045" y="388686"/>
            <a:ext cx="9133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0"/>
          <p:cNvSpPr/>
          <p:nvPr/>
        </p:nvSpPr>
        <p:spPr>
          <a:xfrm>
            <a:off x="10427547" y="497840"/>
            <a:ext cx="1442700" cy="684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0"/>
          <p:cNvSpPr/>
          <p:nvPr/>
        </p:nvSpPr>
        <p:spPr>
          <a:xfrm>
            <a:off x="10579947" y="650240"/>
            <a:ext cx="1442700" cy="684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400" y="3021650"/>
            <a:ext cx="8074825" cy="383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"/>
          <p:cNvSpPr txBox="1"/>
          <p:nvPr>
            <p:ph idx="4294967295" type="title"/>
          </p:nvPr>
        </p:nvSpPr>
        <p:spPr>
          <a:xfrm>
            <a:off x="570045" y="906494"/>
            <a:ext cx="11017224" cy="1822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"/>
              <a:buNone/>
            </a:pPr>
            <a:r>
              <a:rPr b="1" lang="ru-RU" sz="2800"/>
              <a:t>КРИТЕРИИ ОЦЕНИВАНИЯ </a:t>
            </a:r>
            <a:r>
              <a:rPr b="1" lang="ru-RU" sz="2800">
                <a:solidFill>
                  <a:schemeClr val="dk2"/>
                </a:solidFill>
              </a:rPr>
              <a:t>ПРОЕКТОВ</a:t>
            </a:r>
            <a:br>
              <a:rPr b="1" lang="ru-RU" sz="2800">
                <a:solidFill>
                  <a:schemeClr val="dk2"/>
                </a:solidFill>
              </a:rPr>
            </a:br>
            <a:r>
              <a:rPr b="1" lang="ru-RU" sz="1600">
                <a:solidFill>
                  <a:schemeClr val="dk2"/>
                </a:solidFill>
              </a:rPr>
              <a:t>необходимо возвращаться на всём протяжении работы</a:t>
            </a:r>
            <a:br>
              <a:rPr b="1" lang="ru-RU" sz="2800"/>
            </a:br>
            <a:endParaRPr b="1" sz="2800"/>
          </a:p>
        </p:txBody>
      </p:sp>
      <p:sp>
        <p:nvSpPr>
          <p:cNvPr id="266" name="Google Shape;266;p21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2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 выглядит как текст, снимок экрана, Шрифт, Параллельный&#10;&#10;Автоматически созданное описание" id="267" name="Google Shape;26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392" y="1622955"/>
            <a:ext cx="5771547" cy="522476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1"/>
          <p:cNvSpPr txBox="1"/>
          <p:nvPr/>
        </p:nvSpPr>
        <p:spPr>
          <a:xfrm>
            <a:off x="6663127" y="3706524"/>
            <a:ext cx="2016178" cy="11798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КРИТЕРИИ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ОЦЕНИВАНИЯ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ПРОЕКТОВ</a:t>
            </a:r>
            <a:endParaRPr/>
          </a:p>
        </p:txBody>
      </p:sp>
      <p:sp>
        <p:nvSpPr>
          <p:cNvPr id="269" name="Google Shape;269;p21"/>
          <p:cNvSpPr/>
          <p:nvPr/>
        </p:nvSpPr>
        <p:spPr>
          <a:xfrm>
            <a:off x="6773933" y="2612801"/>
            <a:ext cx="1214206" cy="995248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F27067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1"/>
          <p:cNvSpPr txBox="1"/>
          <p:nvPr/>
        </p:nvSpPr>
        <p:spPr>
          <a:xfrm>
            <a:off x="8121481" y="2925759"/>
            <a:ext cx="41689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https://school.hse.ru/nis/criteriaproject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 txBox="1"/>
          <p:nvPr>
            <p:ph idx="4294967295" type="title"/>
          </p:nvPr>
        </p:nvSpPr>
        <p:spPr>
          <a:xfrm>
            <a:off x="570045" y="958788"/>
            <a:ext cx="11147822" cy="68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2800"/>
              <a:t>ЭКСПЕРТНЫЕ КРИТЕРИИ – БОЛЬШОЕ СОБЫТИЕ</a:t>
            </a:r>
            <a:br>
              <a:rPr b="1" lang="ru-RU" sz="2800"/>
            </a:br>
            <a:r>
              <a:rPr b="1" lang="ru-RU" sz="1600">
                <a:solidFill>
                  <a:schemeClr val="dk2"/>
                </a:solidFill>
              </a:rPr>
              <a:t>Для экспертов, очевидно</a:t>
            </a:r>
            <a:endParaRPr b="1" i="1" sz="2800">
              <a:solidFill>
                <a:schemeClr val="dk2"/>
              </a:solidFill>
            </a:endParaRPr>
          </a:p>
        </p:txBody>
      </p:sp>
      <p:pic>
        <p:nvPicPr>
          <p:cNvPr id="277" name="Google Shape;27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173" y="4251504"/>
            <a:ext cx="2850035" cy="248550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2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2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2"/>
          <p:cNvSpPr txBox="1"/>
          <p:nvPr/>
        </p:nvSpPr>
        <p:spPr>
          <a:xfrm>
            <a:off x="364220" y="2122686"/>
            <a:ext cx="103522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48" y="1839939"/>
            <a:ext cx="5644400" cy="240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88573" y="2007059"/>
            <a:ext cx="5929294" cy="4320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"/>
          <p:cNvSpPr txBox="1"/>
          <p:nvPr>
            <p:ph idx="4294967295" type="title"/>
          </p:nvPr>
        </p:nvSpPr>
        <p:spPr>
          <a:xfrm>
            <a:off x="570045" y="958788"/>
            <a:ext cx="11147822" cy="68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2800"/>
              <a:t>ЭКСПЕРТНЫЕ КРИТЕРИИ – СЕРИЯ МЕРОПРИЯТИЙ</a:t>
            </a:r>
            <a:br>
              <a:rPr b="1" lang="ru-RU" sz="2800"/>
            </a:br>
            <a:r>
              <a:rPr b="1" lang="ru-RU" sz="1600">
                <a:solidFill>
                  <a:schemeClr val="dk2"/>
                </a:solidFill>
              </a:rPr>
              <a:t>Для экспертов, очевидно</a:t>
            </a:r>
            <a:endParaRPr b="1" i="1" sz="2800">
              <a:solidFill>
                <a:schemeClr val="dk2"/>
              </a:solidFill>
            </a:endParaRPr>
          </a:p>
        </p:txBody>
      </p:sp>
      <p:pic>
        <p:nvPicPr>
          <p:cNvPr id="288" name="Google Shape;28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386" y="4372495"/>
            <a:ext cx="2850035" cy="248550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3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3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3"/>
          <p:cNvSpPr txBox="1"/>
          <p:nvPr/>
        </p:nvSpPr>
        <p:spPr>
          <a:xfrm>
            <a:off x="364220" y="2122686"/>
            <a:ext cx="103522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742376"/>
            <a:ext cx="5291091" cy="1995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93318" y="1530387"/>
            <a:ext cx="5587414" cy="5327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4"/>
          <p:cNvSpPr txBox="1"/>
          <p:nvPr>
            <p:ph idx="4294967295" type="title"/>
          </p:nvPr>
        </p:nvSpPr>
        <p:spPr>
          <a:xfrm>
            <a:off x="570045" y="958788"/>
            <a:ext cx="11147822" cy="68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2800"/>
              <a:t>ЭКСПЕРТНЫЕ КРИТЕРИИ – ВЫСТАВКА</a:t>
            </a:r>
            <a:br>
              <a:rPr b="1" lang="ru-RU" sz="2800"/>
            </a:br>
            <a:r>
              <a:rPr b="1" lang="ru-RU" sz="1600">
                <a:solidFill>
                  <a:schemeClr val="dk2"/>
                </a:solidFill>
              </a:rPr>
              <a:t>Для экспертов, очевидно</a:t>
            </a:r>
            <a:endParaRPr b="1" i="1" sz="2800">
              <a:solidFill>
                <a:schemeClr val="dk2"/>
              </a:solidFill>
            </a:endParaRPr>
          </a:p>
        </p:txBody>
      </p:sp>
      <p:pic>
        <p:nvPicPr>
          <p:cNvPr id="299" name="Google Shape;29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163" y="4283223"/>
            <a:ext cx="2850035" cy="248550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4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 txBox="1"/>
          <p:nvPr/>
        </p:nvSpPr>
        <p:spPr>
          <a:xfrm>
            <a:off x="364220" y="2122686"/>
            <a:ext cx="103522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610965"/>
            <a:ext cx="5417692" cy="2464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65818" y="1840296"/>
            <a:ext cx="5050694" cy="4885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снимок экрана, Веб-сайт, веб-страница&#10;&#10;Содержимое, созданное искусственным интеллектом, может быть неверным." id="309" name="Google Shape;30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число, программное обеспечение, снимок экрана&#10;&#10;Содержимое, созданное искусственным интеллектом, может быть неверным." id="314" name="Google Shape;31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снимок экрана, Шрифт, число&#10;&#10;Содержимое, созданное искусственным интеллектом, может быть неверным." id="319" name="Google Shape;31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8"/>
          <p:cNvSpPr txBox="1"/>
          <p:nvPr>
            <p:ph idx="4294967295" type="title"/>
          </p:nvPr>
        </p:nvSpPr>
        <p:spPr>
          <a:xfrm>
            <a:off x="700643" y="1259076"/>
            <a:ext cx="11017224" cy="948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3200">
                <a:solidFill>
                  <a:schemeClr val="dk1"/>
                </a:solidFill>
              </a:rPr>
              <a:t>Финальные советы</a:t>
            </a:r>
            <a:endParaRPr b="1" sz="3200">
              <a:solidFill>
                <a:schemeClr val="dk1"/>
              </a:solidFill>
            </a:endParaRPr>
          </a:p>
        </p:txBody>
      </p:sp>
      <p:pic>
        <p:nvPicPr>
          <p:cNvPr id="325" name="Google Shape;32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7854" y="4043526"/>
            <a:ext cx="2850035" cy="248550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8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8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8"/>
          <p:cNvSpPr txBox="1"/>
          <p:nvPr/>
        </p:nvSpPr>
        <p:spPr>
          <a:xfrm>
            <a:off x="364220" y="2122686"/>
            <a:ext cx="103522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8"/>
          <p:cNvSpPr txBox="1"/>
          <p:nvPr/>
        </p:nvSpPr>
        <p:spPr>
          <a:xfrm>
            <a:off x="496517" y="2348621"/>
            <a:ext cx="1105623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Всегда будьте на связи с экспертом;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Ориентируйтесь на первую волну защит;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Не оставляйте ИВР на последний момент, ведь хорошую работу за месяц сделать очень сложно.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0C351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9"/>
          <p:cNvSpPr txBox="1"/>
          <p:nvPr>
            <p:ph idx="4294967295" type="title"/>
          </p:nvPr>
        </p:nvSpPr>
        <p:spPr>
          <a:xfrm>
            <a:off x="700643" y="1259076"/>
            <a:ext cx="11017224" cy="948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3200">
                <a:solidFill>
                  <a:schemeClr val="dk1"/>
                </a:solidFill>
              </a:rPr>
              <a:t>Домашнее задание</a:t>
            </a:r>
            <a:endParaRPr b="1" sz="3200">
              <a:solidFill>
                <a:schemeClr val="dk1"/>
              </a:solidFill>
            </a:endParaRPr>
          </a:p>
        </p:txBody>
      </p:sp>
      <p:pic>
        <p:nvPicPr>
          <p:cNvPr id="335" name="Google Shape;33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7854" y="4043526"/>
            <a:ext cx="2850035" cy="248550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9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9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9"/>
          <p:cNvSpPr txBox="1"/>
          <p:nvPr/>
        </p:nvSpPr>
        <p:spPr>
          <a:xfrm>
            <a:off x="364220" y="2122686"/>
            <a:ext cx="103522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9"/>
          <p:cNvSpPr txBox="1"/>
          <p:nvPr/>
        </p:nvSpPr>
        <p:spPr>
          <a:xfrm>
            <a:off x="496519" y="2122686"/>
            <a:ext cx="8464602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Внимательно изучите критерии области. Оцените, на каком из этапов заявок проводится работа, связанная с каждым из критериев. Будьте готовы к следующему семинару: на нем мы разберем несколько заявок прошлых лет по экспертным критерием области, а также по модели сопровождения ИВР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 взаимодействия с экспертом. 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0C35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9"/>
          <p:cNvSpPr txBox="1"/>
          <p:nvPr/>
        </p:nvSpPr>
        <p:spPr>
          <a:xfrm>
            <a:off x="9165297" y="665645"/>
            <a:ext cx="26201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Критерии области:</a:t>
            </a:r>
            <a:endParaRPr/>
          </a:p>
        </p:txBody>
      </p:sp>
      <p:pic>
        <p:nvPicPr>
          <p:cNvPr id="341" name="Google Shape;34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61121" y="1147838"/>
            <a:ext cx="2824284" cy="2824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>
            <p:ph idx="4294967295" type="title"/>
          </p:nvPr>
        </p:nvSpPr>
        <p:spPr>
          <a:xfrm>
            <a:off x="551384" y="1102892"/>
            <a:ext cx="11017224" cy="1822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ru-RU" sz="2800"/>
              <a:t>ПОДРОБНЕЕ О </a:t>
            </a:r>
            <a:r>
              <a:rPr b="1" lang="ru-RU" sz="2800">
                <a:highlight>
                  <a:srgbClr val="FFC000"/>
                </a:highlight>
              </a:rPr>
              <a:t>ПРОЕКТАХ ИВР</a:t>
            </a:r>
            <a:br>
              <a:rPr b="1" lang="ru-RU" sz="2800">
                <a:highlight>
                  <a:srgbClr val="FFC000"/>
                </a:highlight>
              </a:rPr>
            </a:br>
            <a:r>
              <a:rPr b="1" lang="ru-RU" sz="2800">
                <a:solidFill>
                  <a:schemeClr val="lt2"/>
                </a:solidFill>
              </a:rPr>
              <a:t>вы уже знаете</a:t>
            </a:r>
            <a:br>
              <a:rPr b="1" lang="ru-RU" sz="2800">
                <a:highlight>
                  <a:srgbClr val="FFC000"/>
                </a:highlight>
              </a:rPr>
            </a:br>
            <a:endParaRPr b="1" sz="2800"/>
          </a:p>
        </p:txBody>
      </p:sp>
      <p:sp>
        <p:nvSpPr>
          <p:cNvPr id="111" name="Google Shape;111;p3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2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699998" y="3490860"/>
            <a:ext cx="246069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Проект – временное мероприятие, имеет дату начала и дату конца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3197308" y="3490860"/>
            <a:ext cx="279865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Проект направлен на решение проблемы или удовлетворение потребности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6367829" y="3490860"/>
            <a:ext cx="1926230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Планирование</a:t>
            </a: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ресурсы и риски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8865729" y="3490860"/>
            <a:ext cx="233102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Имеет четко сформулированную цель и уникальный результат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Google Shape;116;p3"/>
          <p:cNvCxnSpPr/>
          <p:nvPr/>
        </p:nvCxnSpPr>
        <p:spPr>
          <a:xfrm>
            <a:off x="1930344" y="3041397"/>
            <a:ext cx="8100900" cy="0"/>
          </a:xfrm>
          <a:prstGeom prst="straightConnector1">
            <a:avLst/>
          </a:prstGeom>
          <a:noFill/>
          <a:ln cap="rnd" cmpd="sng" w="38100">
            <a:solidFill>
              <a:schemeClr val="lt2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17" name="Google Shape;117;p3"/>
          <p:cNvSpPr/>
          <p:nvPr/>
        </p:nvSpPr>
        <p:spPr>
          <a:xfrm>
            <a:off x="1858336" y="2969389"/>
            <a:ext cx="144016" cy="14401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7258936" y="2969389"/>
            <a:ext cx="144016" cy="14401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4524628" y="2969389"/>
            <a:ext cx="144016" cy="14401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9959236" y="2969389"/>
            <a:ext cx="144016" cy="14401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1699904" y="2354342"/>
            <a:ext cx="2534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ru-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4381987" y="2335516"/>
            <a:ext cx="2534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ru-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7169141" y="2354342"/>
            <a:ext cx="2534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ru-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9851224" y="2323058"/>
            <a:ext cx="2534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ru-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/>
          <p:nvPr/>
        </p:nvSpPr>
        <p:spPr>
          <a:xfrm rot="5400000">
            <a:off x="5596973" y="4980809"/>
            <a:ext cx="862273" cy="718494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5242991" y="5800022"/>
            <a:ext cx="15059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ПРОДУКТ</a:t>
            </a:r>
            <a:endParaRPr b="0" i="0" sz="20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"/>
          <p:cNvSpPr/>
          <p:nvPr/>
        </p:nvSpPr>
        <p:spPr>
          <a:xfrm rot="-5400000">
            <a:off x="5890030" y="668399"/>
            <a:ext cx="232251" cy="8194196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/>
          <p:nvPr>
            <p:ph idx="4294967295" type="title"/>
          </p:nvPr>
        </p:nvSpPr>
        <p:spPr>
          <a:xfrm>
            <a:off x="700643" y="1029547"/>
            <a:ext cx="11017224" cy="13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br>
              <a:rPr b="1" lang="ru-RU" sz="3200"/>
            </a:br>
            <a:r>
              <a:rPr b="1" lang="ru-RU" sz="3200"/>
              <a:t>Ключевые аспекты</a:t>
            </a:r>
            <a:endParaRPr i="1" sz="3200"/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4291" y="3749040"/>
            <a:ext cx="3473489" cy="276352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372533" y="2743200"/>
            <a:ext cx="11819467" cy="3831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Работа с запросом ЦА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Масштабность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Административная работа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Распределение ответственности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Риск-менеджмент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C35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C35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C35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C35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C351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C351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2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3385566" y="2689286"/>
            <a:ext cx="2534696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 выглядит как текст, снимок экрана, Шрифт&#10;&#10;Автоматически созданное описание" id="149" name="Google Shape;14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414" y="1737183"/>
            <a:ext cx="8249695" cy="452534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551384" y="1102892"/>
            <a:ext cx="11017224" cy="1822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highlight>
                  <a:srgbClr val="FFC000"/>
                </a:highlight>
                <a:latin typeface="Arial"/>
                <a:ea typeface="Arial"/>
                <a:cs typeface="Arial"/>
                <a:sym typeface="Arial"/>
              </a:rPr>
              <a:t>ПРОЕКТЫ ИВР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ru-RU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а можно с другом?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/>
          <p:nvPr/>
        </p:nvSpPr>
        <p:spPr>
          <a:xfrm>
            <a:off x="570045" y="2188084"/>
            <a:ext cx="11476493" cy="3196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ИВР необходимо продемонстрировать авторство и оригинальность. Так что без спортивных состязаний, шахматных турниров и кахутов*</a:t>
            </a:r>
            <a:endParaRPr/>
          </a:p>
        </p:txBody>
      </p:sp>
      <p:sp>
        <p:nvSpPr>
          <p:cNvPr id="157" name="Google Shape;157;p7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7"/>
          <p:cNvSpPr txBox="1"/>
          <p:nvPr/>
        </p:nvSpPr>
        <p:spPr>
          <a:xfrm>
            <a:off x="551384" y="1292554"/>
            <a:ext cx="11017224" cy="895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ru-RU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Что НЕ может быть проектом? </a:t>
            </a:r>
            <a:endParaRPr b="1" i="0" sz="32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7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94848" y="4506310"/>
            <a:ext cx="2351690" cy="2351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снимок экрана, Шрифт, дизайн&#10;&#10;Содержимое, созданное искусственным интеллектом, может быть неверным." id="165" name="Google Shape;16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/>
          <p:nvPr>
            <p:ph idx="4294967295" type="title"/>
          </p:nvPr>
        </p:nvSpPr>
        <p:spPr>
          <a:xfrm>
            <a:off x="700643" y="1467556"/>
            <a:ext cx="11017224" cy="948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3200"/>
              <a:t>Первый этап </a:t>
            </a:r>
            <a:r>
              <a:rPr b="0" i="0" lang="ru-RU" sz="3200" u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— </a:t>
            </a:r>
            <a:r>
              <a:rPr b="1" lang="ru-RU" sz="3200"/>
              <a:t>проектная заявка </a:t>
            </a:r>
            <a:endParaRPr b="1" sz="3200"/>
          </a:p>
        </p:txBody>
      </p:sp>
      <p:pic>
        <p:nvPicPr>
          <p:cNvPr id="171" name="Google Shape;17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4291" y="3749040"/>
            <a:ext cx="3473489" cy="276352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9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9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-RU" sz="12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9"/>
          <p:cNvSpPr txBox="1"/>
          <p:nvPr/>
        </p:nvSpPr>
        <p:spPr>
          <a:xfrm>
            <a:off x="570045" y="3025422"/>
            <a:ext cx="504053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ПРОБЛЕМНОЕ ПОЛЕ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ОБРАЗ ПРОДУКТА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ПОЭТАПНОЕ ПЛАНИРОВАНИЕ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2025-10-07T12:58:06Z</dcterms:created>
  <dc:creator>Кречетов Артём Павлович</dc:creator>
</cp:coreProperties>
</file>