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y="6858000" cx="12192000"/>
  <p:notesSz cx="6858000" cy="9144000"/>
  <p:embeddedFontLst>
    <p:embeddedFont>
      <p:font typeface="Helvetica Neue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6" roundtripDataSignature="AMtx7mjmlMXgPj4fVkJh0LFGofsMZWyh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HelveticaNeue-bold.fntdata"/><Relationship Id="rId10" Type="http://schemas.openxmlformats.org/officeDocument/2006/relationships/slide" Target="slides/slide6.xml"/><Relationship Id="rId32" Type="http://schemas.openxmlformats.org/officeDocument/2006/relationships/font" Target="fonts/HelveticaNeue-regular.fntdata"/><Relationship Id="rId13" Type="http://schemas.openxmlformats.org/officeDocument/2006/relationships/slide" Target="slides/slide9.xml"/><Relationship Id="rId35" Type="http://schemas.openxmlformats.org/officeDocument/2006/relationships/font" Target="fonts/HelveticaNeue-boldItalic.fntdata"/><Relationship Id="rId12" Type="http://schemas.openxmlformats.org/officeDocument/2006/relationships/slide" Target="slides/slide8.xml"/><Relationship Id="rId34" Type="http://schemas.openxmlformats.org/officeDocument/2006/relationships/font" Target="fonts/HelveticaNeue-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36" Type="http://customschemas.google.com/relationships/presentationmetadata" Target="meta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" name="Google Shape;4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" name="Google Shape;16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3" name="Google Shape;18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2" name="Google Shape;19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1" name="Google Shape;20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0" name="Google Shape;21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2" name="Google Shape;222;p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2" name="Google Shape;232;p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2" name="Google Shape;242;p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2" name="Google Shape;252;p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2" name="Google Shape;5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2" name="Google Shape;262;p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2" name="Google Shape;27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3" name="Google Shape;283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2" name="Google Shape;292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2" name="Google Shape;312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1" name="Google Shape;321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1" name="Google Shape;331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" name="Google Shape;58;p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6" name="Google Shape;6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9" name="Google Shape;89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7" name="Google Shape;107;p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" name="Google Shape;11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010edfc743_0_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" name="Google Shape;144;g3010edfc74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>
  <p:cSld name="Титульный слайд">
    <p:bg>
      <p:bgPr>
        <a:solidFill>
          <a:schemeClr val="lt2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9"/>
          <p:cNvSpPr txBox="1"/>
          <p:nvPr>
            <p:ph type="ctrTitle"/>
          </p:nvPr>
        </p:nvSpPr>
        <p:spPr>
          <a:xfrm>
            <a:off x="623392" y="548680"/>
            <a:ext cx="10945216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9"/>
          <p:cNvSpPr txBox="1"/>
          <p:nvPr>
            <p:ph idx="1" type="subTitle"/>
          </p:nvPr>
        </p:nvSpPr>
        <p:spPr>
          <a:xfrm>
            <a:off x="623392" y="3602038"/>
            <a:ext cx="10044608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5" name="Google Shape;15;p29"/>
          <p:cNvCxnSpPr/>
          <p:nvPr/>
        </p:nvCxnSpPr>
        <p:spPr>
          <a:xfrm>
            <a:off x="767408" y="3068960"/>
            <a:ext cx="5328592" cy="0"/>
          </a:xfrm>
          <a:prstGeom prst="straightConnector1">
            <a:avLst/>
          </a:prstGeom>
          <a:noFill/>
          <a:ln cap="flat" cmpd="sng" w="762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лайд с одной колонкой">
  <p:cSld name="Слайд с одной колонкой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0"/>
          <p:cNvSpPr txBox="1"/>
          <p:nvPr>
            <p:ph type="title"/>
          </p:nvPr>
        </p:nvSpPr>
        <p:spPr>
          <a:xfrm>
            <a:off x="551384" y="1030884"/>
            <a:ext cx="11017224" cy="8139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0"/>
          <p:cNvSpPr txBox="1"/>
          <p:nvPr>
            <p:ph idx="1" type="body"/>
          </p:nvPr>
        </p:nvSpPr>
        <p:spPr>
          <a:xfrm>
            <a:off x="551384" y="1794667"/>
            <a:ext cx="8424936" cy="37945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9" name="Google Shape;19;p30"/>
          <p:cNvCxnSpPr/>
          <p:nvPr/>
        </p:nvCxnSpPr>
        <p:spPr>
          <a:xfrm>
            <a:off x="623392" y="908720"/>
            <a:ext cx="1152128" cy="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3" name="Google Shape;23;p4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5" name="Google Shape;25;p4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5"/>
          <p:cNvSpPr txBox="1"/>
          <p:nvPr>
            <p:ph type="title"/>
          </p:nvPr>
        </p:nvSpPr>
        <p:spPr>
          <a:xfrm>
            <a:off x="838200" y="876748"/>
            <a:ext cx="10515600" cy="8139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4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7"/>
          <p:cNvSpPr txBox="1"/>
          <p:nvPr>
            <p:ph type="title"/>
          </p:nvPr>
        </p:nvSpPr>
        <p:spPr>
          <a:xfrm>
            <a:off x="838200" y="876748"/>
            <a:ext cx="10515600" cy="8139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9" name="Google Shape;39;p4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пасибо за внимание">
  <p:cSld name="Спасибо за внимание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0"/>
          <p:cNvSpPr txBox="1"/>
          <p:nvPr>
            <p:ph type="title"/>
          </p:nvPr>
        </p:nvSpPr>
        <p:spPr>
          <a:xfrm>
            <a:off x="838200" y="876748"/>
            <a:ext cx="10515600" cy="8139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 amt="76000"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/>
          <p:nvPr>
            <p:ph type="title"/>
          </p:nvPr>
        </p:nvSpPr>
        <p:spPr>
          <a:xfrm>
            <a:off x="838200" y="876748"/>
            <a:ext cx="10515600" cy="8139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Relationship Id="rId4" Type="http://schemas.openxmlformats.org/officeDocument/2006/relationships/hyperlink" Target="https://school.hse.ru/nis/targetaudience" TargetMode="External"/><Relationship Id="rId5" Type="http://schemas.openxmlformats.org/officeDocument/2006/relationships/hyperlink" Target="https://school.hse.ru/nis/zakaz4ik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Relationship Id="rId4" Type="http://schemas.openxmlformats.org/officeDocument/2006/relationships/hyperlink" Target="https://school.hse.ru/nis/timeanddeadlin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Relationship Id="rId4" Type="http://schemas.openxmlformats.org/officeDocument/2006/relationships/image" Target="../media/image4.png"/><Relationship Id="rId5" Type="http://schemas.openxmlformats.org/officeDocument/2006/relationships/image" Target="../media/image18.png"/><Relationship Id="rId6" Type="http://schemas.openxmlformats.org/officeDocument/2006/relationships/image" Target="../media/image11.png"/><Relationship Id="rId7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png"/><Relationship Id="rId4" Type="http://schemas.openxmlformats.org/officeDocument/2006/relationships/hyperlink" Target="https://school.hse.ru/nis/criteriaproject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png"/><Relationship Id="rId4" Type="http://schemas.openxmlformats.org/officeDocument/2006/relationships/hyperlink" Target="https://school.hse.ru/nis/ivrogid" TargetMode="External"/><Relationship Id="rId5" Type="http://schemas.openxmlformats.org/officeDocument/2006/relationships/hyperlink" Target="https://school.hse.ru/nis/educationproject" TargetMode="External"/><Relationship Id="rId6" Type="http://schemas.openxmlformats.org/officeDocument/2006/relationships/hyperlink" Target="https://school.hse.ru/nis/projectproposal" TargetMode="External"/><Relationship Id="rId7" Type="http://schemas.openxmlformats.org/officeDocument/2006/relationships/hyperlink" Target="https://school.hse.ru/nis/criteriaproject/" TargetMode="External"/><Relationship Id="rId8" Type="http://schemas.openxmlformats.org/officeDocument/2006/relationships/hyperlink" Target="https://school.hse.ru/nis/timeanddeadline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"/>
          <p:cNvSpPr txBox="1"/>
          <p:nvPr>
            <p:ph idx="4294967295" type="title"/>
          </p:nvPr>
        </p:nvSpPr>
        <p:spPr>
          <a:xfrm>
            <a:off x="700643" y="1029548"/>
            <a:ext cx="11017224" cy="893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ru-RU" sz="3200"/>
              <a:t>Исследования vs проекты </a:t>
            </a:r>
            <a:endParaRPr b="1" sz="3200"/>
          </a:p>
        </p:txBody>
      </p:sp>
      <p:sp>
        <p:nvSpPr>
          <p:cNvPr id="47" name="Google Shape;47;p2"/>
          <p:cNvSpPr/>
          <p:nvPr/>
        </p:nvSpPr>
        <p:spPr>
          <a:xfrm>
            <a:off x="10275147" y="345440"/>
            <a:ext cx="1442720" cy="68410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"/>
          <p:cNvSpPr txBox="1"/>
          <p:nvPr/>
        </p:nvSpPr>
        <p:spPr>
          <a:xfrm>
            <a:off x="570045" y="388686"/>
            <a:ext cx="9133792" cy="276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-RU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Научно-исследовательские и проектные семинары (НИПС)</a:t>
            </a:r>
            <a:endParaRPr b="0" i="0" sz="14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 выглядит как текст, снимок экрана, Шрифт, дизайн&#10;&#10;Автоматически созданное описание" id="49" name="Google Shape;4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4133" y="1923318"/>
            <a:ext cx="10862238" cy="4525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/>
          <p:nvPr>
            <p:ph idx="4294967295" type="title"/>
          </p:nvPr>
        </p:nvSpPr>
        <p:spPr>
          <a:xfrm>
            <a:off x="700643" y="1467556"/>
            <a:ext cx="11017224" cy="948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ru-RU" sz="3200"/>
              <a:t>Первый этап </a:t>
            </a:r>
            <a:r>
              <a:rPr b="0" i="0" lang="ru-RU" sz="3200" u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— </a:t>
            </a:r>
            <a:r>
              <a:rPr b="1" lang="ru-RU" sz="3200"/>
              <a:t>проектная заявка </a:t>
            </a:r>
            <a:endParaRPr b="1" sz="3200"/>
          </a:p>
        </p:txBody>
      </p:sp>
      <p:pic>
        <p:nvPicPr>
          <p:cNvPr id="167" name="Google Shape;16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54291" y="3749040"/>
            <a:ext cx="3473489" cy="276352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6"/>
          <p:cNvSpPr/>
          <p:nvPr/>
        </p:nvSpPr>
        <p:spPr>
          <a:xfrm>
            <a:off x="10275147" y="345440"/>
            <a:ext cx="1442720" cy="68410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6"/>
          <p:cNvSpPr txBox="1"/>
          <p:nvPr/>
        </p:nvSpPr>
        <p:spPr>
          <a:xfrm>
            <a:off x="570045" y="388686"/>
            <a:ext cx="9133792" cy="276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-RU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Научно-исследовательские и проектные семинары (НИПС)</a:t>
            </a:r>
            <a:endParaRPr b="0" i="0" sz="14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6"/>
          <p:cNvSpPr txBox="1"/>
          <p:nvPr/>
        </p:nvSpPr>
        <p:spPr>
          <a:xfrm>
            <a:off x="570045" y="2450481"/>
            <a:ext cx="4743635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b="0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ПРОБЛЕМНОЕ ПОЛЕ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b="0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ОБРАЗ ПРОДУКТА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b="0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ПОЭТАПНОЕ ПЛАНИРОВАНИЕ</a:t>
            </a:r>
            <a:endParaRPr/>
          </a:p>
        </p:txBody>
      </p:sp>
      <p:sp>
        <p:nvSpPr>
          <p:cNvPr id="171" name="Google Shape;171;p6"/>
          <p:cNvSpPr txBox="1"/>
          <p:nvPr/>
        </p:nvSpPr>
        <p:spPr>
          <a:xfrm>
            <a:off x="700642" y="3657600"/>
            <a:ext cx="6086238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Данные для проблемного поля собираем через: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Опрос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Глубинные интервью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Научные статьи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Нормативные документы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Открытые статистические данные  </a:t>
            </a:r>
            <a:endParaRPr/>
          </a:p>
          <a:p>
            <a:pPr indent="-2286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"/>
          <p:cNvSpPr txBox="1"/>
          <p:nvPr>
            <p:ph idx="4294967295" type="title"/>
          </p:nvPr>
        </p:nvSpPr>
        <p:spPr>
          <a:xfrm>
            <a:off x="700643" y="1056748"/>
            <a:ext cx="11017224" cy="948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ru-RU" sz="3200"/>
              <a:t>Проблемное поле </a:t>
            </a:r>
            <a:endParaRPr b="1" sz="3200"/>
          </a:p>
        </p:txBody>
      </p:sp>
      <p:pic>
        <p:nvPicPr>
          <p:cNvPr id="177" name="Google Shape;17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63604" y="3749040"/>
            <a:ext cx="2788867" cy="2539157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8"/>
          <p:cNvSpPr/>
          <p:nvPr/>
        </p:nvSpPr>
        <p:spPr>
          <a:xfrm>
            <a:off x="10275147" y="345440"/>
            <a:ext cx="1442720" cy="68410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8"/>
          <p:cNvSpPr txBox="1"/>
          <p:nvPr/>
        </p:nvSpPr>
        <p:spPr>
          <a:xfrm>
            <a:off x="570045" y="388686"/>
            <a:ext cx="9133792" cy="276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-RU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Научно-исследовательские и проектные семинары (НИПС)</a:t>
            </a:r>
            <a:endParaRPr b="0" i="0" sz="14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8"/>
          <p:cNvSpPr txBox="1"/>
          <p:nvPr/>
        </p:nvSpPr>
        <p:spPr>
          <a:xfrm>
            <a:off x="123666" y="1886992"/>
            <a:ext cx="8915247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Раздел должен содержать реальную, существующую проблему вашей целевой аудитории или заказчика, решением которой является ваш проект. </a:t>
            </a:r>
            <a:endParaRPr/>
          </a:p>
          <a:p>
            <a:pPr indent="-158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Решение проблемы должно быть очевидно и доказуемо. </a:t>
            </a:r>
            <a:endParaRPr/>
          </a:p>
          <a:p>
            <a:pPr indent="-158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 разделе проблемного поля также стоит указать </a:t>
            </a:r>
            <a:r>
              <a:rPr b="0" i="0" lang="ru-RU" sz="2000" u="sng" cap="none" strike="noStrike">
                <a:solidFill>
                  <a:srgbClr val="007AC5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подтверждение актуальности проекта для вашей целевой аудитории</a:t>
            </a:r>
            <a:r>
              <a:rPr b="0" i="0" lang="ru-RU" sz="2000" u="none" cap="none" strike="noStrike">
                <a:solidFill>
                  <a:srgbClr val="007AC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или описать его способы. </a:t>
            </a:r>
            <a:endParaRPr/>
          </a:p>
          <a:p>
            <a:pPr indent="-158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Если </a:t>
            </a:r>
            <a:r>
              <a:rPr b="0" i="0" lang="ru-RU" sz="2000" u="sng" cap="none" strike="noStrike">
                <a:solidFill>
                  <a:srgbClr val="007AC5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проект создаётся для заказчика</a:t>
            </a:r>
            <a:r>
              <a:rPr b="0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подтверждает актуальность он через ТЗ. Однако это не отменяет работу автора проекта с целевой аудиторией, её анализ и обоснование.</a:t>
            </a:r>
            <a:endParaRPr/>
          </a:p>
          <a:p>
            <a:pPr indent="-254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"/>
          <p:cNvSpPr txBox="1"/>
          <p:nvPr/>
        </p:nvSpPr>
        <p:spPr>
          <a:xfrm>
            <a:off x="570045" y="2188084"/>
            <a:ext cx="11476493" cy="31968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"Многие считают, что...”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"Мой проект может помочь..."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"Люди часто сталкиваются...”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"Мало людей знают о существовании объекта… "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9"/>
          <p:cNvSpPr/>
          <p:nvPr/>
        </p:nvSpPr>
        <p:spPr>
          <a:xfrm>
            <a:off x="10275147" y="345440"/>
            <a:ext cx="1442720" cy="68410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9"/>
          <p:cNvSpPr txBox="1"/>
          <p:nvPr/>
        </p:nvSpPr>
        <p:spPr>
          <a:xfrm>
            <a:off x="551384" y="1102892"/>
            <a:ext cx="11017224" cy="873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ru-RU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Антипримеры поблемного поля или как не нужно формулировать проблему </a:t>
            </a:r>
            <a:endParaRPr b="1" i="0" sz="32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9"/>
          <p:cNvSpPr txBox="1"/>
          <p:nvPr/>
        </p:nvSpPr>
        <p:spPr>
          <a:xfrm>
            <a:off x="570045" y="388686"/>
            <a:ext cx="9133792" cy="276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-RU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Научно-исследовательские и проектные семинары (НИПС)</a:t>
            </a:r>
            <a:endParaRPr b="0" i="0" sz="14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94848" y="4506310"/>
            <a:ext cx="2351690" cy="2351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"/>
          <p:cNvSpPr txBox="1"/>
          <p:nvPr>
            <p:ph idx="4294967295" type="title"/>
          </p:nvPr>
        </p:nvSpPr>
        <p:spPr>
          <a:xfrm>
            <a:off x="700643" y="1467556"/>
            <a:ext cx="11017224" cy="948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ru-RU" sz="3200"/>
              <a:t>Образ продукта</a:t>
            </a:r>
            <a:endParaRPr b="1" sz="3200"/>
          </a:p>
        </p:txBody>
      </p:sp>
      <p:pic>
        <p:nvPicPr>
          <p:cNvPr id="195" name="Google Shape;19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54291" y="3749040"/>
            <a:ext cx="3473489" cy="276352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0"/>
          <p:cNvSpPr/>
          <p:nvPr/>
        </p:nvSpPr>
        <p:spPr>
          <a:xfrm>
            <a:off x="10275147" y="345440"/>
            <a:ext cx="1442720" cy="68410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0"/>
          <p:cNvSpPr txBox="1"/>
          <p:nvPr/>
        </p:nvSpPr>
        <p:spPr>
          <a:xfrm>
            <a:off x="570045" y="388686"/>
            <a:ext cx="9133792" cy="276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-RU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Научно-исследовательские и проектные семинары (НИПС)</a:t>
            </a:r>
            <a:endParaRPr b="0" i="0" sz="14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0"/>
          <p:cNvSpPr txBox="1"/>
          <p:nvPr/>
        </p:nvSpPr>
        <p:spPr>
          <a:xfrm>
            <a:off x="474133" y="2415822"/>
            <a:ext cx="8915247" cy="40934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Определите наиболее важные характеристики продукта, которые позволят решить проблему, обоснуйте решение. 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Курс или пособие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Цель курса или пособия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Формат продукта (видео, текст, аудио и пр.)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Платформа для публикации продукта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Очное\онлайн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Требования к уровню подготовки аудитории </a:t>
            </a:r>
            <a:endParaRPr/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203D8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203D8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"/>
          <p:cNvSpPr txBox="1"/>
          <p:nvPr>
            <p:ph idx="4294967295" type="title"/>
          </p:nvPr>
        </p:nvSpPr>
        <p:spPr>
          <a:xfrm>
            <a:off x="497677" y="1316826"/>
            <a:ext cx="11017224" cy="948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ru-RU" sz="3200"/>
              <a:t>Поэтапное планирование и лента времени</a:t>
            </a:r>
            <a:endParaRPr b="1" sz="3200"/>
          </a:p>
        </p:txBody>
      </p:sp>
      <p:pic>
        <p:nvPicPr>
          <p:cNvPr id="204" name="Google Shape;20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54291" y="3749040"/>
            <a:ext cx="3473489" cy="276352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1"/>
          <p:cNvSpPr/>
          <p:nvPr/>
        </p:nvSpPr>
        <p:spPr>
          <a:xfrm>
            <a:off x="10275147" y="345440"/>
            <a:ext cx="1442720" cy="68410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1"/>
          <p:cNvSpPr txBox="1"/>
          <p:nvPr/>
        </p:nvSpPr>
        <p:spPr>
          <a:xfrm>
            <a:off x="570045" y="388686"/>
            <a:ext cx="9133792" cy="276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-RU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Научно-исследовательские и проектные семинары (НИПС)</a:t>
            </a:r>
            <a:endParaRPr b="0" i="0" sz="14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1"/>
          <p:cNvSpPr txBox="1"/>
          <p:nvPr/>
        </p:nvSpPr>
        <p:spPr>
          <a:xfrm>
            <a:off x="156402" y="2218692"/>
            <a:ext cx="9133792" cy="34470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Составьте список шагов, которые поэтапно будут продвигать вас в подготовке и реализации.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Внимательно изучите </a:t>
            </a:r>
            <a:r>
              <a:rPr b="0" i="0" lang="ru-RU" sz="2000" u="sng" cap="none" strike="noStrike">
                <a:solidFill>
                  <a:srgbClr val="007AC5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ленту времени ИВР</a:t>
            </a:r>
            <a:r>
              <a:rPr b="0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Соотнесите задачи со временем и ресурсами - это и есть планирование! 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 заявке используйте список задач с датами для каждого из этапов (пока можно примерные, с точностью до месяца). 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800" u="none" cap="none" strike="noStrike">
              <a:solidFill>
                <a:srgbClr val="203D8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"/>
          <p:cNvSpPr txBox="1"/>
          <p:nvPr>
            <p:ph idx="4294967295" type="title"/>
          </p:nvPr>
        </p:nvSpPr>
        <p:spPr>
          <a:xfrm>
            <a:off x="570045" y="953967"/>
            <a:ext cx="11017224" cy="948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ru-RU" sz="3200"/>
              <a:t>Лента времени </a:t>
            </a:r>
            <a:br>
              <a:rPr b="1" lang="ru-RU" sz="3200"/>
            </a:br>
            <a:endParaRPr b="1" sz="3200"/>
          </a:p>
        </p:txBody>
      </p:sp>
      <p:pic>
        <p:nvPicPr>
          <p:cNvPr id="213" name="Google Shape;21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10505" y="308037"/>
            <a:ext cx="3473489" cy="276352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2"/>
          <p:cNvSpPr/>
          <p:nvPr/>
        </p:nvSpPr>
        <p:spPr>
          <a:xfrm>
            <a:off x="10275147" y="345440"/>
            <a:ext cx="1442720" cy="68410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2"/>
          <p:cNvSpPr txBox="1"/>
          <p:nvPr/>
        </p:nvSpPr>
        <p:spPr>
          <a:xfrm>
            <a:off x="570045" y="388686"/>
            <a:ext cx="9133792" cy="276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-RU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Научно-исследовательские и проектные семинары (НИПС)</a:t>
            </a:r>
            <a:endParaRPr b="0" i="0" sz="14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 выглядит как текст, Шрифт, снимок экрана, линия&#10;&#10;Автоматически созданное описание" id="216" name="Google Shape;216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13206" y="5588000"/>
            <a:ext cx="6337300" cy="127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 выглядит как текст, Шрифт, снимок экрана, линия&#10;&#10;Автоматически созданное описание" id="217" name="Google Shape;217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9875" y="2748985"/>
            <a:ext cx="6400800" cy="1155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 выглядит как текст, Шрифт, снимок экрана, линия&#10;&#10;Автоматически созданное описание" id="218" name="Google Shape;218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87614" y="4060524"/>
            <a:ext cx="7302500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 выглядит как текст, Шрифт, снимок экрана, линия&#10;&#10;Автоматически созданное описание" id="219" name="Google Shape;219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98241" y="1729546"/>
            <a:ext cx="4838700" cy="86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62"/>
          <p:cNvSpPr txBox="1"/>
          <p:nvPr>
            <p:ph idx="4294967295" type="title"/>
          </p:nvPr>
        </p:nvSpPr>
        <p:spPr>
          <a:xfrm>
            <a:off x="587400" y="1079690"/>
            <a:ext cx="11017200" cy="8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ru-RU" sz="1800"/>
              <a:t>ПРОЕКТНЫЕ </a:t>
            </a:r>
            <a:r>
              <a:rPr b="1" lang="ru-RU" sz="1800">
                <a:highlight>
                  <a:schemeClr val="lt2"/>
                </a:highlight>
              </a:rPr>
              <a:t>ИНСТРУМЕНТЫ</a:t>
            </a:r>
            <a:br>
              <a:rPr b="1" lang="ru-RU" sz="1800">
                <a:highlight>
                  <a:schemeClr val="lt2"/>
                </a:highlight>
              </a:rPr>
            </a:br>
            <a:r>
              <a:rPr b="1" lang="ru-RU" sz="1200">
                <a:solidFill>
                  <a:schemeClr val="lt2"/>
                </a:solidFill>
              </a:rPr>
              <a:t>С КОТОРЫМИ ПРОЕКТ СТАНЕТ ЕЩЕ БОЛЕЕ ПРОЕКТНЫМ</a:t>
            </a:r>
            <a:br>
              <a:rPr b="1" lang="ru-RU" sz="1800"/>
            </a:br>
            <a:br>
              <a:rPr b="1" lang="ru-RU" sz="1800"/>
            </a:br>
            <a:br>
              <a:rPr b="1" lang="ru-RU" sz="1800"/>
            </a:br>
            <a:endParaRPr b="1" sz="1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ru-RU" sz="1800"/>
              <a:t>СМОЖЕТЕ ПОНЯТЬ НАЗНАЧЕНИЕ ПО НАЗВАНИЮ?</a:t>
            </a:r>
            <a:endParaRPr b="1" sz="2400"/>
          </a:p>
          <a:p>
            <a:pPr indent="-342900" lvl="0" marL="3429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Char char="•"/>
            </a:pPr>
            <a:r>
              <a:rPr lang="ru-RU" sz="2000"/>
              <a:t>Диаграмма Ганта  </a:t>
            </a:r>
            <a:endParaRPr sz="2000"/>
          </a:p>
          <a:p>
            <a:pPr indent="-342900" lvl="0" marL="3429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Char char="•"/>
            </a:pPr>
            <a:r>
              <a:rPr lang="ru-RU" sz="2000"/>
              <a:t>Карта стейкхолдеров </a:t>
            </a:r>
            <a:endParaRPr sz="2000"/>
          </a:p>
          <a:p>
            <a:pPr indent="-342900" lvl="0" marL="3429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Char char="•"/>
            </a:pPr>
            <a:r>
              <a:rPr lang="ru-RU" sz="2000"/>
              <a:t>Факторы успеха</a:t>
            </a:r>
            <a:endParaRPr sz="2000"/>
          </a:p>
          <a:p>
            <a:pPr indent="-342900" lvl="0" marL="3429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Char char="•"/>
            </a:pPr>
            <a:r>
              <a:rPr lang="ru-RU" sz="2000"/>
              <a:t>Матрица ответственности</a:t>
            </a:r>
            <a:endParaRPr sz="2000"/>
          </a:p>
        </p:txBody>
      </p:sp>
      <p:sp>
        <p:nvSpPr>
          <p:cNvPr id="225" name="Google Shape;225;p62"/>
          <p:cNvSpPr/>
          <p:nvPr/>
        </p:nvSpPr>
        <p:spPr>
          <a:xfrm>
            <a:off x="10275147" y="345440"/>
            <a:ext cx="1442700" cy="6840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62"/>
          <p:cNvSpPr txBox="1"/>
          <p:nvPr/>
        </p:nvSpPr>
        <p:spPr>
          <a:xfrm>
            <a:off x="570045" y="388686"/>
            <a:ext cx="9133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-RU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Научно-исследовательские и проектные семинары (НИПС)</a:t>
            </a:r>
            <a:endParaRPr b="0" i="0" sz="14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62"/>
          <p:cNvSpPr/>
          <p:nvPr/>
        </p:nvSpPr>
        <p:spPr>
          <a:xfrm>
            <a:off x="10427547" y="497840"/>
            <a:ext cx="1442700" cy="6840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62"/>
          <p:cNvSpPr/>
          <p:nvPr/>
        </p:nvSpPr>
        <p:spPr>
          <a:xfrm>
            <a:off x="10579947" y="650240"/>
            <a:ext cx="1442700" cy="6840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0468" y="1443544"/>
            <a:ext cx="4964410" cy="4964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3"/>
          <p:cNvSpPr txBox="1"/>
          <p:nvPr>
            <p:ph idx="4294967295" type="title"/>
          </p:nvPr>
        </p:nvSpPr>
        <p:spPr>
          <a:xfrm>
            <a:off x="587388" y="1029440"/>
            <a:ext cx="11017200" cy="539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ru-RU" sz="1800"/>
              <a:t>ДИАГРАММА </a:t>
            </a:r>
            <a:r>
              <a:rPr b="1" lang="ru-RU" sz="1800">
                <a:highlight>
                  <a:schemeClr val="lt2"/>
                </a:highlight>
              </a:rPr>
              <a:t>ГАНТА</a:t>
            </a:r>
            <a:endParaRPr b="1" sz="1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br>
              <a:rPr b="1" lang="ru-RU" sz="3600"/>
            </a:br>
            <a:r>
              <a:rPr lang="ru-RU" sz="1600"/>
              <a:t>График в виде таблицы, который отражает название задач, этапы выполнения и ответственных за исполнение.</a:t>
            </a:r>
            <a:endParaRPr b="1" sz="1600"/>
          </a:p>
        </p:txBody>
      </p:sp>
      <p:sp>
        <p:nvSpPr>
          <p:cNvPr id="235" name="Google Shape;235;p63"/>
          <p:cNvSpPr/>
          <p:nvPr/>
        </p:nvSpPr>
        <p:spPr>
          <a:xfrm>
            <a:off x="10275147" y="345440"/>
            <a:ext cx="1442700" cy="6840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63"/>
          <p:cNvSpPr txBox="1"/>
          <p:nvPr/>
        </p:nvSpPr>
        <p:spPr>
          <a:xfrm>
            <a:off x="570045" y="388686"/>
            <a:ext cx="9133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-RU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Научно-исследовательские и проектные семинары (НИПС)</a:t>
            </a:r>
            <a:endParaRPr b="0" i="0" sz="14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63"/>
          <p:cNvSpPr/>
          <p:nvPr/>
        </p:nvSpPr>
        <p:spPr>
          <a:xfrm>
            <a:off x="10427547" y="497840"/>
            <a:ext cx="1442700" cy="6840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63"/>
          <p:cNvSpPr/>
          <p:nvPr/>
        </p:nvSpPr>
        <p:spPr>
          <a:xfrm>
            <a:off x="10579947" y="650240"/>
            <a:ext cx="1442700" cy="6840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045" y="2017986"/>
            <a:ext cx="8409382" cy="4699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0474" y="0"/>
            <a:ext cx="1125105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64"/>
          <p:cNvSpPr txBox="1"/>
          <p:nvPr>
            <p:ph idx="4294967295" type="title"/>
          </p:nvPr>
        </p:nvSpPr>
        <p:spPr>
          <a:xfrm>
            <a:off x="587388" y="1029440"/>
            <a:ext cx="11017200" cy="539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ru-RU" sz="1800"/>
              <a:t>КАРТА </a:t>
            </a:r>
            <a:r>
              <a:rPr b="1" lang="ru-RU" sz="1800">
                <a:highlight>
                  <a:schemeClr val="lt2"/>
                </a:highlight>
              </a:rPr>
              <a:t>СТЕЙКХОЛДЕРОВ</a:t>
            </a:r>
            <a:br>
              <a:rPr b="1" lang="ru-RU" sz="1800">
                <a:highlight>
                  <a:schemeClr val="lt2"/>
                </a:highlight>
              </a:rPr>
            </a:br>
            <a:br>
              <a:rPr b="1" lang="ru-RU" sz="3600"/>
            </a:br>
            <a:r>
              <a:rPr lang="ru-RU" sz="1800"/>
              <a:t>Заинтересованные стороны проекта, их интересы и взаимосвязи.</a:t>
            </a:r>
            <a:endParaRPr sz="1600"/>
          </a:p>
        </p:txBody>
      </p:sp>
      <p:sp>
        <p:nvSpPr>
          <p:cNvPr id="246" name="Google Shape;246;p64"/>
          <p:cNvSpPr/>
          <p:nvPr/>
        </p:nvSpPr>
        <p:spPr>
          <a:xfrm>
            <a:off x="10275147" y="345440"/>
            <a:ext cx="1442700" cy="6840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64"/>
          <p:cNvSpPr txBox="1"/>
          <p:nvPr/>
        </p:nvSpPr>
        <p:spPr>
          <a:xfrm>
            <a:off x="570045" y="388686"/>
            <a:ext cx="9133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-RU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Научно-исследовательские и проектные семинары (НИПС)</a:t>
            </a:r>
            <a:endParaRPr b="0" i="0" sz="14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64"/>
          <p:cNvSpPr/>
          <p:nvPr/>
        </p:nvSpPr>
        <p:spPr>
          <a:xfrm>
            <a:off x="10427547" y="497840"/>
            <a:ext cx="1442700" cy="6840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64"/>
          <p:cNvSpPr/>
          <p:nvPr/>
        </p:nvSpPr>
        <p:spPr>
          <a:xfrm>
            <a:off x="10579947" y="650240"/>
            <a:ext cx="1442700" cy="6840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65"/>
          <p:cNvSpPr txBox="1"/>
          <p:nvPr>
            <p:ph idx="4294967295" type="title"/>
          </p:nvPr>
        </p:nvSpPr>
        <p:spPr>
          <a:xfrm>
            <a:off x="587388" y="1181840"/>
            <a:ext cx="11017200" cy="1201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ru-RU" sz="2800">
                <a:highlight>
                  <a:schemeClr val="lt2"/>
                </a:highlight>
              </a:rPr>
              <a:t>КФУ</a:t>
            </a:r>
            <a:r>
              <a:rPr b="1" lang="ru-RU" sz="2800"/>
              <a:t> и </a:t>
            </a:r>
            <a:r>
              <a:rPr b="1" lang="ru-RU" sz="2800">
                <a:highlight>
                  <a:schemeClr val="lt2"/>
                </a:highlight>
              </a:rPr>
              <a:t>КПЭ</a:t>
            </a:r>
            <a:br>
              <a:rPr b="1" lang="ru-RU" sz="3600">
                <a:highlight>
                  <a:schemeClr val="lt2"/>
                </a:highlight>
              </a:rPr>
            </a:br>
            <a:r>
              <a:rPr b="1" lang="ru-RU" sz="700">
                <a:solidFill>
                  <a:schemeClr val="dk1"/>
                </a:solidFill>
              </a:rPr>
              <a:t>(будьте здоровы)</a:t>
            </a:r>
            <a:br>
              <a:rPr b="1" lang="ru-RU" sz="1800">
                <a:highlight>
                  <a:schemeClr val="lt2"/>
                </a:highlight>
              </a:rPr>
            </a:br>
            <a:br>
              <a:rPr b="1" lang="ru-RU" sz="1800">
                <a:highlight>
                  <a:schemeClr val="lt2"/>
                </a:highlight>
              </a:rPr>
            </a:br>
            <a:br>
              <a:rPr b="1" lang="ru-RU" sz="1800">
                <a:highlight>
                  <a:schemeClr val="lt2"/>
                </a:highlight>
              </a:rPr>
            </a:br>
            <a:r>
              <a:rPr lang="ru-RU" sz="1800"/>
              <a:t>Критические факторы успеха (CSF) -  то, каких показателей вам необходимо будет достичь, чтобы проект можно было </a:t>
            </a:r>
            <a:r>
              <a:rPr b="1" lang="ru-RU" sz="1800"/>
              <a:t>считать успешным</a:t>
            </a:r>
            <a:r>
              <a:rPr lang="ru-RU" sz="1800"/>
              <a:t>.</a:t>
            </a:r>
            <a:br>
              <a:rPr lang="ru-RU" sz="1800"/>
            </a:br>
            <a:br>
              <a:rPr lang="ru-RU" sz="1800"/>
            </a:br>
            <a:r>
              <a:rPr lang="ru-RU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</a:t>
            </a:r>
            <a:r>
              <a:rPr b="0" i="0" lang="ru-RU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лючевые показатели эффективности (KPI) – то, как вы измерите состояние проблемы </a:t>
            </a:r>
            <a:r>
              <a:rPr b="1" i="0" lang="ru-RU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b="0" i="0" lang="ru-RU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а </a:t>
            </a:r>
            <a:r>
              <a:rPr b="1" i="0" lang="ru-RU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затем после реализации </a:t>
            </a:r>
            <a:r>
              <a:rPr b="0" i="0" lang="ru-RU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проекта. </a:t>
            </a:r>
            <a:br>
              <a:rPr b="0" i="0" lang="ru-RU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ru-RU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ru-RU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ru-RU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ru-RU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Основное различие между КФУ и KPI </a:t>
            </a:r>
            <a:br>
              <a:rPr b="0" i="0" lang="ru-RU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ru-RU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заключается в том, что КФУ относится </a:t>
            </a:r>
            <a:br>
              <a:rPr b="0" i="0" lang="ru-RU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ru-RU" sz="1800" u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к причинам успеха</a:t>
            </a:r>
            <a:r>
              <a:rPr b="0" i="0" lang="ru-RU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тогда как KPI </a:t>
            </a:r>
            <a:br>
              <a:rPr b="0" i="0" lang="ru-RU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ru-RU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относится </a:t>
            </a:r>
            <a:r>
              <a:rPr b="1" i="0" lang="ru-RU" sz="1800" u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к эффектам успеха</a:t>
            </a:r>
            <a:r>
              <a:rPr b="0" i="0" lang="ru-RU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b="0" i="0" lang="ru-RU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ru-RU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Они часть «проекта по-умному», </a:t>
            </a:r>
            <a:br>
              <a:rPr b="0" i="0" lang="ru-RU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ru-RU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отвечают аспектам SMART</a:t>
            </a:r>
            <a:br>
              <a:rPr b="0" i="0" lang="ru-RU" sz="20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ru-RU" sz="20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20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b="1" sz="3600"/>
          </a:p>
        </p:txBody>
      </p:sp>
      <p:sp>
        <p:nvSpPr>
          <p:cNvPr id="255" name="Google Shape;255;p65"/>
          <p:cNvSpPr/>
          <p:nvPr/>
        </p:nvSpPr>
        <p:spPr>
          <a:xfrm>
            <a:off x="10275147" y="345440"/>
            <a:ext cx="1442700" cy="6840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65"/>
          <p:cNvSpPr txBox="1"/>
          <p:nvPr/>
        </p:nvSpPr>
        <p:spPr>
          <a:xfrm>
            <a:off x="570045" y="388686"/>
            <a:ext cx="9133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-RU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Научно-исследовательские и проектные семинары (НИПС)</a:t>
            </a:r>
            <a:endParaRPr b="0" i="0" sz="14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65"/>
          <p:cNvSpPr/>
          <p:nvPr/>
        </p:nvSpPr>
        <p:spPr>
          <a:xfrm>
            <a:off x="10427547" y="497840"/>
            <a:ext cx="1442700" cy="6840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65"/>
          <p:cNvSpPr/>
          <p:nvPr/>
        </p:nvSpPr>
        <p:spPr>
          <a:xfrm>
            <a:off x="10579947" y="650240"/>
            <a:ext cx="1442700" cy="6840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40334" y="3610303"/>
            <a:ext cx="7151666" cy="3247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/>
        </p:nvSpPr>
        <p:spPr>
          <a:xfrm>
            <a:off x="683352" y="3428999"/>
            <a:ext cx="10811961" cy="31024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Лицей НИУ ВШЭ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кафедра исследовательской и проектной деятельности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 октября 2024 г.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"/>
          <p:cNvSpPr txBox="1"/>
          <p:nvPr>
            <p:ph idx="4294967295" type="ctrTitle"/>
          </p:nvPr>
        </p:nvSpPr>
        <p:spPr>
          <a:xfrm>
            <a:off x="683353" y="548680"/>
            <a:ext cx="10945216" cy="23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b="1" i="0" lang="ru-RU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Научно-исследовательские и проектные семинары (НИПС) – 3</a:t>
            </a:r>
            <a:br>
              <a:rPr b="1" i="0" lang="ru-RU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ru-RU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ru-RU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Проектная область </a:t>
            </a:r>
            <a:r>
              <a:rPr b="0" i="0" lang="ru-RU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—</a:t>
            </a:r>
            <a:r>
              <a:rPr b="0" i="0" lang="ru-RU" sz="3000" u="none" cap="none" strike="noStrike">
                <a:solidFill>
                  <a:srgbClr val="4D515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Образование 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66"/>
          <p:cNvSpPr txBox="1"/>
          <p:nvPr>
            <p:ph idx="4294967295" type="title"/>
          </p:nvPr>
        </p:nvSpPr>
        <p:spPr>
          <a:xfrm>
            <a:off x="587388" y="1029440"/>
            <a:ext cx="11017200" cy="1353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ru-RU" sz="1800">
                <a:highlight>
                  <a:schemeClr val="lt2"/>
                </a:highlight>
              </a:rPr>
              <a:t>МАТРИЦА ОТВЕТСТВЕННОСТИ</a:t>
            </a:r>
            <a:r>
              <a:rPr b="1" lang="ru-RU" sz="1800"/>
              <a:t> в проекте (матрица RACI)</a:t>
            </a:r>
            <a:endParaRPr b="1" sz="1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ru-RU" sz="1800"/>
              <a:t>	</a:t>
            </a:r>
            <a:endParaRPr b="1" sz="1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ru-RU" sz="1400"/>
              <a:t>Матрица </a:t>
            </a:r>
            <a:r>
              <a:rPr b="1" lang="ru-RU" sz="1400"/>
              <a:t>RACI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ru-RU" sz="1400"/>
              <a:t>R</a:t>
            </a:r>
            <a:r>
              <a:rPr lang="ru-RU" sz="1400"/>
              <a:t> – «Responsible» / </a:t>
            </a:r>
            <a:r>
              <a:rPr b="1" lang="ru-RU" sz="1400"/>
              <a:t>исполнитель</a:t>
            </a:r>
            <a:r>
              <a:rPr lang="ru-RU" sz="1400"/>
              <a:t> – ответственный за работу, тот, кто непосредственно выполняет задание. 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ru-RU" sz="1400"/>
              <a:t>A</a:t>
            </a:r>
            <a:r>
              <a:rPr lang="ru-RU" sz="1400"/>
              <a:t> – «Accountable» / </a:t>
            </a:r>
            <a:r>
              <a:rPr b="1" lang="ru-RU" sz="1400"/>
              <a:t>ответственное лицо</a:t>
            </a:r>
            <a:r>
              <a:rPr lang="ru-RU" sz="1400"/>
              <a:t> – это тот, кто несет ответственность за всю задачу и результаты работы исполнителя. 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ru-RU" sz="1400"/>
              <a:t>C</a:t>
            </a:r>
            <a:r>
              <a:rPr lang="ru-RU" sz="1400"/>
              <a:t> – «Consult» / </a:t>
            </a:r>
            <a:r>
              <a:rPr b="1" lang="ru-RU" sz="1400"/>
              <a:t>консультант</a:t>
            </a:r>
            <a:r>
              <a:rPr lang="ru-RU" sz="1400"/>
              <a:t> – тот, кто консультирует до исполнения, в процессе выполнения работы по вопросам, входящим в зону его компетенции. 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ru-RU" sz="1400"/>
              <a:t>I</a:t>
            </a:r>
            <a:r>
              <a:rPr lang="ru-RU" sz="1400"/>
              <a:t> – «Informed» /</a:t>
            </a:r>
            <a:r>
              <a:rPr b="1" lang="ru-RU" sz="1400"/>
              <a:t>информируемое лицо</a:t>
            </a:r>
            <a:r>
              <a:rPr lang="ru-RU" sz="1400"/>
              <a:t> – тот, кто оповещает после исполнения, участник проекта, который обязан быть в курсе принимаемых решений.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 sz="23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sz="2800"/>
          </a:p>
        </p:txBody>
      </p:sp>
      <p:sp>
        <p:nvSpPr>
          <p:cNvPr id="265" name="Google Shape;265;p66"/>
          <p:cNvSpPr/>
          <p:nvPr/>
        </p:nvSpPr>
        <p:spPr>
          <a:xfrm>
            <a:off x="10275147" y="345440"/>
            <a:ext cx="1442700" cy="6840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66"/>
          <p:cNvSpPr txBox="1"/>
          <p:nvPr/>
        </p:nvSpPr>
        <p:spPr>
          <a:xfrm>
            <a:off x="570045" y="388686"/>
            <a:ext cx="9133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-RU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Научно-исследовательские и проектные семинары (НИПС)</a:t>
            </a:r>
            <a:endParaRPr b="0" i="0" sz="14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66"/>
          <p:cNvSpPr/>
          <p:nvPr/>
        </p:nvSpPr>
        <p:spPr>
          <a:xfrm>
            <a:off x="10427547" y="497840"/>
            <a:ext cx="1442700" cy="6840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66"/>
          <p:cNvSpPr/>
          <p:nvPr/>
        </p:nvSpPr>
        <p:spPr>
          <a:xfrm>
            <a:off x="10579947" y="650240"/>
            <a:ext cx="1442700" cy="6840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Google Shape;269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7400" y="3021650"/>
            <a:ext cx="8074825" cy="3836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3"/>
          <p:cNvSpPr txBox="1"/>
          <p:nvPr>
            <p:ph idx="4294967295" type="title"/>
          </p:nvPr>
        </p:nvSpPr>
        <p:spPr>
          <a:xfrm>
            <a:off x="570045" y="906494"/>
            <a:ext cx="11017224" cy="18220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ru-RU" sz="2800"/>
              <a:t>КРИТЕРИИ ОЦЕНИВАНИЯ </a:t>
            </a:r>
            <a:r>
              <a:rPr b="1" lang="ru-RU" sz="2800">
                <a:solidFill>
                  <a:schemeClr val="lt2"/>
                </a:solidFill>
              </a:rPr>
              <a:t>ПРОЕКТОВ</a:t>
            </a:r>
            <a:br>
              <a:rPr b="1" lang="ru-RU" sz="2800">
                <a:solidFill>
                  <a:schemeClr val="lt2"/>
                </a:solidFill>
              </a:rPr>
            </a:br>
            <a:r>
              <a:rPr b="1" lang="ru-RU" sz="1600">
                <a:solidFill>
                  <a:schemeClr val="lt2"/>
                </a:solidFill>
              </a:rPr>
              <a:t>необходимо возвращаться на всём протяжении работы</a:t>
            </a:r>
            <a:br>
              <a:rPr b="1" lang="ru-RU" sz="2800"/>
            </a:br>
            <a:endParaRPr b="1" sz="2800"/>
          </a:p>
        </p:txBody>
      </p:sp>
      <p:sp>
        <p:nvSpPr>
          <p:cNvPr id="275" name="Google Shape;275;p13"/>
          <p:cNvSpPr txBox="1"/>
          <p:nvPr/>
        </p:nvSpPr>
        <p:spPr>
          <a:xfrm>
            <a:off x="570045" y="388686"/>
            <a:ext cx="9133792" cy="276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-RU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Научно-исследовательские и проектные семинары (НИПС)</a:t>
            </a:r>
            <a:endParaRPr b="0" i="0" sz="12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 выглядит как текст, снимок экрана, Шрифт, Параллельный&#10;&#10;Автоматически созданное описание" id="276" name="Google Shape;27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392" y="1622955"/>
            <a:ext cx="5771547" cy="5224769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3"/>
          <p:cNvSpPr txBox="1"/>
          <p:nvPr/>
        </p:nvSpPr>
        <p:spPr>
          <a:xfrm>
            <a:off x="6663127" y="3706524"/>
            <a:ext cx="2016178" cy="11798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КРИТЕРИИ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ОЦЕНИВАНИЯ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ПРОЕКТОВ</a:t>
            </a:r>
            <a:endParaRPr/>
          </a:p>
        </p:txBody>
      </p:sp>
      <p:sp>
        <p:nvSpPr>
          <p:cNvPr id="278" name="Google Shape;278;p13"/>
          <p:cNvSpPr/>
          <p:nvPr/>
        </p:nvSpPr>
        <p:spPr>
          <a:xfrm>
            <a:off x="6773933" y="2612801"/>
            <a:ext cx="1214206" cy="995248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rgbClr val="F27067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3"/>
          <p:cNvSpPr txBox="1"/>
          <p:nvPr/>
        </p:nvSpPr>
        <p:spPr>
          <a:xfrm>
            <a:off x="8121481" y="2925759"/>
            <a:ext cx="41689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https://school.hse.ru/nis/criteriaproject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3"/>
          <p:cNvSpPr/>
          <p:nvPr/>
        </p:nvSpPr>
        <p:spPr>
          <a:xfrm>
            <a:off x="10275147" y="345440"/>
            <a:ext cx="1442720" cy="68410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4"/>
          <p:cNvSpPr txBox="1"/>
          <p:nvPr>
            <p:ph idx="4294967295" type="title"/>
          </p:nvPr>
        </p:nvSpPr>
        <p:spPr>
          <a:xfrm>
            <a:off x="700643" y="1259076"/>
            <a:ext cx="11017224" cy="948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ru-RU" sz="3200"/>
              <a:t>Критерии группы С в области </a:t>
            </a:r>
            <a:r>
              <a:rPr b="1" lang="ru-RU" sz="3200">
                <a:solidFill>
                  <a:srgbClr val="3B3838"/>
                </a:solidFill>
              </a:rPr>
              <a:t>«Образование» </a:t>
            </a:r>
            <a:br>
              <a:rPr b="1" lang="ru-RU" sz="3200">
                <a:solidFill>
                  <a:srgbClr val="3B3838"/>
                </a:solidFill>
              </a:rPr>
            </a:br>
            <a:r>
              <a:rPr b="1" lang="ru-RU" sz="3200" u="sng">
                <a:solidFill>
                  <a:srgbClr val="3B3838"/>
                </a:solidFill>
              </a:rPr>
              <a:t>КУРС</a:t>
            </a:r>
            <a:endParaRPr b="1" i="1" sz="3200" u="sng">
              <a:solidFill>
                <a:srgbClr val="203D86"/>
              </a:solidFill>
            </a:endParaRPr>
          </a:p>
        </p:txBody>
      </p:sp>
      <p:sp>
        <p:nvSpPr>
          <p:cNvPr id="286" name="Google Shape;286;p14"/>
          <p:cNvSpPr/>
          <p:nvPr/>
        </p:nvSpPr>
        <p:spPr>
          <a:xfrm>
            <a:off x="10275147" y="345440"/>
            <a:ext cx="1442720" cy="68410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4"/>
          <p:cNvSpPr txBox="1"/>
          <p:nvPr/>
        </p:nvSpPr>
        <p:spPr>
          <a:xfrm>
            <a:off x="570045" y="388686"/>
            <a:ext cx="9133792" cy="276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-RU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Научно-исследовательские и проектные семинары (НИПС)</a:t>
            </a:r>
            <a:endParaRPr b="0" i="0" sz="14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4"/>
          <p:cNvSpPr txBox="1"/>
          <p:nvPr/>
        </p:nvSpPr>
        <p:spPr>
          <a:xfrm>
            <a:off x="364220" y="2122686"/>
            <a:ext cx="1035229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Google Shape;289;p14"/>
          <p:cNvPicPr preferRelativeResize="0"/>
          <p:nvPr/>
        </p:nvPicPr>
        <p:blipFill rotWithShape="1">
          <a:blip r:embed="rId3">
            <a:alphaModFix/>
          </a:blip>
          <a:srcRect b="0" l="0" r="0" t="10470"/>
          <a:stretch/>
        </p:blipFill>
        <p:spPr>
          <a:xfrm>
            <a:off x="460576" y="2414776"/>
            <a:ext cx="10929333" cy="3959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5"/>
          <p:cNvSpPr txBox="1"/>
          <p:nvPr>
            <p:ph idx="4294967295" type="title"/>
          </p:nvPr>
        </p:nvSpPr>
        <p:spPr>
          <a:xfrm>
            <a:off x="700643" y="1259076"/>
            <a:ext cx="11017224" cy="948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ru-RU" sz="3200"/>
              <a:t>Критерии группы С в области </a:t>
            </a:r>
            <a:r>
              <a:rPr b="1" lang="ru-RU" sz="3200">
                <a:solidFill>
                  <a:srgbClr val="3B3838"/>
                </a:solidFill>
              </a:rPr>
              <a:t>«Образование» </a:t>
            </a:r>
            <a:br>
              <a:rPr b="1" lang="ru-RU" sz="3200">
                <a:solidFill>
                  <a:srgbClr val="3B3838"/>
                </a:solidFill>
              </a:rPr>
            </a:br>
            <a:r>
              <a:rPr b="1" lang="ru-RU" sz="3200" u="sng">
                <a:solidFill>
                  <a:srgbClr val="3B3838"/>
                </a:solidFill>
              </a:rPr>
              <a:t>ПОСОБИЕ</a:t>
            </a:r>
            <a:r>
              <a:rPr b="1" lang="ru-RU" sz="3200">
                <a:solidFill>
                  <a:srgbClr val="3B3838"/>
                </a:solidFill>
              </a:rPr>
              <a:t> </a:t>
            </a:r>
            <a:endParaRPr b="1" i="1" sz="3200">
              <a:solidFill>
                <a:srgbClr val="203D86"/>
              </a:solidFill>
            </a:endParaRPr>
          </a:p>
        </p:txBody>
      </p:sp>
      <p:sp>
        <p:nvSpPr>
          <p:cNvPr id="295" name="Google Shape;295;p15"/>
          <p:cNvSpPr/>
          <p:nvPr/>
        </p:nvSpPr>
        <p:spPr>
          <a:xfrm>
            <a:off x="10275147" y="345440"/>
            <a:ext cx="1442720" cy="68410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5"/>
          <p:cNvSpPr txBox="1"/>
          <p:nvPr/>
        </p:nvSpPr>
        <p:spPr>
          <a:xfrm>
            <a:off x="570045" y="388686"/>
            <a:ext cx="9133792" cy="276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-RU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Научно-исследовательские и проектные семинары (НИПС)</a:t>
            </a:r>
            <a:endParaRPr b="0" i="0" sz="14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5"/>
          <p:cNvSpPr txBox="1"/>
          <p:nvPr/>
        </p:nvSpPr>
        <p:spPr>
          <a:xfrm>
            <a:off x="364220" y="2122686"/>
            <a:ext cx="1035229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" name="Google Shape;29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2935" y="2384296"/>
            <a:ext cx="10966130" cy="4023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/>
              <a:t>Эксперты области «Образование» </a:t>
            </a:r>
            <a:endParaRPr/>
          </a:p>
        </p:txBody>
      </p:sp>
      <p:sp>
        <p:nvSpPr>
          <p:cNvPr id="304" name="Google Shape;304;p16"/>
          <p:cNvSpPr txBox="1"/>
          <p:nvPr>
            <p:ph idx="1" type="body"/>
          </p:nvPr>
        </p:nvSpPr>
        <p:spPr>
          <a:xfrm>
            <a:off x="512921" y="1439228"/>
            <a:ext cx="581152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i="0" lang="ru-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Олейникова Александра Анатольевна</a:t>
            </a:r>
            <a:endParaRPr/>
          </a:p>
        </p:txBody>
      </p:sp>
      <p:sp>
        <p:nvSpPr>
          <p:cNvPr id="305" name="Google Shape;305;p16"/>
          <p:cNvSpPr txBox="1"/>
          <p:nvPr>
            <p:ph idx="2" type="body"/>
          </p:nvPr>
        </p:nvSpPr>
        <p:spPr>
          <a:xfrm>
            <a:off x="839788" y="4937759"/>
            <a:ext cx="5157787" cy="1251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7142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7142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7142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7142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46938"/>
              <a:buNone/>
            </a:pPr>
            <a:r>
              <a:rPr b="0" i="1" lang="ru-RU" sz="4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телеграм: @sashaolei</a:t>
            </a:r>
            <a:endParaRPr sz="4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6"/>
          <p:cNvSpPr txBox="1"/>
          <p:nvPr>
            <p:ph idx="3" type="body"/>
          </p:nvPr>
        </p:nvSpPr>
        <p:spPr>
          <a:xfrm>
            <a:off x="6172200" y="1439228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i="0" lang="ru-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Беляева Анастасия Владиславовна</a:t>
            </a:r>
            <a:endParaRPr/>
          </a:p>
        </p:txBody>
      </p:sp>
      <p:sp>
        <p:nvSpPr>
          <p:cNvPr id="307" name="Google Shape;307;p16"/>
          <p:cNvSpPr txBox="1"/>
          <p:nvPr>
            <p:ph idx="4" type="body"/>
          </p:nvPr>
        </p:nvSpPr>
        <p:spPr>
          <a:xfrm>
            <a:off x="9376000" y="4715141"/>
            <a:ext cx="2548449" cy="13331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ru-RU" sz="1600">
                <a:latin typeface="Arial"/>
                <a:ea typeface="Arial"/>
                <a:cs typeface="Arial"/>
                <a:sym typeface="Arial"/>
              </a:rPr>
              <a:t>nasbel1692@yandex.ru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8" name="Google Shape;308;p16"/>
          <p:cNvPicPr preferRelativeResize="0"/>
          <p:nvPr/>
        </p:nvPicPr>
        <p:blipFill rotWithShape="1">
          <a:blip r:embed="rId3">
            <a:alphaModFix/>
          </a:blip>
          <a:srcRect b="60000" l="16888" r="37854" t="7407"/>
          <a:stretch/>
        </p:blipFill>
        <p:spPr>
          <a:xfrm>
            <a:off x="6558775" y="2565172"/>
            <a:ext cx="2682837" cy="2898139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16"/>
          <p:cNvSpPr txBox="1"/>
          <p:nvPr/>
        </p:nvSpPr>
        <p:spPr>
          <a:xfrm>
            <a:off x="9241612" y="3150184"/>
            <a:ext cx="2849214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Педагогический дизайнер, тренер Яндекс. Практикума, руководитель образовательных проектов в ММСО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7"/>
          <p:cNvSpPr txBox="1"/>
          <p:nvPr>
            <p:ph idx="4294967295" type="title"/>
          </p:nvPr>
        </p:nvSpPr>
        <p:spPr>
          <a:xfrm>
            <a:off x="700643" y="1259076"/>
            <a:ext cx="11017224" cy="948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ru-RU" sz="3200"/>
              <a:t>Полезные ссылки и важные материалы </a:t>
            </a:r>
            <a:endParaRPr b="1" sz="3200"/>
          </a:p>
        </p:txBody>
      </p:sp>
      <p:pic>
        <p:nvPicPr>
          <p:cNvPr id="315" name="Google Shape;31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57854" y="4043526"/>
            <a:ext cx="2850035" cy="2485505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17"/>
          <p:cNvSpPr/>
          <p:nvPr/>
        </p:nvSpPr>
        <p:spPr>
          <a:xfrm>
            <a:off x="10275147" y="345440"/>
            <a:ext cx="1442720" cy="68410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7"/>
          <p:cNvSpPr txBox="1"/>
          <p:nvPr/>
        </p:nvSpPr>
        <p:spPr>
          <a:xfrm>
            <a:off x="570045" y="388686"/>
            <a:ext cx="9133792" cy="276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-RU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Научно-исследовательские и проектные семинары (НИПС)</a:t>
            </a:r>
            <a:endParaRPr b="0" i="0" sz="14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7"/>
          <p:cNvSpPr txBox="1"/>
          <p:nvPr/>
        </p:nvSpPr>
        <p:spPr>
          <a:xfrm>
            <a:off x="364220" y="2122686"/>
            <a:ext cx="10352292" cy="3693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1" lang="ru-RU" sz="2000" u="none" cap="none" strike="noStrike">
                <a:solidFill>
                  <a:srgbClr val="203D86"/>
                </a:solidFill>
                <a:highlight>
                  <a:srgbClr val="FFC000"/>
                </a:highlight>
                <a:latin typeface="Arial"/>
                <a:ea typeface="Arial"/>
                <a:cs typeface="Arial"/>
                <a:sym typeface="Arial"/>
              </a:rPr>
              <a:t>ИВРогид:</a:t>
            </a:r>
            <a:r>
              <a:rPr b="0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ru-RU" sz="20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https://school.hse.ru/nis/ivrogid</a:t>
            </a:r>
            <a:r>
              <a:rPr b="0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1" lang="ru-RU" sz="2000" u="none" cap="none" strike="noStrike">
                <a:solidFill>
                  <a:srgbClr val="203D86"/>
                </a:solidFill>
                <a:highlight>
                  <a:srgbClr val="FFC000"/>
                </a:highlight>
                <a:latin typeface="Arial"/>
                <a:ea typeface="Arial"/>
                <a:cs typeface="Arial"/>
                <a:sym typeface="Arial"/>
              </a:rPr>
              <a:t>Описание области: </a:t>
            </a:r>
            <a:r>
              <a:rPr b="1" i="1" lang="ru-RU" sz="2000" u="sng" cap="none" strike="noStrike">
                <a:solidFill>
                  <a:srgbClr val="203D86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https://school.hse.ru/nis/educationproject</a:t>
            </a:r>
            <a:r>
              <a:rPr b="1" i="1" lang="ru-RU" sz="2000" u="none" cap="none" strike="noStrike">
                <a:solidFill>
                  <a:srgbClr val="203D8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1" lang="ru-RU" sz="2000" u="none" cap="none" strike="noStrike">
                <a:solidFill>
                  <a:srgbClr val="203D86"/>
                </a:solidFill>
                <a:highlight>
                  <a:srgbClr val="FFC000"/>
                </a:highlight>
                <a:latin typeface="Arial"/>
                <a:ea typeface="Arial"/>
                <a:cs typeface="Arial"/>
                <a:sym typeface="Arial"/>
              </a:rPr>
              <a:t>Проектная заявка и информация по разделам: </a:t>
            </a:r>
            <a:r>
              <a:rPr b="0" i="0" lang="ru-RU" sz="20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https://school.hse.ru/nis/projectproposal</a:t>
            </a:r>
            <a:r>
              <a:rPr b="0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1" lang="ru-RU" sz="2000" u="none" cap="none" strike="noStrike">
                <a:solidFill>
                  <a:srgbClr val="203D86"/>
                </a:solidFill>
                <a:highlight>
                  <a:srgbClr val="FFC000"/>
                </a:highlight>
                <a:latin typeface="Arial"/>
                <a:ea typeface="Arial"/>
                <a:cs typeface="Arial"/>
                <a:sym typeface="Arial"/>
              </a:rPr>
              <a:t>Критерии оценивания проектов (не забудьте про экспертные по областям):</a:t>
            </a:r>
            <a:r>
              <a:rPr b="0" i="0" lang="ru-RU" sz="20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https://school.hse.ru/nis/criteriaproject/</a:t>
            </a:r>
            <a:r>
              <a:rPr b="0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1" lang="ru-RU" sz="2000" u="none" cap="none" strike="noStrike">
                <a:solidFill>
                  <a:srgbClr val="203D86"/>
                </a:solidFill>
                <a:highlight>
                  <a:srgbClr val="FFC000"/>
                </a:highlight>
                <a:latin typeface="Arial"/>
                <a:ea typeface="Arial"/>
                <a:cs typeface="Arial"/>
                <a:sym typeface="Arial"/>
              </a:rPr>
              <a:t>Лента времени и дедлайны: </a:t>
            </a:r>
            <a:r>
              <a:rPr b="0" i="0" lang="ru-RU" sz="20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https://school.hse.ru/nis/timeanddeadline</a:t>
            </a:r>
            <a:r>
              <a:rPr b="0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br>
              <a:rPr b="0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8"/>
          <p:cNvSpPr txBox="1"/>
          <p:nvPr>
            <p:ph idx="4294967295" type="title"/>
          </p:nvPr>
        </p:nvSpPr>
        <p:spPr>
          <a:xfrm>
            <a:off x="700643" y="1259076"/>
            <a:ext cx="11017224" cy="948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ru-RU" sz="3200">
                <a:solidFill>
                  <a:schemeClr val="dk1"/>
                </a:solidFill>
              </a:rPr>
              <a:t>Финальные советы</a:t>
            </a:r>
            <a:endParaRPr b="1" sz="3200">
              <a:solidFill>
                <a:schemeClr val="dk1"/>
              </a:solidFill>
            </a:endParaRPr>
          </a:p>
        </p:txBody>
      </p:sp>
      <p:pic>
        <p:nvPicPr>
          <p:cNvPr id="324" name="Google Shape;32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57854" y="4043526"/>
            <a:ext cx="2850035" cy="2485505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18"/>
          <p:cNvSpPr/>
          <p:nvPr/>
        </p:nvSpPr>
        <p:spPr>
          <a:xfrm>
            <a:off x="10275147" y="345440"/>
            <a:ext cx="1442720" cy="68410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8"/>
          <p:cNvSpPr txBox="1"/>
          <p:nvPr/>
        </p:nvSpPr>
        <p:spPr>
          <a:xfrm>
            <a:off x="570045" y="388686"/>
            <a:ext cx="9133792" cy="276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-RU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Научно-исследовательские и проектные семинары (НИПС)</a:t>
            </a:r>
            <a:endParaRPr b="0" i="0" sz="14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8"/>
          <p:cNvSpPr txBox="1"/>
          <p:nvPr/>
        </p:nvSpPr>
        <p:spPr>
          <a:xfrm>
            <a:off x="364220" y="2122686"/>
            <a:ext cx="1035229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8"/>
          <p:cNvSpPr txBox="1"/>
          <p:nvPr/>
        </p:nvSpPr>
        <p:spPr>
          <a:xfrm>
            <a:off x="496517" y="2348621"/>
            <a:ext cx="11056232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b="0" i="0" lang="ru-RU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Всегда будьте на связи с экспертом; </a:t>
            </a:r>
            <a:endParaRPr/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b="0" i="0" lang="ru-RU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Ориентируйтесь на первую волну защит;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b="0" i="0" lang="ru-RU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Не оставляйте ИВР на последний момент, ведь хорошую работу за месяц сделать очень сложно.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800" u="none" cap="none" strike="noStrike">
              <a:solidFill>
                <a:srgbClr val="203D8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9"/>
          <p:cNvSpPr txBox="1"/>
          <p:nvPr>
            <p:ph idx="4294967295" type="title"/>
          </p:nvPr>
        </p:nvSpPr>
        <p:spPr>
          <a:xfrm>
            <a:off x="3935760" y="1617023"/>
            <a:ext cx="4320480" cy="1440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ru-RU"/>
              <a:t>СПАСИБО</a:t>
            </a:r>
            <a:endParaRPr b="1">
              <a:solidFill>
                <a:schemeClr val="lt2"/>
              </a:solidFill>
            </a:endParaRPr>
          </a:p>
        </p:txBody>
      </p:sp>
      <p:sp>
        <p:nvSpPr>
          <p:cNvPr id="334" name="Google Shape;334;p19"/>
          <p:cNvSpPr txBox="1"/>
          <p:nvPr/>
        </p:nvSpPr>
        <p:spPr>
          <a:xfrm>
            <a:off x="4007768" y="3974579"/>
            <a:ext cx="756084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101000, Россия, Москва, Большой Харитоньевский пер., д. 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Тел.: (495) 53-100-53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5" name="Google Shape;33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6753" y="1518615"/>
            <a:ext cx="2766616" cy="230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62273" y="3844475"/>
            <a:ext cx="1455575" cy="1739684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19"/>
          <p:cNvSpPr/>
          <p:nvPr/>
        </p:nvSpPr>
        <p:spPr>
          <a:xfrm>
            <a:off x="10275147" y="345440"/>
            <a:ext cx="1442720" cy="68410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9"/>
          <p:cNvSpPr txBox="1"/>
          <p:nvPr/>
        </p:nvSpPr>
        <p:spPr>
          <a:xfrm>
            <a:off x="606750" y="330325"/>
            <a:ext cx="623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-RU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Научно-исследовательские и проектные семинары (НИПС)</a:t>
            </a:r>
            <a:endParaRPr b="0" i="0" sz="12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3"/>
          <p:cNvSpPr txBox="1"/>
          <p:nvPr>
            <p:ph idx="4294967295" type="title"/>
          </p:nvPr>
        </p:nvSpPr>
        <p:spPr>
          <a:xfrm>
            <a:off x="587388" y="1569422"/>
            <a:ext cx="11017224" cy="813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br>
              <a:rPr b="1" lang="ru-RU"/>
            </a:br>
            <a:r>
              <a:rPr b="1" lang="ru-RU" sz="3600"/>
              <a:t>Как вы думаете, </a:t>
            </a:r>
            <a:br>
              <a:rPr b="1" lang="ru-RU" sz="3600"/>
            </a:br>
            <a:r>
              <a:rPr b="1" lang="ru-RU" sz="3600"/>
              <a:t>что нас ждет сегодня?	</a:t>
            </a:r>
            <a:endParaRPr sz="3600"/>
          </a:p>
        </p:txBody>
      </p:sp>
      <p:pic>
        <p:nvPicPr>
          <p:cNvPr id="61" name="Google Shape;61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50723" y="902524"/>
            <a:ext cx="6380689" cy="5342609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53"/>
          <p:cNvSpPr/>
          <p:nvPr/>
        </p:nvSpPr>
        <p:spPr>
          <a:xfrm>
            <a:off x="10275147" y="345440"/>
            <a:ext cx="1442720" cy="68410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53"/>
          <p:cNvSpPr txBox="1"/>
          <p:nvPr/>
        </p:nvSpPr>
        <p:spPr>
          <a:xfrm>
            <a:off x="570045" y="388686"/>
            <a:ext cx="9133792" cy="276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-RU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Научно-исследовательские и проектные семинары (НИПС)</a:t>
            </a:r>
            <a:endParaRPr b="0" i="0" sz="14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"/>
          <p:cNvSpPr txBox="1"/>
          <p:nvPr>
            <p:ph idx="4294967295" type="title"/>
          </p:nvPr>
        </p:nvSpPr>
        <p:spPr>
          <a:xfrm>
            <a:off x="551384" y="1102892"/>
            <a:ext cx="11017224" cy="18220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ru-RU" sz="2800"/>
              <a:t>ПОДРОБНЕЕ О </a:t>
            </a:r>
            <a:r>
              <a:rPr b="1" lang="ru-RU" sz="2800">
                <a:highlight>
                  <a:srgbClr val="FFC000"/>
                </a:highlight>
              </a:rPr>
              <a:t>ПРОЕКТАХ ИВР</a:t>
            </a:r>
            <a:br>
              <a:rPr b="1" lang="ru-RU" sz="2800">
                <a:highlight>
                  <a:srgbClr val="FFC000"/>
                </a:highlight>
              </a:rPr>
            </a:br>
            <a:r>
              <a:rPr b="1" lang="ru-RU" sz="2800">
                <a:solidFill>
                  <a:schemeClr val="lt2"/>
                </a:solidFill>
              </a:rPr>
              <a:t>вы уже знаете</a:t>
            </a:r>
            <a:br>
              <a:rPr b="1" lang="ru-RU" sz="2800">
                <a:highlight>
                  <a:srgbClr val="FFC000"/>
                </a:highlight>
              </a:rPr>
            </a:br>
            <a:endParaRPr b="1" sz="2800"/>
          </a:p>
        </p:txBody>
      </p:sp>
      <p:sp>
        <p:nvSpPr>
          <p:cNvPr id="69" name="Google Shape;69;p3"/>
          <p:cNvSpPr txBox="1"/>
          <p:nvPr/>
        </p:nvSpPr>
        <p:spPr>
          <a:xfrm>
            <a:off x="570045" y="388686"/>
            <a:ext cx="9133792" cy="276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-RU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Научно-исследовательские и проектные семинары (НИПС)</a:t>
            </a:r>
            <a:endParaRPr b="0" i="0" sz="12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3"/>
          <p:cNvSpPr txBox="1"/>
          <p:nvPr/>
        </p:nvSpPr>
        <p:spPr>
          <a:xfrm>
            <a:off x="699998" y="3490860"/>
            <a:ext cx="2460692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Проект – временное мероприятие, имеет дату начала и дату конца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"/>
          <p:cNvSpPr txBox="1"/>
          <p:nvPr/>
        </p:nvSpPr>
        <p:spPr>
          <a:xfrm>
            <a:off x="3197308" y="3490860"/>
            <a:ext cx="2798656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Проект направлен на решение проблемы или удовлетворение потребности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"/>
          <p:cNvSpPr txBox="1"/>
          <p:nvPr/>
        </p:nvSpPr>
        <p:spPr>
          <a:xfrm>
            <a:off x="6367829" y="3490860"/>
            <a:ext cx="1926230" cy="58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Планирование</a:t>
            </a:r>
            <a:r>
              <a:rPr b="0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ресурсы и риски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8865729" y="3490860"/>
            <a:ext cx="2331029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Имеет четко сформулированную цель и уникальный результат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" name="Google Shape;74;p3"/>
          <p:cNvCxnSpPr/>
          <p:nvPr/>
        </p:nvCxnSpPr>
        <p:spPr>
          <a:xfrm>
            <a:off x="1930344" y="3041397"/>
            <a:ext cx="8100900" cy="0"/>
          </a:xfrm>
          <a:prstGeom prst="straightConnector1">
            <a:avLst/>
          </a:prstGeom>
          <a:noFill/>
          <a:ln cap="rnd" cmpd="sng" w="38100">
            <a:solidFill>
              <a:schemeClr val="lt2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75" name="Google Shape;75;p3"/>
          <p:cNvSpPr/>
          <p:nvPr/>
        </p:nvSpPr>
        <p:spPr>
          <a:xfrm>
            <a:off x="1858336" y="2969389"/>
            <a:ext cx="144016" cy="144016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3"/>
          <p:cNvSpPr/>
          <p:nvPr/>
        </p:nvSpPr>
        <p:spPr>
          <a:xfrm>
            <a:off x="7258936" y="2969389"/>
            <a:ext cx="144016" cy="144016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"/>
          <p:cNvSpPr/>
          <p:nvPr/>
        </p:nvSpPr>
        <p:spPr>
          <a:xfrm>
            <a:off x="4524628" y="2969389"/>
            <a:ext cx="144016" cy="144016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"/>
          <p:cNvSpPr/>
          <p:nvPr/>
        </p:nvSpPr>
        <p:spPr>
          <a:xfrm>
            <a:off x="9959236" y="2969389"/>
            <a:ext cx="144016" cy="144016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"/>
          <p:cNvSpPr txBox="1"/>
          <p:nvPr/>
        </p:nvSpPr>
        <p:spPr>
          <a:xfrm>
            <a:off x="1699904" y="2354342"/>
            <a:ext cx="2534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ru-RU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"/>
          <p:cNvSpPr txBox="1"/>
          <p:nvPr/>
        </p:nvSpPr>
        <p:spPr>
          <a:xfrm>
            <a:off x="4381987" y="2335516"/>
            <a:ext cx="2534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ru-RU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3"/>
          <p:cNvSpPr txBox="1"/>
          <p:nvPr/>
        </p:nvSpPr>
        <p:spPr>
          <a:xfrm>
            <a:off x="7169141" y="2354342"/>
            <a:ext cx="2534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ru-RU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3"/>
          <p:cNvSpPr txBox="1"/>
          <p:nvPr/>
        </p:nvSpPr>
        <p:spPr>
          <a:xfrm>
            <a:off x="9851224" y="2323058"/>
            <a:ext cx="2534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ru-RU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3"/>
          <p:cNvSpPr/>
          <p:nvPr/>
        </p:nvSpPr>
        <p:spPr>
          <a:xfrm rot="5400000">
            <a:off x="5596973" y="4980809"/>
            <a:ext cx="862273" cy="718494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rgbClr val="FFC000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3"/>
          <p:cNvSpPr txBox="1"/>
          <p:nvPr/>
        </p:nvSpPr>
        <p:spPr>
          <a:xfrm>
            <a:off x="5242991" y="5800022"/>
            <a:ext cx="150594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ПРОДУКТ</a:t>
            </a:r>
            <a:endParaRPr b="0" i="0" sz="20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3"/>
          <p:cNvSpPr/>
          <p:nvPr/>
        </p:nvSpPr>
        <p:spPr>
          <a:xfrm rot="-5400000">
            <a:off x="5890030" y="668399"/>
            <a:ext cx="232251" cy="8194196"/>
          </a:xfrm>
          <a:prstGeom prst="leftBracket">
            <a:avLst>
              <a:gd fmla="val 8333" name="adj"/>
            </a:avLst>
          </a:prstGeom>
          <a:noFill/>
          <a:ln cap="flat" cmpd="sng" w="381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3"/>
          <p:cNvSpPr/>
          <p:nvPr/>
        </p:nvSpPr>
        <p:spPr>
          <a:xfrm>
            <a:off x="10275147" y="345440"/>
            <a:ext cx="1442720" cy="68410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4"/>
          <p:cNvSpPr txBox="1"/>
          <p:nvPr>
            <p:ph idx="4294967295" type="title"/>
          </p:nvPr>
        </p:nvSpPr>
        <p:spPr>
          <a:xfrm>
            <a:off x="700643" y="1029547"/>
            <a:ext cx="3891677" cy="138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br>
              <a:rPr b="1" lang="ru-RU" sz="3200"/>
            </a:br>
            <a:r>
              <a:rPr b="1" lang="ru-RU" sz="3200"/>
              <a:t>Описание области </a:t>
            </a:r>
            <a:r>
              <a:rPr b="1" lang="ru-RU" sz="3200">
                <a:solidFill>
                  <a:srgbClr val="3B3838"/>
                </a:solidFill>
              </a:rPr>
              <a:t>«Образование» </a:t>
            </a:r>
            <a:r>
              <a:rPr b="1" lang="ru-RU" sz="3200"/>
              <a:t>и типов проектов </a:t>
            </a:r>
            <a:endParaRPr sz="3200"/>
          </a:p>
        </p:txBody>
      </p:sp>
      <p:pic>
        <p:nvPicPr>
          <p:cNvPr id="92" name="Google Shape;92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731" y="3606800"/>
            <a:ext cx="3473489" cy="276352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54"/>
          <p:cNvSpPr/>
          <p:nvPr/>
        </p:nvSpPr>
        <p:spPr>
          <a:xfrm>
            <a:off x="10275147" y="345440"/>
            <a:ext cx="1442720" cy="68410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54"/>
          <p:cNvSpPr txBox="1"/>
          <p:nvPr/>
        </p:nvSpPr>
        <p:spPr>
          <a:xfrm>
            <a:off x="570045" y="388686"/>
            <a:ext cx="9133792" cy="276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-RU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Научно-исследовательские и проектные семинары (НИПС)</a:t>
            </a:r>
            <a:endParaRPr b="0" i="0" sz="14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85896" y="772290"/>
            <a:ext cx="6705461" cy="5886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 txBox="1"/>
          <p:nvPr>
            <p:ph idx="4294967295" type="title"/>
          </p:nvPr>
        </p:nvSpPr>
        <p:spPr>
          <a:xfrm>
            <a:off x="700643" y="1029547"/>
            <a:ext cx="11017224" cy="138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br>
              <a:rPr b="1" lang="ru-RU" sz="3200"/>
            </a:br>
            <a:r>
              <a:rPr b="1" lang="ru-RU" sz="3200"/>
              <a:t>Ключевые аспекты проектов в области </a:t>
            </a:r>
            <a:r>
              <a:rPr b="1" lang="ru-RU" sz="3200">
                <a:solidFill>
                  <a:srgbClr val="3B3838"/>
                </a:solidFill>
              </a:rPr>
              <a:t>«Образование» </a:t>
            </a:r>
            <a:endParaRPr i="1" sz="3200"/>
          </a:p>
        </p:txBody>
      </p:sp>
      <p:pic>
        <p:nvPicPr>
          <p:cNvPr id="101" name="Google Shape;10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54291" y="3749040"/>
            <a:ext cx="3473489" cy="276352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4"/>
          <p:cNvSpPr/>
          <p:nvPr/>
        </p:nvSpPr>
        <p:spPr>
          <a:xfrm>
            <a:off x="10275147" y="345440"/>
            <a:ext cx="1442720" cy="68410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4"/>
          <p:cNvSpPr txBox="1"/>
          <p:nvPr/>
        </p:nvSpPr>
        <p:spPr>
          <a:xfrm>
            <a:off x="570045" y="388686"/>
            <a:ext cx="9133792" cy="276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-RU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Научно-исследовательские и проектные семинары (НИПС)</a:t>
            </a:r>
            <a:endParaRPr b="0" i="0" sz="14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4"/>
          <p:cNvSpPr txBox="1"/>
          <p:nvPr/>
        </p:nvSpPr>
        <p:spPr>
          <a:xfrm>
            <a:off x="1076960" y="2743200"/>
            <a:ext cx="7985760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arenR"/>
            </a:pPr>
            <a:r>
              <a:rPr b="0" i="0" lang="ru-RU" sz="1600" u="none" cap="none" strike="noStrike">
                <a:solidFill>
                  <a:srgbClr val="203D86"/>
                </a:solidFill>
                <a:latin typeface="Arial"/>
                <a:ea typeface="Arial"/>
                <a:cs typeface="Arial"/>
                <a:sym typeface="Arial"/>
              </a:rPr>
              <a:t>Основные метрики измерения успеха проекта – достигли ли обучающиеся </a:t>
            </a:r>
            <a:r>
              <a:rPr b="1" i="0" lang="ru-RU" sz="1600" u="sng" cap="none" strike="noStrike">
                <a:solidFill>
                  <a:srgbClr val="203D86"/>
                </a:solidFill>
                <a:latin typeface="Arial"/>
                <a:ea typeface="Arial"/>
                <a:cs typeface="Arial"/>
                <a:sym typeface="Arial"/>
              </a:rPr>
              <a:t>образовательных результатов</a:t>
            </a:r>
            <a:r>
              <a:rPr b="0" i="0" lang="ru-RU" sz="1600" u="none" cap="none" strike="noStrike">
                <a:solidFill>
                  <a:srgbClr val="203D86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203D8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rgbClr val="203D86"/>
                </a:solidFill>
                <a:latin typeface="Arial"/>
                <a:ea typeface="Arial"/>
                <a:cs typeface="Arial"/>
                <a:sym typeface="Arial"/>
              </a:rPr>
              <a:t>2) Без образовательных результатов проект не может относится к области образования!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203D8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rgbClr val="203D86"/>
                </a:solidFill>
                <a:latin typeface="Arial"/>
                <a:ea typeface="Arial"/>
                <a:cs typeface="Arial"/>
                <a:sym typeface="Arial"/>
              </a:rPr>
              <a:t>3) Образовательные результаты прописываются через глаголы, которые показывают, что именно сможет продемонстрировать ученик в своем поведении после прохождения вашего курса\пособия. </a:t>
            </a:r>
            <a:r>
              <a:rPr b="0" i="1" lang="ru-RU" sz="1600" u="none" cap="none" strike="noStrike">
                <a:solidFill>
                  <a:srgbClr val="203D86"/>
                </a:solidFill>
                <a:latin typeface="Arial"/>
                <a:ea typeface="Arial"/>
                <a:cs typeface="Arial"/>
                <a:sym typeface="Arial"/>
              </a:rPr>
              <a:t>(Например, не «понимает», а «может аргументированно объяснить») 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0"/>
          <p:cNvSpPr txBox="1"/>
          <p:nvPr/>
        </p:nvSpPr>
        <p:spPr>
          <a:xfrm>
            <a:off x="570045" y="2188084"/>
            <a:ext cx="11476493" cy="4568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rgbClr val="203D86"/>
                </a:solidFill>
                <a:latin typeface="Arial"/>
                <a:ea typeface="Arial"/>
                <a:cs typeface="Arial"/>
                <a:sym typeface="Arial"/>
              </a:rPr>
              <a:t>То, у чего </a:t>
            </a:r>
            <a:r>
              <a:rPr b="1" i="0" lang="ru-RU" sz="1600" u="sng" cap="none" strike="noStrike">
                <a:solidFill>
                  <a:srgbClr val="203D86"/>
                </a:solidFill>
                <a:latin typeface="Arial"/>
                <a:ea typeface="Arial"/>
                <a:cs typeface="Arial"/>
                <a:sym typeface="Arial"/>
              </a:rPr>
              <a:t>нет четких образовательных результатов</a:t>
            </a:r>
            <a:r>
              <a:rPr b="0" i="0" lang="ru-RU" sz="1600" u="none" cap="none" strike="noStrike">
                <a:solidFill>
                  <a:srgbClr val="203D86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203D8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Разовые мастер-классы или семинары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Просветительские проекты (участники просто послушали «для общего развития»)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Книги или статьи, краткие информационные буклеты или брошюры,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которые пересказывают или раскрывают определенную информацию, но не вписаны в образовательный контекст.  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Обзоры или рефераты существующих материалов без создания нового образовательного контента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Видеоролики или подкасты без структурированной образовательной программы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Сборники задач или упражнений без теоретической части и методических рекомендаций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Развлекательные мероприятия без четко определенных образовательных целей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Сайты или приложения, которые только агрегируют информацию, но не предоставляют структурированный образовательный опыт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600" u="none" cap="none" strike="noStrike">
              <a:solidFill>
                <a:srgbClr val="203D8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203D8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3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03D8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60"/>
          <p:cNvSpPr/>
          <p:nvPr/>
        </p:nvSpPr>
        <p:spPr>
          <a:xfrm>
            <a:off x="10275147" y="345440"/>
            <a:ext cx="1442720" cy="68410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60"/>
          <p:cNvSpPr txBox="1"/>
          <p:nvPr/>
        </p:nvSpPr>
        <p:spPr>
          <a:xfrm>
            <a:off x="551384" y="1292554"/>
            <a:ext cx="11017224" cy="895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ru-RU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Что НЕ может быть проектом в области «Образования»? </a:t>
            </a:r>
            <a:endParaRPr b="1" i="0" sz="32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60"/>
          <p:cNvSpPr txBox="1"/>
          <p:nvPr/>
        </p:nvSpPr>
        <p:spPr>
          <a:xfrm>
            <a:off x="570045" y="388686"/>
            <a:ext cx="9133792" cy="276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-RU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Научно-исследовательские и проектные семинары (НИПС)</a:t>
            </a:r>
            <a:endParaRPr b="0" i="0" sz="14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94848" y="4506310"/>
            <a:ext cx="2351690" cy="2351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 txBox="1"/>
          <p:nvPr>
            <p:ph idx="4294967295" type="title"/>
          </p:nvPr>
        </p:nvSpPr>
        <p:spPr>
          <a:xfrm>
            <a:off x="551384" y="1102892"/>
            <a:ext cx="9723763" cy="18220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ru-RU" sz="2800"/>
              <a:t>ДОРОЖНАЯ КАРТА: ПУТЬ ЛИЦЕИСТА </a:t>
            </a:r>
            <a:r>
              <a:rPr b="1" lang="ru-RU" sz="2800">
                <a:highlight>
                  <a:srgbClr val="FFC000"/>
                </a:highlight>
              </a:rPr>
              <a:t>В ПРОЕКТАХ  </a:t>
            </a:r>
            <a:br>
              <a:rPr b="1" lang="ru-RU" sz="2800">
                <a:highlight>
                  <a:srgbClr val="FFC000"/>
                </a:highlight>
              </a:rPr>
            </a:br>
            <a:r>
              <a:rPr b="1" lang="ru-RU" sz="2800"/>
              <a:t>в области</a:t>
            </a:r>
            <a:r>
              <a:rPr b="1" i="1" lang="ru-RU" sz="2800">
                <a:solidFill>
                  <a:srgbClr val="203D86"/>
                </a:solidFill>
              </a:rPr>
              <a:t> </a:t>
            </a:r>
            <a:r>
              <a:rPr b="1" lang="ru-RU" sz="2800">
                <a:solidFill>
                  <a:srgbClr val="3B3838"/>
                </a:solidFill>
              </a:rPr>
              <a:t>«Образование» </a:t>
            </a:r>
            <a:endParaRPr b="1" sz="2800">
              <a:highlight>
                <a:srgbClr val="FFC000"/>
              </a:highlight>
            </a:endParaRPr>
          </a:p>
        </p:txBody>
      </p:sp>
      <p:sp>
        <p:nvSpPr>
          <p:cNvPr id="119" name="Google Shape;119;p5"/>
          <p:cNvSpPr txBox="1"/>
          <p:nvPr/>
        </p:nvSpPr>
        <p:spPr>
          <a:xfrm>
            <a:off x="570045" y="388686"/>
            <a:ext cx="9133792" cy="276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-RU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Научно-исследовательские и проектные семинары (НИПС)</a:t>
            </a:r>
            <a:endParaRPr b="0" i="0" sz="12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5"/>
          <p:cNvSpPr txBox="1"/>
          <p:nvPr/>
        </p:nvSpPr>
        <p:spPr>
          <a:xfrm>
            <a:off x="5163246" y="3090486"/>
            <a:ext cx="2559108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5"/>
          <p:cNvSpPr txBox="1"/>
          <p:nvPr/>
        </p:nvSpPr>
        <p:spPr>
          <a:xfrm>
            <a:off x="3396767" y="3596050"/>
            <a:ext cx="2027163" cy="7732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Отчёт о ходе работы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5"/>
          <p:cNvSpPr txBox="1"/>
          <p:nvPr/>
        </p:nvSpPr>
        <p:spPr>
          <a:xfrm>
            <a:off x="1000239" y="3583421"/>
            <a:ext cx="1814025" cy="7732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Проектная заявка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5"/>
          <p:cNvSpPr txBox="1"/>
          <p:nvPr/>
        </p:nvSpPr>
        <p:spPr>
          <a:xfrm>
            <a:off x="5730037" y="3615013"/>
            <a:ext cx="2476213" cy="10093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Окончательная заявка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5"/>
          <p:cNvSpPr txBox="1"/>
          <p:nvPr/>
        </p:nvSpPr>
        <p:spPr>
          <a:xfrm>
            <a:off x="8685211" y="3503386"/>
            <a:ext cx="204344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Итоговые материалы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Гоночный флаг со сплошной заливкой" id="125" name="Google Shape;12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04823" y="2565410"/>
            <a:ext cx="914400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5"/>
          <p:cNvCxnSpPr>
            <a:stCxn id="127" idx="6"/>
          </p:cNvCxnSpPr>
          <p:nvPr/>
        </p:nvCxnSpPr>
        <p:spPr>
          <a:xfrm>
            <a:off x="2059645" y="3444537"/>
            <a:ext cx="7647300" cy="2700"/>
          </a:xfrm>
          <a:prstGeom prst="straightConnector1">
            <a:avLst/>
          </a:prstGeom>
          <a:noFill/>
          <a:ln cap="flat" cmpd="sng" w="9525">
            <a:solidFill>
              <a:srgbClr val="EF6A6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7" name="Google Shape;127;p5"/>
          <p:cNvSpPr/>
          <p:nvPr/>
        </p:nvSpPr>
        <p:spPr>
          <a:xfrm>
            <a:off x="1822045" y="3323767"/>
            <a:ext cx="237600" cy="2415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5"/>
          <p:cNvSpPr/>
          <p:nvPr/>
        </p:nvSpPr>
        <p:spPr>
          <a:xfrm>
            <a:off x="4369719" y="3323767"/>
            <a:ext cx="237600" cy="2415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5"/>
          <p:cNvSpPr/>
          <p:nvPr/>
        </p:nvSpPr>
        <p:spPr>
          <a:xfrm>
            <a:off x="6903399" y="3323767"/>
            <a:ext cx="237600" cy="2415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5"/>
          <p:cNvSpPr/>
          <p:nvPr/>
        </p:nvSpPr>
        <p:spPr>
          <a:xfrm>
            <a:off x="9608432" y="3359040"/>
            <a:ext cx="237600" cy="2415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5"/>
          <p:cNvSpPr/>
          <p:nvPr/>
        </p:nvSpPr>
        <p:spPr>
          <a:xfrm>
            <a:off x="10275147" y="345440"/>
            <a:ext cx="1442720" cy="68410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5"/>
          <p:cNvSpPr txBox="1"/>
          <p:nvPr/>
        </p:nvSpPr>
        <p:spPr>
          <a:xfrm>
            <a:off x="836676" y="4647264"/>
            <a:ext cx="2651533" cy="18220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Аргументированное описание проблемы,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Описание ЦА проекта</a:t>
            </a:r>
            <a:br>
              <a:rPr b="0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1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3" name="Google Shape;133;p5"/>
          <p:cNvCxnSpPr/>
          <p:nvPr/>
        </p:nvCxnSpPr>
        <p:spPr>
          <a:xfrm flipH="1" rot="10800000">
            <a:off x="1158595" y="4483983"/>
            <a:ext cx="1497311" cy="16125"/>
          </a:xfrm>
          <a:prstGeom prst="straightConnector1">
            <a:avLst/>
          </a:prstGeom>
          <a:noFill/>
          <a:ln cap="flat" cmpd="sng" w="9525">
            <a:solidFill>
              <a:srgbClr val="EF6A6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4" name="Google Shape;134;p5"/>
          <p:cNvSpPr txBox="1"/>
          <p:nvPr/>
        </p:nvSpPr>
        <p:spPr>
          <a:xfrm>
            <a:off x="3631809" y="4500108"/>
            <a:ext cx="2810991" cy="18220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Формулировка образовательных результатов (ОРы)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b="0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Способ измерения каждого Ора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5" name="Google Shape;135;p5"/>
          <p:cNvCxnSpPr/>
          <p:nvPr/>
        </p:nvCxnSpPr>
        <p:spPr>
          <a:xfrm flipH="1" rot="10800000">
            <a:off x="3661694" y="4434277"/>
            <a:ext cx="1497311" cy="16125"/>
          </a:xfrm>
          <a:prstGeom prst="straightConnector1">
            <a:avLst/>
          </a:prstGeom>
          <a:noFill/>
          <a:ln cap="flat" cmpd="sng" w="9525">
            <a:solidFill>
              <a:srgbClr val="EF6A6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6" name="Google Shape;136;p5"/>
          <p:cNvCxnSpPr/>
          <p:nvPr/>
        </p:nvCxnSpPr>
        <p:spPr>
          <a:xfrm flipH="1" rot="10800000">
            <a:off x="6247828" y="4408917"/>
            <a:ext cx="1497311" cy="16125"/>
          </a:xfrm>
          <a:prstGeom prst="straightConnector1">
            <a:avLst/>
          </a:prstGeom>
          <a:noFill/>
          <a:ln cap="flat" cmpd="sng" w="9525">
            <a:solidFill>
              <a:srgbClr val="EF6A6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7" name="Google Shape;137;p5"/>
          <p:cNvSpPr txBox="1"/>
          <p:nvPr/>
        </p:nvSpPr>
        <p:spPr>
          <a:xfrm>
            <a:off x="6013207" y="4481994"/>
            <a:ext cx="2193043" cy="18220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Разработанное и упакованное содержание курса или пособия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5"/>
          <p:cNvSpPr txBox="1"/>
          <p:nvPr/>
        </p:nvSpPr>
        <p:spPr>
          <a:xfrm>
            <a:off x="8757954" y="4500108"/>
            <a:ext cx="2193043" cy="18220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b="0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Результаты апробации и рефлексия итогов проекта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b="0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Итоговый отчет о проекте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9" name="Google Shape;139;p5"/>
          <p:cNvCxnSpPr/>
          <p:nvPr/>
        </p:nvCxnSpPr>
        <p:spPr>
          <a:xfrm flipH="1" rot="10800000">
            <a:off x="8888893" y="4392792"/>
            <a:ext cx="1497311" cy="16125"/>
          </a:xfrm>
          <a:prstGeom prst="straightConnector1">
            <a:avLst/>
          </a:prstGeom>
          <a:noFill/>
          <a:ln cap="flat" cmpd="sng" w="9525">
            <a:solidFill>
              <a:srgbClr val="EF6A6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0" name="Google Shape;140;p5"/>
          <p:cNvSpPr txBox="1"/>
          <p:nvPr/>
        </p:nvSpPr>
        <p:spPr>
          <a:xfrm rot="-5400000">
            <a:off x="6821798" y="4259891"/>
            <a:ext cx="308310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Апробация (тестирование продукта на аудитории)</a:t>
            </a:r>
            <a:endParaRPr/>
          </a:p>
        </p:txBody>
      </p:sp>
      <p:sp>
        <p:nvSpPr>
          <p:cNvPr id="141" name="Google Shape;141;p5"/>
          <p:cNvSpPr txBox="1"/>
          <p:nvPr/>
        </p:nvSpPr>
        <p:spPr>
          <a:xfrm>
            <a:off x="3434047" y="6150155"/>
            <a:ext cx="6096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+универсальные для проекта поля заявки на каждом этапе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010edfc743_0_0"/>
          <p:cNvSpPr txBox="1"/>
          <p:nvPr>
            <p:ph idx="4294967295" type="title"/>
          </p:nvPr>
        </p:nvSpPr>
        <p:spPr>
          <a:xfrm>
            <a:off x="551384" y="1102892"/>
            <a:ext cx="11017224" cy="813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74603"/>
              <a:buFont typeface="Arial"/>
              <a:buNone/>
            </a:pPr>
            <a:r>
              <a:rPr b="1" lang="ru-RU" sz="2800"/>
              <a:t>ДОРОЖНАЯ КАРТА: ПУТЬ ЛИЦЕИСТА </a:t>
            </a:r>
            <a:r>
              <a:rPr b="1" lang="ru-RU" sz="2800">
                <a:highlight>
                  <a:srgbClr val="FFC000"/>
                </a:highlight>
              </a:rPr>
              <a:t>В ПРОЕКТАХ</a:t>
            </a:r>
            <a:r>
              <a:rPr b="1" i="1" lang="ru-RU" sz="2800">
                <a:solidFill>
                  <a:srgbClr val="203D86"/>
                </a:solidFill>
                <a:highlight>
                  <a:srgbClr val="FFC000"/>
                </a:highlight>
              </a:rPr>
              <a:t> (название области)</a:t>
            </a:r>
            <a:endParaRPr sz="2800"/>
          </a:p>
        </p:txBody>
      </p:sp>
      <p:sp>
        <p:nvSpPr>
          <p:cNvPr id="147" name="Google Shape;147;g3010edfc743_0_0"/>
          <p:cNvSpPr txBox="1"/>
          <p:nvPr/>
        </p:nvSpPr>
        <p:spPr>
          <a:xfrm>
            <a:off x="570045" y="388686"/>
            <a:ext cx="9133792" cy="276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-RU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Научно-исследовательские и проектные семинары (НИПС)</a:t>
            </a:r>
            <a:endParaRPr b="0" i="0" sz="12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g3010edfc743_0_0"/>
          <p:cNvSpPr txBox="1"/>
          <p:nvPr/>
        </p:nvSpPr>
        <p:spPr>
          <a:xfrm>
            <a:off x="4138427" y="1989213"/>
            <a:ext cx="2559108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g3010edfc743_0_0"/>
          <p:cNvSpPr txBox="1"/>
          <p:nvPr/>
        </p:nvSpPr>
        <p:spPr>
          <a:xfrm>
            <a:off x="2371950" y="2345841"/>
            <a:ext cx="2027163" cy="7732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Отчёт о ходе работы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g3010edfc743_0_0"/>
          <p:cNvSpPr txBox="1"/>
          <p:nvPr/>
        </p:nvSpPr>
        <p:spPr>
          <a:xfrm>
            <a:off x="438525" y="2345841"/>
            <a:ext cx="1814025" cy="7732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Проектная заявка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g3010edfc743_0_0"/>
          <p:cNvSpPr txBox="1"/>
          <p:nvPr/>
        </p:nvSpPr>
        <p:spPr>
          <a:xfrm>
            <a:off x="4419411" y="2345841"/>
            <a:ext cx="2476213" cy="10093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Окончательная заявка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3010edfc743_0_0"/>
          <p:cNvSpPr txBox="1"/>
          <p:nvPr/>
        </p:nvSpPr>
        <p:spPr>
          <a:xfrm>
            <a:off x="7660392" y="2402113"/>
            <a:ext cx="204344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Итоговые материалы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Гоночный флаг со сплошной заливкой" id="153" name="Google Shape;153;g3010edfc743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80004" y="1464137"/>
            <a:ext cx="914400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4" name="Google Shape;154;g3010edfc743_0_0"/>
          <p:cNvCxnSpPr/>
          <p:nvPr/>
        </p:nvCxnSpPr>
        <p:spPr>
          <a:xfrm>
            <a:off x="1345538" y="2345841"/>
            <a:ext cx="7336577" cy="0"/>
          </a:xfrm>
          <a:prstGeom prst="straightConnector1">
            <a:avLst/>
          </a:prstGeom>
          <a:noFill/>
          <a:ln cap="flat" cmpd="sng" w="9525">
            <a:solidFill>
              <a:srgbClr val="EF6A6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5" name="Google Shape;155;g3010edfc743_0_0"/>
          <p:cNvSpPr/>
          <p:nvPr/>
        </p:nvSpPr>
        <p:spPr>
          <a:xfrm>
            <a:off x="1284310" y="2225071"/>
            <a:ext cx="237600" cy="2415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3010edfc743_0_0"/>
          <p:cNvSpPr/>
          <p:nvPr/>
        </p:nvSpPr>
        <p:spPr>
          <a:xfrm>
            <a:off x="3344900" y="2222494"/>
            <a:ext cx="237600" cy="2415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3010edfc743_0_0"/>
          <p:cNvSpPr/>
          <p:nvPr/>
        </p:nvSpPr>
        <p:spPr>
          <a:xfrm>
            <a:off x="5564122" y="2225071"/>
            <a:ext cx="237600" cy="2415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3010edfc743_0_0"/>
          <p:cNvSpPr/>
          <p:nvPr/>
        </p:nvSpPr>
        <p:spPr>
          <a:xfrm>
            <a:off x="8583613" y="2257767"/>
            <a:ext cx="237600" cy="2415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3010edfc743_0_0"/>
          <p:cNvSpPr txBox="1"/>
          <p:nvPr/>
        </p:nvSpPr>
        <p:spPr>
          <a:xfrm>
            <a:off x="7660392" y="3748002"/>
            <a:ext cx="3810227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b="1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ЗАВЕРШЕННЫЙ ПРОЕКТ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b="1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ПОСТПРОЕКТНОЕ ИССЛЕДОВАНИЕ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b="1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ИТОГОВЫЙ ОТЧЕТ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3010edfc743_0_0"/>
          <p:cNvSpPr/>
          <p:nvPr/>
        </p:nvSpPr>
        <p:spPr>
          <a:xfrm>
            <a:off x="10275147" y="345440"/>
            <a:ext cx="1442720" cy="68410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3010edfc743_0_0"/>
          <p:cNvSpPr txBox="1"/>
          <p:nvPr/>
        </p:nvSpPr>
        <p:spPr>
          <a:xfrm>
            <a:off x="504157" y="5340112"/>
            <a:ext cx="8079456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ru-RU" sz="1600" u="none" cap="none" strike="noStrike">
                <a:solidFill>
                  <a:srgbClr val="203D86"/>
                </a:solidFill>
                <a:latin typeface="Arial"/>
                <a:ea typeface="Arial"/>
                <a:cs typeface="Arial"/>
                <a:sym typeface="Arial"/>
              </a:rPr>
              <a:t>(можно конкретизировать каждый этап с опорой на специфику вашей области)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Лицей НИУ ВШЭ">
      <a:dk1>
        <a:srgbClr val="000000"/>
      </a:dk1>
      <a:lt1>
        <a:srgbClr val="FFFFFF"/>
      </a:lt1>
      <a:dk2>
        <a:srgbClr val="00ADEE"/>
      </a:dk2>
      <a:lt2>
        <a:srgbClr val="FCB813"/>
      </a:lt2>
      <a:accent1>
        <a:srgbClr val="F27067"/>
      </a:accent1>
      <a:accent2>
        <a:srgbClr val="B1DDD2"/>
      </a:accent2>
      <a:accent3>
        <a:srgbClr val="7290DD"/>
      </a:accent3>
      <a:accent4>
        <a:srgbClr val="ED6B93"/>
      </a:accent4>
      <a:accent5>
        <a:srgbClr val="97B751"/>
      </a:accent5>
      <a:accent6>
        <a:srgbClr val="A597C8"/>
      </a:accent6>
      <a:hlink>
        <a:srgbClr val="7290DD"/>
      </a:hlink>
      <a:folHlink>
        <a:srgbClr val="A597C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2023-09-11T08:35:05Z</dcterms:created>
  <dc:creator>Мирная Дарья Павловна</dc:creator>
</cp:coreProperties>
</file>