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5" r:id="rId13"/>
    <p:sldId id="366" r:id="rId14"/>
    <p:sldId id="270" r:id="rId15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FC4BBA1-CD4E-44CA-AECA-A47727BBF1BF}">
          <p14:sldIdLst>
            <p14:sldId id="256"/>
            <p14:sldId id="275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5"/>
            <p14:sldId id="366"/>
            <p14:sldId id="270"/>
          </p14:sldIdLst>
        </p14:section>
        <p14:section name="Раздел без заголовка" id="{D024B3CF-671D-440D-A638-BC68D86563D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7" autoAdjust="0"/>
    <p:restoredTop sz="93209" autoAdjust="0"/>
  </p:normalViewPr>
  <p:slideViewPr>
    <p:cSldViewPr>
      <p:cViewPr varScale="1">
        <p:scale>
          <a:sx n="62" d="100"/>
          <a:sy n="62" d="100"/>
        </p:scale>
        <p:origin x="272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C3517-7AD8-4166-9BCC-A338E127DF1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B906F-9A7B-4FFC-8589-10B0B50F60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354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9679" y="1491501"/>
            <a:ext cx="17962245" cy="930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04931" y="3568205"/>
            <a:ext cx="15694236" cy="4487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03471" y="9963236"/>
            <a:ext cx="3314700" cy="417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1" i="0">
                <a:solidFill>
                  <a:srgbClr val="A7A9AC"/>
                </a:solidFill>
                <a:latin typeface="Arial"/>
                <a:cs typeface="Arial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03471" y="9963236"/>
            <a:ext cx="3300729" cy="417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1" i="0">
                <a:solidFill>
                  <a:srgbClr val="A7A9AC"/>
                </a:solidFill>
                <a:latin typeface="Calibri"/>
                <a:cs typeface="Calibri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/>
              <a:t>Лицей</a:t>
            </a:r>
            <a:r>
              <a:rPr spc="-35" dirty="0"/>
              <a:t> </a:t>
            </a:r>
            <a:r>
              <a:rPr spc="20" dirty="0"/>
              <a:t>Высшей</a:t>
            </a:r>
            <a:r>
              <a:rPr spc="-35" dirty="0"/>
              <a:t> </a:t>
            </a:r>
            <a:r>
              <a:rPr dirty="0"/>
              <a:t>школы</a:t>
            </a:r>
            <a:r>
              <a:rPr spc="-30" dirty="0"/>
              <a:t> </a:t>
            </a:r>
            <a:r>
              <a:rPr spc="15" dirty="0"/>
              <a:t>экономики.</a:t>
            </a:r>
            <a:r>
              <a:rPr spc="-80" dirty="0"/>
              <a:t> </a:t>
            </a:r>
            <a:r>
              <a:rPr spc="30" dirty="0"/>
              <a:t>Москва,</a:t>
            </a:r>
            <a:r>
              <a:rPr spc="-75" dirty="0"/>
              <a:t> </a:t>
            </a:r>
            <a:fld id="{81D60167-4931-47E6-BA6A-407CBD079E47}" type="slidenum">
              <a:rPr spc="-15" dirty="0"/>
              <a:t>‹#›</a:t>
            </a:fld>
            <a:r>
              <a:rPr spc="-35" dirty="0"/>
              <a:t> </a:t>
            </a:r>
            <a:r>
              <a:rPr spc="-10" dirty="0"/>
              <a:t>г.  </a:t>
            </a:r>
            <a:r>
              <a:rPr spc="30" dirty="0"/>
              <a:t>school.hse.ru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uptsov@hse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5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29678" y="2029430"/>
            <a:ext cx="16437571" cy="23102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50" b="1" spc="565" dirty="0">
                <a:latin typeface="HSE Sans" panose="02000000000000000000" pitchFamily="2" charset="0"/>
                <a:cs typeface="Calibri"/>
              </a:rPr>
              <a:t>ЛИЦЕЙ</a:t>
            </a:r>
            <a:r>
              <a:rPr sz="4950" b="1" spc="-140" dirty="0">
                <a:latin typeface="HSE Sans" panose="02000000000000000000" pitchFamily="2" charset="0"/>
                <a:cs typeface="Calibri"/>
              </a:rPr>
              <a:t> </a:t>
            </a:r>
            <a:r>
              <a:rPr sz="4950" b="1" spc="680" dirty="0">
                <a:latin typeface="HSE Sans" panose="02000000000000000000" pitchFamily="2" charset="0"/>
                <a:cs typeface="Calibri"/>
              </a:rPr>
              <a:t>НИУ</a:t>
            </a:r>
            <a:r>
              <a:rPr sz="4950" b="1" spc="-140" dirty="0">
                <a:latin typeface="HSE Sans" panose="02000000000000000000" pitchFamily="2" charset="0"/>
                <a:cs typeface="Calibri"/>
              </a:rPr>
              <a:t> </a:t>
            </a:r>
            <a:r>
              <a:rPr sz="4950" b="1" spc="405" dirty="0">
                <a:latin typeface="HSE Sans" panose="02000000000000000000" pitchFamily="2" charset="0"/>
                <a:cs typeface="Calibri"/>
              </a:rPr>
              <a:t>ВШЭ:</a:t>
            </a:r>
            <a:r>
              <a:rPr sz="4950" b="1" spc="-135" dirty="0">
                <a:latin typeface="HSE Sans" panose="02000000000000000000" pitchFamily="2" charset="0"/>
                <a:cs typeface="Calibri"/>
              </a:rPr>
              <a:t> </a:t>
            </a:r>
            <a:endParaRPr lang="ru-RU" sz="4950" b="1" spc="-135" dirty="0">
              <a:latin typeface="HSE Sans" panose="02000000000000000000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4950" b="1" spc="450" dirty="0">
                <a:solidFill>
                  <a:srgbClr val="0070C0"/>
                </a:solidFill>
                <a:latin typeface="HSE Sans" panose="02000000000000000000" pitchFamily="2" charset="0"/>
                <a:cs typeface="Calibri"/>
              </a:rPr>
              <a:t>ИТ-ПРОЕКТЫ х КАФЕДРА ИВР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4950" b="1" spc="450" dirty="0">
                <a:latin typeface="HSE Sans" panose="02000000000000000000" pitchFamily="2" charset="0"/>
                <a:cs typeface="Calibri"/>
              </a:rPr>
              <a:t>ИНФОРМАТИКА, ИНЖЕНЕРИЯ И МАТЕМАТИКА</a:t>
            </a:r>
            <a:endParaRPr sz="4950" dirty="0">
              <a:latin typeface="HSE Sans" panose="02000000000000000000" pitchFamily="2" charset="0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 flipV="1">
            <a:off x="1060450" y="6111875"/>
            <a:ext cx="18440400" cy="609600"/>
          </a:xfrm>
          <a:custGeom>
            <a:avLst/>
            <a:gdLst/>
            <a:ahLst/>
            <a:cxnLst/>
            <a:rect l="l" t="t" r="r" b="b"/>
            <a:pathLst>
              <a:path w="9822180">
                <a:moveTo>
                  <a:pt x="0" y="0"/>
                </a:moveTo>
                <a:lnTo>
                  <a:pt x="9821690" y="0"/>
                </a:lnTo>
              </a:path>
            </a:pathLst>
          </a:custGeom>
          <a:ln w="732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84250" y="7864475"/>
            <a:ext cx="15763875" cy="14100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445"/>
              </a:lnSpc>
              <a:spcBef>
                <a:spcPts val="95"/>
              </a:spcBef>
              <a:tabLst>
                <a:tab pos="7617459" algn="l"/>
              </a:tabLst>
            </a:pPr>
            <a:r>
              <a:rPr lang="ru-RU" sz="4950" b="1" spc="409" dirty="0">
                <a:latin typeface="HSE Sans" panose="02000000000000000000" pitchFamily="2" charset="0"/>
                <a:cs typeface="Calibri"/>
              </a:rPr>
              <a:t>8 октября</a:t>
            </a:r>
          </a:p>
          <a:p>
            <a:pPr marL="12700">
              <a:lnSpc>
                <a:spcPts val="5445"/>
              </a:lnSpc>
              <a:spcBef>
                <a:spcPts val="95"/>
              </a:spcBef>
              <a:tabLst>
                <a:tab pos="7617459" algn="l"/>
              </a:tabLst>
            </a:pPr>
            <a:r>
              <a:rPr lang="ru-RU" sz="4950" b="1" spc="409" dirty="0">
                <a:latin typeface="HSE Sans" panose="02000000000000000000" pitchFamily="2" charset="0"/>
                <a:cs typeface="Calibri"/>
              </a:rPr>
              <a:t>2025</a:t>
            </a:r>
            <a:endParaRPr sz="4950" dirty="0">
              <a:latin typeface="HSE Sans" panose="02000000000000000000" pitchFamily="2" charset="0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lang="ru-RU" spc="10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528049" y="7954061"/>
            <a:ext cx="8220075" cy="531428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 indent="1905">
              <a:lnSpc>
                <a:spcPts val="3300"/>
              </a:lnSpc>
              <a:spcBef>
                <a:spcPts val="755"/>
              </a:spcBef>
            </a:pPr>
            <a:r>
              <a:rPr sz="3300" b="1" spc="360" dirty="0">
                <a:latin typeface="HSE Sans" panose="02000000000000000000" pitchFamily="2" charset="0"/>
                <a:cs typeface="Calibri"/>
              </a:rPr>
              <a:t>РУКОВОДИТЕЛЬ</a:t>
            </a:r>
            <a:r>
              <a:rPr sz="3300" b="1" spc="-70" dirty="0">
                <a:latin typeface="HSE Sans" panose="02000000000000000000" pitchFamily="2" charset="0"/>
                <a:cs typeface="Calibri"/>
              </a:rPr>
              <a:t> </a:t>
            </a:r>
            <a:r>
              <a:rPr sz="3300" b="1" spc="350" dirty="0">
                <a:latin typeface="HSE Sans" panose="02000000000000000000" pitchFamily="2" charset="0"/>
                <a:cs typeface="Calibri"/>
              </a:rPr>
              <a:t>НАПРАВЛЕНИЯ</a:t>
            </a:r>
            <a:endParaRPr sz="3300" dirty="0">
              <a:latin typeface="HSE Sans" panose="02000000000000000000" pitchFamily="2" charset="0"/>
              <a:cs typeface="Calibri"/>
            </a:endParaRPr>
          </a:p>
        </p:txBody>
      </p:sp>
      <p:sp>
        <p:nvSpPr>
          <p:cNvPr id="15" name="object 11"/>
          <p:cNvSpPr txBox="1"/>
          <p:nvPr/>
        </p:nvSpPr>
        <p:spPr>
          <a:xfrm>
            <a:off x="8528050" y="8531395"/>
            <a:ext cx="11125200" cy="21179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445"/>
              </a:lnSpc>
              <a:spcBef>
                <a:spcPts val="95"/>
              </a:spcBef>
              <a:tabLst>
                <a:tab pos="7617459" algn="l"/>
              </a:tabLst>
            </a:pPr>
            <a:r>
              <a:rPr lang="ru-RU" sz="4950" dirty="0">
                <a:latin typeface="HSE Sans" panose="02000000000000000000" pitchFamily="2" charset="0"/>
                <a:cs typeface="Calibri"/>
              </a:rPr>
              <a:t>Купцов Александр Александрович</a:t>
            </a:r>
          </a:p>
          <a:p>
            <a:pPr marL="12700">
              <a:lnSpc>
                <a:spcPts val="5445"/>
              </a:lnSpc>
              <a:spcBef>
                <a:spcPts val="95"/>
              </a:spcBef>
              <a:tabLst>
                <a:tab pos="7617459" algn="l"/>
              </a:tabLst>
            </a:pPr>
            <a:r>
              <a:rPr lang="en-US" sz="4950" dirty="0">
                <a:latin typeface="HSE Sans" panose="02000000000000000000" pitchFamily="2" charset="0"/>
                <a:cs typeface="Calibri"/>
                <a:hlinkClick r:id="rId3"/>
              </a:rPr>
              <a:t>akuptsov@hse.ru</a:t>
            </a:r>
            <a:r>
              <a:rPr lang="en-US" sz="4950" dirty="0">
                <a:latin typeface="HSE Sans" panose="02000000000000000000" pitchFamily="2" charset="0"/>
                <a:cs typeface="Calibri"/>
              </a:rPr>
              <a:t> </a:t>
            </a:r>
          </a:p>
          <a:p>
            <a:pPr marL="12700">
              <a:lnSpc>
                <a:spcPts val="5445"/>
              </a:lnSpc>
              <a:spcBef>
                <a:spcPts val="95"/>
              </a:spcBef>
              <a:tabLst>
                <a:tab pos="7617459" algn="l"/>
              </a:tabLst>
            </a:pPr>
            <a:r>
              <a:rPr lang="en-US" sz="4950" dirty="0">
                <a:solidFill>
                  <a:schemeClr val="tx2">
                    <a:lumMod val="60000"/>
                    <a:lumOff val="40000"/>
                  </a:schemeClr>
                </a:solidFill>
                <a:latin typeface="HSE Sans" panose="02000000000000000000" pitchFamily="2" charset="0"/>
                <a:cs typeface="Calibri"/>
              </a:rPr>
              <a:t>@alekscooper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755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4800" spc="570" dirty="0"/>
              <a:t>ЗАЯВКА НА </a:t>
            </a:r>
            <a:r>
              <a:rPr lang="en-US" sz="4800" spc="570" dirty="0"/>
              <a:t>GITHUB:</a:t>
            </a:r>
            <a:r>
              <a:rPr lang="ru-RU" sz="4800" spc="570" dirty="0"/>
              <a:t> ФУНКЦИОНАЛЬНЫЕ ТРЕБОВАНИЯ</a:t>
            </a:r>
            <a:endParaRPr sz="48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492738" y="2640004"/>
            <a:ext cx="17910252" cy="640303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под загрузкой состояний среды подразумевается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: </a:t>
            </a: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импорт / экспорт статистики, пользовательских документов / объектив, возможность сохранить / загрузить игру, если это игра, если это, например, рецепты, пользователь должен иметь возможность их экспортировать в какой-то формат, например, 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pdf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функциональные требования могут разделяться на второстепенные и существенные. Разделение определяется в ходе обсуждения проекта. В случае, если в финальной версии продукта не реализуются существенные требования, продукт не допускается к защите</a:t>
            </a:r>
            <a:endParaRPr lang="en-US" sz="3200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функциональные требования могут меняться со временем, но см. пункт про существенные требования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не стоит делать больше 15 функциональных требований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все функциональные требования нужно будет реализовать в итоговом продукте </a:t>
            </a:r>
            <a:endParaRPr lang="en-US" sz="320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52516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4400" spc="570" dirty="0"/>
              <a:t>ЗАЯВКА НА </a:t>
            </a:r>
            <a:r>
              <a:rPr lang="en-US" sz="4400" spc="570" dirty="0"/>
              <a:t>GITHUB:</a:t>
            </a:r>
            <a:r>
              <a:rPr lang="ru-RU" sz="4400" spc="570" dirty="0"/>
              <a:t> ПОХОЖИЕ / АНАЛОГИЧНЫЕ ПРОДУКТЫ</a:t>
            </a:r>
            <a:endParaRPr sz="4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492738" y="2640004"/>
            <a:ext cx="17910252" cy="6633867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 </a:t>
            </a:r>
            <a:r>
              <a:rPr lang="ru-RU" sz="3200" b="1" dirty="0">
                <a:solidFill>
                  <a:srgbClr val="1F2328"/>
                </a:solidFill>
                <a:latin typeface="-apple-system"/>
              </a:rPr>
              <a:t>ПОХОЖИЕ / АНАЛОГИЧНЫЕ ПРОДУКТЫ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]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необходимо проанализировать 3-4 похожих или аналогичных продукта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главный вопрос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: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почему с помощью этих продуктов нельзя решить проблему из проблемного поля</a:t>
            </a:r>
            <a:endParaRPr lang="ru-RU" sz="3200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кратко проанализируйте функциональные требования и укажите, почему они не позволяют решать проблему</a:t>
            </a:r>
            <a:endParaRPr lang="en-US" sz="3200" dirty="0">
              <a:solidFill>
                <a:srgbClr val="1F2328"/>
              </a:solidFill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если вам кажется, что аналогов вашему продукту нет (скорее всего, всё-таки кажется, но мало ли), то укажите, почему проблема не может быть решена стандартными способами (соцсети, офисные пакеты и т. п.)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если в выбранной вами теме имеется всем известный продукт (например, </a:t>
            </a:r>
            <a:r>
              <a:rPr lang="en-US" sz="3200" dirty="0" err="1">
                <a:solidFill>
                  <a:srgbClr val="1F2328"/>
                </a:solidFill>
                <a:latin typeface="-apple-system"/>
              </a:rPr>
              <a:t>Ms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 Word / Google Docs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в обработке текста), проанализируйте его тоже </a:t>
            </a:r>
          </a:p>
        </p:txBody>
      </p:sp>
    </p:spTree>
    <p:extLst>
      <p:ext uri="{BB962C8B-B14F-4D97-AF65-F5344CB8AC3E}">
        <p14:creationId xmlns:p14="http://schemas.microsoft.com/office/powerpoint/2010/main" val="4135971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4400" spc="570" dirty="0"/>
              <a:t>ЗАЯВКА НА </a:t>
            </a:r>
            <a:r>
              <a:rPr lang="en-US" sz="4400" spc="570" dirty="0"/>
              <a:t>GITHUB:</a:t>
            </a:r>
            <a:r>
              <a:rPr lang="ru-RU" sz="4400" spc="570" dirty="0"/>
              <a:t> ИНСТРУМЕНТЫ РАЗРАБОТКИ</a:t>
            </a:r>
            <a:r>
              <a:rPr lang="en-US" sz="4400" spc="570" dirty="0"/>
              <a:t>,</a:t>
            </a:r>
            <a:r>
              <a:rPr lang="ru-RU" sz="4400" spc="570" dirty="0"/>
              <a:t> БД</a:t>
            </a:r>
            <a:endParaRPr sz="4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492738" y="2640004"/>
            <a:ext cx="17910252" cy="6110647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</a:t>
            </a:r>
            <a:r>
              <a:rPr lang="en-US" sz="3200" b="1" i="0" dirty="0">
                <a:solidFill>
                  <a:srgbClr val="1F2328"/>
                </a:solidFill>
                <a:effectLst/>
                <a:latin typeface="-apple-system"/>
              </a:rPr>
              <a:t>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ИНСТРУМЕНТЫ РАЗРАБОТКИ, ИНФОРМАЦИЯ О БД</a:t>
            </a:r>
            <a:r>
              <a:rPr lang="en-US" sz="3200" b="1" i="0" dirty="0">
                <a:solidFill>
                  <a:srgbClr val="1F2328"/>
                </a:solidFill>
                <a:effectLst/>
                <a:latin typeface="-apple-system"/>
              </a:rPr>
              <a:t>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]</a:t>
            </a:r>
            <a:endParaRPr lang="en-US" sz="3200" b="1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выбирайте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 конвенциональные методы разработки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но если хотите выбирать другие, то объясняйте, почему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не забудьте указать тип базы данных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объясните, почему вы выбрали именно такую БД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инструменты разработки можно менять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рассчитывайте ваше время на изучение нового стека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учтите, что необходимо знать не только инструменты, но и стиль кода (например, 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PEP8 </a:t>
            </a: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для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Python)</a:t>
            </a:r>
          </a:p>
        </p:txBody>
      </p:sp>
    </p:spTree>
    <p:extLst>
      <p:ext uri="{BB962C8B-B14F-4D97-AF65-F5344CB8AC3E}">
        <p14:creationId xmlns:p14="http://schemas.microsoft.com/office/powerpoint/2010/main" val="2401434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4400" spc="570" dirty="0"/>
              <a:t>ЗАЯВКА НА </a:t>
            </a:r>
            <a:r>
              <a:rPr lang="en-US" sz="4400" spc="570" dirty="0"/>
              <a:t>GITHUB:</a:t>
            </a:r>
            <a:r>
              <a:rPr lang="ru-RU" sz="4400" spc="570" dirty="0"/>
              <a:t> ИНСТРУМЕНТЫ РАЗРАБОТКИ</a:t>
            </a:r>
            <a:r>
              <a:rPr lang="en-US" sz="4400" spc="570" dirty="0"/>
              <a:t>,</a:t>
            </a:r>
            <a:r>
              <a:rPr lang="ru-RU" sz="4400" spc="570" dirty="0"/>
              <a:t> БД</a:t>
            </a:r>
            <a:endParaRPr sz="4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492738" y="2640004"/>
            <a:ext cx="17910252" cy="6110647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</a:t>
            </a:r>
            <a:r>
              <a:rPr lang="en-US" sz="3200" b="1" i="0" dirty="0">
                <a:solidFill>
                  <a:srgbClr val="1F2328"/>
                </a:solidFill>
                <a:effectLst/>
                <a:latin typeface="-apple-system"/>
              </a:rPr>
              <a:t>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ИНСТРУМЕНТЫ РАЗРАБОТКИ, ИНФОРМАЦИЯ О БД</a:t>
            </a:r>
            <a:r>
              <a:rPr lang="en-US" sz="3200" b="1" i="0" dirty="0">
                <a:solidFill>
                  <a:srgbClr val="1F2328"/>
                </a:solidFill>
                <a:effectLst/>
                <a:latin typeface="-apple-system"/>
              </a:rPr>
              <a:t>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]</a:t>
            </a:r>
            <a:endParaRPr lang="en-US" sz="3200" b="1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выбирайте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 конвенциональные методы разработки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но если хотите выбирать другие, то объясняйте, почему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не забудьте указать тип базы данных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объясните, почему вы выбрали именно такую БД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инструменты разработки можно менять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рассчитывайте ваше время на изучение нового стека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учтите, что необходимо знать не только инструменты, но и стиль кода (например, 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PEP8 </a:t>
            </a: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для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Python)</a:t>
            </a:r>
          </a:p>
        </p:txBody>
      </p:sp>
    </p:spTree>
    <p:extLst>
      <p:ext uri="{BB962C8B-B14F-4D97-AF65-F5344CB8AC3E}">
        <p14:creationId xmlns:p14="http://schemas.microsoft.com/office/powerpoint/2010/main" val="837678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741302"/>
            <a:ext cx="20104100" cy="4567555"/>
          </a:xfrm>
          <a:custGeom>
            <a:avLst/>
            <a:gdLst/>
            <a:ahLst/>
            <a:cxnLst/>
            <a:rect l="l" t="t" r="r" b="b"/>
            <a:pathLst>
              <a:path w="20104100" h="4567555">
                <a:moveTo>
                  <a:pt x="0" y="4567253"/>
                </a:moveTo>
                <a:lnTo>
                  <a:pt x="20104099" y="4567253"/>
                </a:lnTo>
                <a:lnTo>
                  <a:pt x="20104099" y="0"/>
                </a:lnTo>
                <a:lnTo>
                  <a:pt x="0" y="0"/>
                </a:lnTo>
                <a:lnTo>
                  <a:pt x="0" y="4567253"/>
                </a:lnTo>
                <a:close/>
              </a:path>
            </a:pathLst>
          </a:custGeom>
          <a:solidFill>
            <a:srgbClr val="F1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395481" y="3034910"/>
            <a:ext cx="10209770" cy="930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705" dirty="0"/>
              <a:t>СПАСИБО</a:t>
            </a:r>
            <a:r>
              <a:rPr spc="-220" dirty="0"/>
              <a:t> </a:t>
            </a:r>
            <a:r>
              <a:rPr spc="695" dirty="0"/>
              <a:t>ЗА</a:t>
            </a:r>
            <a:r>
              <a:rPr lang="en-US" spc="695" dirty="0"/>
              <a:t> </a:t>
            </a:r>
            <a:r>
              <a:rPr lang="ru-RU" spc="695" dirty="0"/>
              <a:t>ВНИМАНИЕ!</a:t>
            </a:r>
            <a:endParaRPr spc="695" dirty="0"/>
          </a:p>
        </p:txBody>
      </p:sp>
      <p:sp>
        <p:nvSpPr>
          <p:cNvPr id="11" name="object 11"/>
          <p:cNvSpPr txBox="1"/>
          <p:nvPr/>
        </p:nvSpPr>
        <p:spPr>
          <a:xfrm>
            <a:off x="6395481" y="7080277"/>
            <a:ext cx="9873615" cy="147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</a:pPr>
            <a:r>
              <a:rPr sz="2950" spc="-155" dirty="0">
                <a:latin typeface="Arial"/>
                <a:cs typeface="Arial"/>
              </a:rPr>
              <a:t>101000,</a:t>
            </a:r>
            <a:r>
              <a:rPr sz="2950" spc="-265" dirty="0">
                <a:latin typeface="Arial"/>
                <a:cs typeface="Arial"/>
              </a:rPr>
              <a:t> </a:t>
            </a:r>
            <a:r>
              <a:rPr sz="2950" spc="-125" dirty="0">
                <a:latin typeface="Arial"/>
                <a:cs typeface="Arial"/>
              </a:rPr>
              <a:t>Россия,</a:t>
            </a:r>
            <a:r>
              <a:rPr sz="2950" spc="-265" dirty="0">
                <a:latin typeface="Arial"/>
                <a:cs typeface="Arial"/>
              </a:rPr>
              <a:t> </a:t>
            </a:r>
            <a:r>
              <a:rPr sz="2950" spc="-45" dirty="0">
                <a:latin typeface="Arial"/>
                <a:cs typeface="Arial"/>
              </a:rPr>
              <a:t>Москва,</a:t>
            </a:r>
            <a:r>
              <a:rPr sz="2950" spc="-265" dirty="0">
                <a:latin typeface="Arial"/>
                <a:cs typeface="Arial"/>
              </a:rPr>
              <a:t> </a:t>
            </a:r>
            <a:r>
              <a:rPr lang="ru-RU" sz="2950" spc="-110" dirty="0">
                <a:latin typeface="Arial"/>
                <a:cs typeface="Arial"/>
              </a:rPr>
              <a:t>ул. Солянка, </a:t>
            </a:r>
            <a:r>
              <a:rPr sz="2950" spc="-180" dirty="0" err="1">
                <a:latin typeface="Arial"/>
                <a:cs typeface="Arial"/>
              </a:rPr>
              <a:t>Тел</a:t>
            </a:r>
            <a:r>
              <a:rPr sz="2950" spc="-180" dirty="0">
                <a:latin typeface="Arial"/>
                <a:cs typeface="Arial"/>
              </a:rPr>
              <a:t>.: </a:t>
            </a:r>
            <a:r>
              <a:rPr sz="2950" spc="-100" dirty="0">
                <a:latin typeface="Arial"/>
                <a:cs typeface="Arial"/>
              </a:rPr>
              <a:t>(495)</a:t>
            </a:r>
            <a:r>
              <a:rPr sz="2950" spc="-75" dirty="0">
                <a:latin typeface="Arial"/>
                <a:cs typeface="Arial"/>
              </a:rPr>
              <a:t> </a:t>
            </a:r>
            <a:r>
              <a:rPr sz="2950" spc="-40" dirty="0">
                <a:latin typeface="Arial"/>
                <a:cs typeface="Arial"/>
              </a:rPr>
              <a:t>53-100-53</a:t>
            </a:r>
            <a:endParaRPr sz="29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 dirty="0">
              <a:latin typeface="Times New Roman"/>
              <a:cs typeface="Times New Roman"/>
            </a:endParaRPr>
          </a:p>
          <a:p>
            <a:pPr marL="629920">
              <a:lnSpc>
                <a:spcPct val="100000"/>
              </a:lnSpc>
              <a:tabLst>
                <a:tab pos="4274185" algn="l"/>
                <a:tab pos="7917815" algn="l"/>
              </a:tabLst>
            </a:pPr>
            <a:r>
              <a:rPr sz="2950" spc="-70" dirty="0">
                <a:latin typeface="Arial"/>
                <a:cs typeface="Arial"/>
              </a:rPr>
              <a:t>school.hse.ru	</a:t>
            </a:r>
            <a:r>
              <a:rPr sz="2950" spc="-135" dirty="0">
                <a:latin typeface="Arial"/>
                <a:cs typeface="Arial"/>
              </a:rPr>
              <a:t>hse_lyceum	hse_lyceum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69525" y="8708225"/>
            <a:ext cx="72390" cy="67310"/>
          </a:xfrm>
          <a:custGeom>
            <a:avLst/>
            <a:gdLst/>
            <a:ahLst/>
            <a:cxnLst/>
            <a:rect l="l" t="t" r="r" b="b"/>
            <a:pathLst>
              <a:path w="72390" h="67309">
                <a:moveTo>
                  <a:pt x="72228" y="0"/>
                </a:moveTo>
                <a:lnTo>
                  <a:pt x="45403" y="13551"/>
                </a:lnTo>
                <a:lnTo>
                  <a:pt x="23851" y="29542"/>
                </a:lnTo>
                <a:lnTo>
                  <a:pt x="8430" y="47518"/>
                </a:lnTo>
                <a:lnTo>
                  <a:pt x="0" y="67024"/>
                </a:lnTo>
                <a:lnTo>
                  <a:pt x="63987" y="67024"/>
                </a:lnTo>
                <a:lnTo>
                  <a:pt x="64889" y="49722"/>
                </a:lnTo>
                <a:lnTo>
                  <a:pt x="66576" y="32742"/>
                </a:lnTo>
                <a:lnTo>
                  <a:pt x="69029" y="16147"/>
                </a:lnTo>
                <a:lnTo>
                  <a:pt x="72228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68796" y="8686739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0" y="0"/>
                </a:moveTo>
                <a:lnTo>
                  <a:pt x="0" y="88510"/>
                </a:lnTo>
                <a:lnTo>
                  <a:pt x="88510" y="88510"/>
                </a:lnTo>
                <a:lnTo>
                  <a:pt x="84848" y="48545"/>
                </a:lnTo>
                <a:lnTo>
                  <a:pt x="58863" y="7147"/>
                </a:lnTo>
                <a:lnTo>
                  <a:pt x="20300" y="1256"/>
                </a:lnTo>
                <a:lnTo>
                  <a:pt x="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56912" y="8686807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510" y="0"/>
                </a:moveTo>
                <a:lnTo>
                  <a:pt x="48443" y="3840"/>
                </a:lnTo>
                <a:lnTo>
                  <a:pt x="7070" y="29939"/>
                </a:lnTo>
                <a:lnTo>
                  <a:pt x="1243" y="68271"/>
                </a:lnTo>
                <a:lnTo>
                  <a:pt x="0" y="88447"/>
                </a:lnTo>
                <a:lnTo>
                  <a:pt x="88510" y="88447"/>
                </a:lnTo>
                <a:lnTo>
                  <a:pt x="8851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68796" y="8597841"/>
            <a:ext cx="67945" cy="74295"/>
          </a:xfrm>
          <a:custGeom>
            <a:avLst/>
            <a:gdLst/>
            <a:ahLst/>
            <a:cxnLst/>
            <a:rect l="l" t="t" r="r" b="b"/>
            <a:pathLst>
              <a:path w="67945" h="74295">
                <a:moveTo>
                  <a:pt x="0" y="0"/>
                </a:moveTo>
                <a:lnTo>
                  <a:pt x="0" y="65505"/>
                </a:lnTo>
                <a:lnTo>
                  <a:pt x="17489" y="66415"/>
                </a:lnTo>
                <a:lnTo>
                  <a:pt x="34650" y="68128"/>
                </a:lnTo>
                <a:lnTo>
                  <a:pt x="51415" y="70627"/>
                </a:lnTo>
                <a:lnTo>
                  <a:pt x="67715" y="73893"/>
                </a:lnTo>
                <a:lnTo>
                  <a:pt x="54110" y="46440"/>
                </a:lnTo>
                <a:lnTo>
                  <a:pt x="37972" y="24377"/>
                </a:lnTo>
                <a:lnTo>
                  <a:pt x="19777" y="8599"/>
                </a:lnTo>
                <a:lnTo>
                  <a:pt x="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577552" y="8597839"/>
            <a:ext cx="67945" cy="74295"/>
          </a:xfrm>
          <a:custGeom>
            <a:avLst/>
            <a:gdLst/>
            <a:ahLst/>
            <a:cxnLst/>
            <a:rect l="l" t="t" r="r" b="b"/>
            <a:pathLst>
              <a:path w="67945" h="74295">
                <a:moveTo>
                  <a:pt x="67872" y="0"/>
                </a:moveTo>
                <a:lnTo>
                  <a:pt x="48034" y="8638"/>
                </a:lnTo>
                <a:lnTo>
                  <a:pt x="29789" y="24497"/>
                </a:lnTo>
                <a:lnTo>
                  <a:pt x="13617" y="46672"/>
                </a:lnTo>
                <a:lnTo>
                  <a:pt x="0" y="74259"/>
                </a:lnTo>
                <a:lnTo>
                  <a:pt x="16322" y="70912"/>
                </a:lnTo>
                <a:lnTo>
                  <a:pt x="33123" y="68339"/>
                </a:lnTo>
                <a:lnTo>
                  <a:pt x="50330" y="66554"/>
                </a:lnTo>
                <a:lnTo>
                  <a:pt x="67872" y="65568"/>
                </a:lnTo>
                <a:lnTo>
                  <a:pt x="67872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668796" y="8798624"/>
            <a:ext cx="177410" cy="1758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72315" y="8707533"/>
            <a:ext cx="74295" cy="67945"/>
          </a:xfrm>
          <a:custGeom>
            <a:avLst/>
            <a:gdLst/>
            <a:ahLst/>
            <a:cxnLst/>
            <a:rect l="l" t="t" r="r" b="b"/>
            <a:pathLst>
              <a:path w="74295" h="67945">
                <a:moveTo>
                  <a:pt x="0" y="0"/>
                </a:moveTo>
                <a:lnTo>
                  <a:pt x="3261" y="16299"/>
                </a:lnTo>
                <a:lnTo>
                  <a:pt x="5760" y="33064"/>
                </a:lnTo>
                <a:lnTo>
                  <a:pt x="7475" y="50225"/>
                </a:lnTo>
                <a:lnTo>
                  <a:pt x="8387" y="67715"/>
                </a:lnTo>
                <a:lnTo>
                  <a:pt x="73893" y="67715"/>
                </a:lnTo>
                <a:lnTo>
                  <a:pt x="65293" y="47937"/>
                </a:lnTo>
                <a:lnTo>
                  <a:pt x="49515" y="29742"/>
                </a:lnTo>
                <a:lnTo>
                  <a:pt x="27452" y="13604"/>
                </a:lnTo>
                <a:lnTo>
                  <a:pt x="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81672" y="8611558"/>
            <a:ext cx="104139" cy="105410"/>
          </a:xfrm>
          <a:custGeom>
            <a:avLst/>
            <a:gdLst/>
            <a:ahLst/>
            <a:cxnLst/>
            <a:rect l="l" t="t" r="r" b="b"/>
            <a:pathLst>
              <a:path w="104140" h="105409">
                <a:moveTo>
                  <a:pt x="103871" y="0"/>
                </a:moveTo>
                <a:lnTo>
                  <a:pt x="70395" y="17992"/>
                </a:lnTo>
                <a:lnTo>
                  <a:pt x="41357" y="42078"/>
                </a:lnTo>
                <a:lnTo>
                  <a:pt x="17608" y="71404"/>
                </a:lnTo>
                <a:lnTo>
                  <a:pt x="0" y="105117"/>
                </a:lnTo>
                <a:lnTo>
                  <a:pt x="6322" y="100048"/>
                </a:lnTo>
                <a:lnTo>
                  <a:pt x="13114" y="95151"/>
                </a:lnTo>
                <a:lnTo>
                  <a:pt x="47158" y="76504"/>
                </a:lnTo>
                <a:lnTo>
                  <a:pt x="67819" y="68521"/>
                </a:lnTo>
                <a:lnTo>
                  <a:pt x="71759" y="57379"/>
                </a:lnTo>
                <a:lnTo>
                  <a:pt x="90203" y="19276"/>
                </a:lnTo>
                <a:lnTo>
                  <a:pt x="99160" y="6016"/>
                </a:lnTo>
                <a:lnTo>
                  <a:pt x="103871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81673" y="8857203"/>
            <a:ext cx="105169" cy="105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27949" y="8610668"/>
            <a:ext cx="106045" cy="106045"/>
          </a:xfrm>
          <a:custGeom>
            <a:avLst/>
            <a:gdLst/>
            <a:ahLst/>
            <a:cxnLst/>
            <a:rect l="l" t="t" r="r" b="b"/>
            <a:pathLst>
              <a:path w="106045" h="106045">
                <a:moveTo>
                  <a:pt x="0" y="0"/>
                </a:moveTo>
                <a:lnTo>
                  <a:pt x="23695" y="37103"/>
                </a:lnTo>
                <a:lnTo>
                  <a:pt x="36595" y="68835"/>
                </a:lnTo>
                <a:lnTo>
                  <a:pt x="47576" y="72741"/>
                </a:lnTo>
                <a:lnTo>
                  <a:pt x="85532" y="91198"/>
                </a:lnTo>
                <a:lnTo>
                  <a:pt x="105420" y="105431"/>
                </a:lnTo>
                <a:lnTo>
                  <a:pt x="97374" y="87902"/>
                </a:lnTo>
                <a:lnTo>
                  <a:pt x="76377" y="55971"/>
                </a:lnTo>
                <a:lnTo>
                  <a:pt x="34050" y="17770"/>
                </a:lnTo>
                <a:lnTo>
                  <a:pt x="17527" y="8052"/>
                </a:lnTo>
                <a:lnTo>
                  <a:pt x="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08180" y="8539764"/>
            <a:ext cx="495934" cy="495934"/>
          </a:xfrm>
          <a:custGeom>
            <a:avLst/>
            <a:gdLst/>
            <a:ahLst/>
            <a:cxnLst/>
            <a:rect l="l" t="t" r="r" b="b"/>
            <a:pathLst>
              <a:path w="495934" h="495934">
                <a:moveTo>
                  <a:pt x="372417" y="0"/>
                </a:moveTo>
                <a:lnTo>
                  <a:pt x="123106" y="0"/>
                </a:lnTo>
                <a:lnTo>
                  <a:pt x="75307" y="9712"/>
                </a:lnTo>
                <a:lnTo>
                  <a:pt x="36163" y="36158"/>
                </a:lnTo>
                <a:lnTo>
                  <a:pt x="9714" y="75299"/>
                </a:lnTo>
                <a:lnTo>
                  <a:pt x="0" y="123095"/>
                </a:lnTo>
                <a:lnTo>
                  <a:pt x="0" y="372417"/>
                </a:lnTo>
                <a:lnTo>
                  <a:pt x="9714" y="420214"/>
                </a:lnTo>
                <a:lnTo>
                  <a:pt x="36163" y="459355"/>
                </a:lnTo>
                <a:lnTo>
                  <a:pt x="75307" y="485800"/>
                </a:lnTo>
                <a:lnTo>
                  <a:pt x="123106" y="495513"/>
                </a:lnTo>
                <a:lnTo>
                  <a:pt x="372417" y="495513"/>
                </a:lnTo>
                <a:lnTo>
                  <a:pt x="420214" y="485800"/>
                </a:lnTo>
                <a:lnTo>
                  <a:pt x="457987" y="460279"/>
                </a:lnTo>
                <a:lnTo>
                  <a:pt x="249688" y="460279"/>
                </a:lnTo>
                <a:lnTo>
                  <a:pt x="206655" y="455914"/>
                </a:lnTo>
                <a:lnTo>
                  <a:pt x="166562" y="443401"/>
                </a:lnTo>
                <a:lnTo>
                  <a:pt x="130283" y="423610"/>
                </a:lnTo>
                <a:lnTo>
                  <a:pt x="98688" y="397411"/>
                </a:lnTo>
                <a:lnTo>
                  <a:pt x="72494" y="365816"/>
                </a:lnTo>
                <a:lnTo>
                  <a:pt x="52702" y="329537"/>
                </a:lnTo>
                <a:lnTo>
                  <a:pt x="40186" y="289444"/>
                </a:lnTo>
                <a:lnTo>
                  <a:pt x="35820" y="246411"/>
                </a:lnTo>
                <a:lnTo>
                  <a:pt x="41459" y="197608"/>
                </a:lnTo>
                <a:lnTo>
                  <a:pt x="57514" y="152776"/>
                </a:lnTo>
                <a:lnTo>
                  <a:pt x="82697" y="113205"/>
                </a:lnTo>
                <a:lnTo>
                  <a:pt x="115718" y="80183"/>
                </a:lnTo>
                <a:lnTo>
                  <a:pt x="155289" y="55001"/>
                </a:lnTo>
                <a:lnTo>
                  <a:pt x="200121" y="38946"/>
                </a:lnTo>
                <a:lnTo>
                  <a:pt x="248924" y="33307"/>
                </a:lnTo>
                <a:lnTo>
                  <a:pt x="455136" y="33307"/>
                </a:lnTo>
                <a:lnTo>
                  <a:pt x="420214" y="9712"/>
                </a:lnTo>
                <a:lnTo>
                  <a:pt x="372417" y="0"/>
                </a:lnTo>
                <a:close/>
              </a:path>
              <a:path w="495934" h="495934">
                <a:moveTo>
                  <a:pt x="455136" y="33307"/>
                </a:moveTo>
                <a:lnTo>
                  <a:pt x="248924" y="33307"/>
                </a:lnTo>
                <a:lnTo>
                  <a:pt x="291957" y="37673"/>
                </a:lnTo>
                <a:lnTo>
                  <a:pt x="332050" y="50189"/>
                </a:lnTo>
                <a:lnTo>
                  <a:pt x="368329" y="69981"/>
                </a:lnTo>
                <a:lnTo>
                  <a:pt x="399924" y="96175"/>
                </a:lnTo>
                <a:lnTo>
                  <a:pt x="426118" y="127774"/>
                </a:lnTo>
                <a:lnTo>
                  <a:pt x="445910" y="164053"/>
                </a:lnTo>
                <a:lnTo>
                  <a:pt x="458426" y="204143"/>
                </a:lnTo>
                <a:lnTo>
                  <a:pt x="462792" y="247175"/>
                </a:lnTo>
                <a:lnTo>
                  <a:pt x="457154" y="295978"/>
                </a:lnTo>
                <a:lnTo>
                  <a:pt x="441098" y="340810"/>
                </a:lnTo>
                <a:lnTo>
                  <a:pt x="415916" y="380381"/>
                </a:lnTo>
                <a:lnTo>
                  <a:pt x="382894" y="413403"/>
                </a:lnTo>
                <a:lnTo>
                  <a:pt x="343323" y="438585"/>
                </a:lnTo>
                <a:lnTo>
                  <a:pt x="298491" y="454641"/>
                </a:lnTo>
                <a:lnTo>
                  <a:pt x="249688" y="460279"/>
                </a:lnTo>
                <a:lnTo>
                  <a:pt x="457987" y="460279"/>
                </a:lnTo>
                <a:lnTo>
                  <a:pt x="459355" y="459355"/>
                </a:lnTo>
                <a:lnTo>
                  <a:pt x="485800" y="420214"/>
                </a:lnTo>
                <a:lnTo>
                  <a:pt x="495513" y="372417"/>
                </a:lnTo>
                <a:lnTo>
                  <a:pt x="495513" y="123095"/>
                </a:lnTo>
                <a:lnTo>
                  <a:pt x="485800" y="75299"/>
                </a:lnTo>
                <a:lnTo>
                  <a:pt x="459355" y="36158"/>
                </a:lnTo>
                <a:lnTo>
                  <a:pt x="455136" y="33307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56974" y="879862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88447" y="0"/>
                </a:moveTo>
                <a:lnTo>
                  <a:pt x="0" y="0"/>
                </a:lnTo>
                <a:lnTo>
                  <a:pt x="1336" y="20227"/>
                </a:lnTo>
                <a:lnTo>
                  <a:pt x="7353" y="58629"/>
                </a:lnTo>
                <a:lnTo>
                  <a:pt x="48629" y="84638"/>
                </a:lnTo>
                <a:lnTo>
                  <a:pt x="88447" y="88447"/>
                </a:lnTo>
                <a:lnTo>
                  <a:pt x="88447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27370" y="8858501"/>
            <a:ext cx="105117" cy="10387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69528" y="8798623"/>
            <a:ext cx="73025" cy="67310"/>
          </a:xfrm>
          <a:custGeom>
            <a:avLst/>
            <a:gdLst/>
            <a:ahLst/>
            <a:cxnLst/>
            <a:rect l="l" t="t" r="r" b="b"/>
            <a:pathLst>
              <a:path w="73025" h="67309">
                <a:moveTo>
                  <a:pt x="64050" y="0"/>
                </a:moveTo>
                <a:lnTo>
                  <a:pt x="0" y="0"/>
                </a:lnTo>
                <a:lnTo>
                  <a:pt x="8462" y="19564"/>
                </a:lnTo>
                <a:lnTo>
                  <a:pt x="23958" y="37586"/>
                </a:lnTo>
                <a:lnTo>
                  <a:pt x="45621" y="53608"/>
                </a:lnTo>
                <a:lnTo>
                  <a:pt x="72584" y="67170"/>
                </a:lnTo>
                <a:lnTo>
                  <a:pt x="69299" y="51006"/>
                </a:lnTo>
                <a:lnTo>
                  <a:pt x="66774" y="34378"/>
                </a:lnTo>
                <a:lnTo>
                  <a:pt x="65020" y="17354"/>
                </a:lnTo>
                <a:lnTo>
                  <a:pt x="6405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78251" y="8901937"/>
            <a:ext cx="67310" cy="73025"/>
          </a:xfrm>
          <a:custGeom>
            <a:avLst/>
            <a:gdLst/>
            <a:ahLst/>
            <a:cxnLst/>
            <a:rect l="l" t="t" r="r" b="b"/>
            <a:pathLst>
              <a:path w="67309" h="73025">
                <a:moveTo>
                  <a:pt x="0" y="0"/>
                </a:moveTo>
                <a:lnTo>
                  <a:pt x="13562" y="26958"/>
                </a:lnTo>
                <a:lnTo>
                  <a:pt x="29584" y="48621"/>
                </a:lnTo>
                <a:lnTo>
                  <a:pt x="47606" y="64120"/>
                </a:lnTo>
                <a:lnTo>
                  <a:pt x="67170" y="72584"/>
                </a:lnTo>
                <a:lnTo>
                  <a:pt x="67170" y="8533"/>
                </a:lnTo>
                <a:lnTo>
                  <a:pt x="49816" y="7564"/>
                </a:lnTo>
                <a:lnTo>
                  <a:pt x="32792" y="5810"/>
                </a:lnTo>
                <a:lnTo>
                  <a:pt x="16164" y="3284"/>
                </a:lnTo>
                <a:lnTo>
                  <a:pt x="0" y="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3782397" y="8626245"/>
            <a:ext cx="322580" cy="322580"/>
          </a:xfrm>
          <a:custGeom>
            <a:avLst/>
            <a:gdLst/>
            <a:ahLst/>
            <a:cxnLst/>
            <a:rect l="l" t="t" r="r" b="b"/>
            <a:pathLst>
              <a:path w="322580" h="322579">
                <a:moveTo>
                  <a:pt x="253604" y="0"/>
                </a:moveTo>
                <a:lnTo>
                  <a:pt x="68950" y="0"/>
                </a:lnTo>
                <a:lnTo>
                  <a:pt x="42137" y="5427"/>
                </a:lnTo>
                <a:lnTo>
                  <a:pt x="20217" y="20217"/>
                </a:lnTo>
                <a:lnTo>
                  <a:pt x="5427" y="42137"/>
                </a:lnTo>
                <a:lnTo>
                  <a:pt x="0" y="68950"/>
                </a:lnTo>
                <a:lnTo>
                  <a:pt x="0" y="253604"/>
                </a:lnTo>
                <a:lnTo>
                  <a:pt x="5427" y="280417"/>
                </a:lnTo>
                <a:lnTo>
                  <a:pt x="20217" y="302337"/>
                </a:lnTo>
                <a:lnTo>
                  <a:pt x="42137" y="317128"/>
                </a:lnTo>
                <a:lnTo>
                  <a:pt x="68950" y="322555"/>
                </a:lnTo>
                <a:lnTo>
                  <a:pt x="253604" y="322555"/>
                </a:lnTo>
                <a:lnTo>
                  <a:pt x="280417" y="317128"/>
                </a:lnTo>
                <a:lnTo>
                  <a:pt x="302337" y="302337"/>
                </a:lnTo>
                <a:lnTo>
                  <a:pt x="317128" y="280417"/>
                </a:lnTo>
                <a:lnTo>
                  <a:pt x="319480" y="268798"/>
                </a:lnTo>
                <a:lnTo>
                  <a:pt x="161283" y="268798"/>
                </a:lnTo>
                <a:lnTo>
                  <a:pt x="119470" y="260334"/>
                </a:lnTo>
                <a:lnTo>
                  <a:pt x="85287" y="237267"/>
                </a:lnTo>
                <a:lnTo>
                  <a:pt x="62221" y="203084"/>
                </a:lnTo>
                <a:lnTo>
                  <a:pt x="53757" y="161272"/>
                </a:lnTo>
                <a:lnTo>
                  <a:pt x="62221" y="119462"/>
                </a:lnTo>
                <a:lnTo>
                  <a:pt x="85287" y="85282"/>
                </a:lnTo>
                <a:lnTo>
                  <a:pt x="119470" y="62219"/>
                </a:lnTo>
                <a:lnTo>
                  <a:pt x="161283" y="53757"/>
                </a:lnTo>
                <a:lnTo>
                  <a:pt x="241926" y="53757"/>
                </a:lnTo>
                <a:lnTo>
                  <a:pt x="242676" y="50049"/>
                </a:lnTo>
                <a:lnTo>
                  <a:pt x="247937" y="42247"/>
                </a:lnTo>
                <a:lnTo>
                  <a:pt x="255739" y="36986"/>
                </a:lnTo>
                <a:lnTo>
                  <a:pt x="265290" y="35056"/>
                </a:lnTo>
                <a:lnTo>
                  <a:pt x="312350" y="35056"/>
                </a:lnTo>
                <a:lnTo>
                  <a:pt x="302337" y="20217"/>
                </a:lnTo>
                <a:lnTo>
                  <a:pt x="280417" y="5427"/>
                </a:lnTo>
                <a:lnTo>
                  <a:pt x="253604" y="0"/>
                </a:lnTo>
                <a:close/>
              </a:path>
              <a:path w="322580" h="322579">
                <a:moveTo>
                  <a:pt x="241926" y="53757"/>
                </a:moveTo>
                <a:lnTo>
                  <a:pt x="161283" y="53757"/>
                </a:lnTo>
                <a:lnTo>
                  <a:pt x="203093" y="62219"/>
                </a:lnTo>
                <a:lnTo>
                  <a:pt x="237272" y="85282"/>
                </a:lnTo>
                <a:lnTo>
                  <a:pt x="260335" y="119462"/>
                </a:lnTo>
                <a:lnTo>
                  <a:pt x="268798" y="161272"/>
                </a:lnTo>
                <a:lnTo>
                  <a:pt x="260335" y="203084"/>
                </a:lnTo>
                <a:lnTo>
                  <a:pt x="237272" y="237267"/>
                </a:lnTo>
                <a:lnTo>
                  <a:pt x="203093" y="260334"/>
                </a:lnTo>
                <a:lnTo>
                  <a:pt x="161283" y="268798"/>
                </a:lnTo>
                <a:lnTo>
                  <a:pt x="319480" y="268798"/>
                </a:lnTo>
                <a:lnTo>
                  <a:pt x="322555" y="253604"/>
                </a:lnTo>
                <a:lnTo>
                  <a:pt x="322555" y="84144"/>
                </a:lnTo>
                <a:lnTo>
                  <a:pt x="265290" y="84144"/>
                </a:lnTo>
                <a:lnTo>
                  <a:pt x="255739" y="82215"/>
                </a:lnTo>
                <a:lnTo>
                  <a:pt x="247937" y="76957"/>
                </a:lnTo>
                <a:lnTo>
                  <a:pt x="242676" y="69155"/>
                </a:lnTo>
                <a:lnTo>
                  <a:pt x="240746" y="59600"/>
                </a:lnTo>
                <a:lnTo>
                  <a:pt x="241926" y="53757"/>
                </a:lnTo>
                <a:close/>
              </a:path>
              <a:path w="322580" h="322579">
                <a:moveTo>
                  <a:pt x="312350" y="35056"/>
                </a:moveTo>
                <a:lnTo>
                  <a:pt x="265290" y="35056"/>
                </a:lnTo>
                <a:lnTo>
                  <a:pt x="274845" y="36986"/>
                </a:lnTo>
                <a:lnTo>
                  <a:pt x="282647" y="42247"/>
                </a:lnTo>
                <a:lnTo>
                  <a:pt x="287905" y="50049"/>
                </a:lnTo>
                <a:lnTo>
                  <a:pt x="289834" y="59600"/>
                </a:lnTo>
                <a:lnTo>
                  <a:pt x="287905" y="69155"/>
                </a:lnTo>
                <a:lnTo>
                  <a:pt x="282647" y="76957"/>
                </a:lnTo>
                <a:lnTo>
                  <a:pt x="274845" y="82215"/>
                </a:lnTo>
                <a:lnTo>
                  <a:pt x="265290" y="84144"/>
                </a:lnTo>
                <a:lnTo>
                  <a:pt x="322555" y="84144"/>
                </a:lnTo>
                <a:lnTo>
                  <a:pt x="322555" y="68950"/>
                </a:lnTo>
                <a:lnTo>
                  <a:pt x="317128" y="42137"/>
                </a:lnTo>
                <a:lnTo>
                  <a:pt x="312350" y="35056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882902" y="8726751"/>
            <a:ext cx="121546" cy="12154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3695917" y="8539764"/>
            <a:ext cx="495934" cy="495934"/>
          </a:xfrm>
          <a:custGeom>
            <a:avLst/>
            <a:gdLst/>
            <a:ahLst/>
            <a:cxnLst/>
            <a:rect l="l" t="t" r="r" b="b"/>
            <a:pathLst>
              <a:path w="495934" h="495934">
                <a:moveTo>
                  <a:pt x="372417" y="0"/>
                </a:moveTo>
                <a:lnTo>
                  <a:pt x="123106" y="0"/>
                </a:lnTo>
                <a:lnTo>
                  <a:pt x="75307" y="9712"/>
                </a:lnTo>
                <a:lnTo>
                  <a:pt x="36163" y="36158"/>
                </a:lnTo>
                <a:lnTo>
                  <a:pt x="9714" y="75299"/>
                </a:lnTo>
                <a:lnTo>
                  <a:pt x="0" y="123095"/>
                </a:lnTo>
                <a:lnTo>
                  <a:pt x="0" y="372417"/>
                </a:lnTo>
                <a:lnTo>
                  <a:pt x="9714" y="420214"/>
                </a:lnTo>
                <a:lnTo>
                  <a:pt x="36163" y="459355"/>
                </a:lnTo>
                <a:lnTo>
                  <a:pt x="75307" y="485800"/>
                </a:lnTo>
                <a:lnTo>
                  <a:pt x="123106" y="495513"/>
                </a:lnTo>
                <a:lnTo>
                  <a:pt x="372417" y="495513"/>
                </a:lnTo>
                <a:lnTo>
                  <a:pt x="420214" y="485800"/>
                </a:lnTo>
                <a:lnTo>
                  <a:pt x="459355" y="459355"/>
                </a:lnTo>
                <a:lnTo>
                  <a:pt x="461765" y="455787"/>
                </a:lnTo>
                <a:lnTo>
                  <a:pt x="155429" y="455787"/>
                </a:lnTo>
                <a:lnTo>
                  <a:pt x="110441" y="446680"/>
                </a:lnTo>
                <a:lnTo>
                  <a:pt x="73662" y="421860"/>
                </a:lnTo>
                <a:lnTo>
                  <a:pt x="48843" y="385077"/>
                </a:lnTo>
                <a:lnTo>
                  <a:pt x="39737" y="340083"/>
                </a:lnTo>
                <a:lnTo>
                  <a:pt x="39737" y="155429"/>
                </a:lnTo>
                <a:lnTo>
                  <a:pt x="48843" y="110441"/>
                </a:lnTo>
                <a:lnTo>
                  <a:pt x="73662" y="73662"/>
                </a:lnTo>
                <a:lnTo>
                  <a:pt x="110441" y="48843"/>
                </a:lnTo>
                <a:lnTo>
                  <a:pt x="155429" y="39737"/>
                </a:lnTo>
                <a:lnTo>
                  <a:pt x="461772" y="39737"/>
                </a:lnTo>
                <a:lnTo>
                  <a:pt x="459355" y="36158"/>
                </a:lnTo>
                <a:lnTo>
                  <a:pt x="420214" y="9712"/>
                </a:lnTo>
                <a:lnTo>
                  <a:pt x="372417" y="0"/>
                </a:lnTo>
                <a:close/>
              </a:path>
              <a:path w="495934" h="495934">
                <a:moveTo>
                  <a:pt x="461772" y="39737"/>
                </a:moveTo>
                <a:lnTo>
                  <a:pt x="340083" y="39737"/>
                </a:lnTo>
                <a:lnTo>
                  <a:pt x="385077" y="48843"/>
                </a:lnTo>
                <a:lnTo>
                  <a:pt x="421860" y="73662"/>
                </a:lnTo>
                <a:lnTo>
                  <a:pt x="446680" y="110441"/>
                </a:lnTo>
                <a:lnTo>
                  <a:pt x="455787" y="155429"/>
                </a:lnTo>
                <a:lnTo>
                  <a:pt x="455787" y="340083"/>
                </a:lnTo>
                <a:lnTo>
                  <a:pt x="446680" y="385077"/>
                </a:lnTo>
                <a:lnTo>
                  <a:pt x="421860" y="421860"/>
                </a:lnTo>
                <a:lnTo>
                  <a:pt x="385077" y="446680"/>
                </a:lnTo>
                <a:lnTo>
                  <a:pt x="340083" y="455787"/>
                </a:lnTo>
                <a:lnTo>
                  <a:pt x="461765" y="455787"/>
                </a:lnTo>
                <a:lnTo>
                  <a:pt x="485800" y="420214"/>
                </a:lnTo>
                <a:lnTo>
                  <a:pt x="495513" y="372417"/>
                </a:lnTo>
                <a:lnTo>
                  <a:pt x="495513" y="123095"/>
                </a:lnTo>
                <a:lnTo>
                  <a:pt x="485800" y="75299"/>
                </a:lnTo>
                <a:lnTo>
                  <a:pt x="461772" y="39737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62066" y="8821392"/>
            <a:ext cx="74029" cy="689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052049" y="8539761"/>
            <a:ext cx="495934" cy="495934"/>
          </a:xfrm>
          <a:custGeom>
            <a:avLst/>
            <a:gdLst/>
            <a:ahLst/>
            <a:cxnLst/>
            <a:rect l="l" t="t" r="r" b="b"/>
            <a:pathLst>
              <a:path w="495934" h="495934">
                <a:moveTo>
                  <a:pt x="372417" y="0"/>
                </a:moveTo>
                <a:lnTo>
                  <a:pt x="123106" y="0"/>
                </a:lnTo>
                <a:lnTo>
                  <a:pt x="75307" y="9712"/>
                </a:lnTo>
                <a:lnTo>
                  <a:pt x="36163" y="36158"/>
                </a:lnTo>
                <a:lnTo>
                  <a:pt x="9714" y="75299"/>
                </a:lnTo>
                <a:lnTo>
                  <a:pt x="31" y="122941"/>
                </a:lnTo>
                <a:lnTo>
                  <a:pt x="0" y="372417"/>
                </a:lnTo>
                <a:lnTo>
                  <a:pt x="9714" y="420214"/>
                </a:lnTo>
                <a:lnTo>
                  <a:pt x="36163" y="459355"/>
                </a:lnTo>
                <a:lnTo>
                  <a:pt x="75307" y="485800"/>
                </a:lnTo>
                <a:lnTo>
                  <a:pt x="123106" y="495513"/>
                </a:lnTo>
                <a:lnTo>
                  <a:pt x="372417" y="495513"/>
                </a:lnTo>
                <a:lnTo>
                  <a:pt x="420214" y="485800"/>
                </a:lnTo>
                <a:lnTo>
                  <a:pt x="459355" y="459355"/>
                </a:lnTo>
                <a:lnTo>
                  <a:pt x="481780" y="426165"/>
                </a:lnTo>
                <a:lnTo>
                  <a:pt x="230663" y="426165"/>
                </a:lnTo>
                <a:lnTo>
                  <a:pt x="203518" y="425976"/>
                </a:lnTo>
                <a:lnTo>
                  <a:pt x="175145" y="425409"/>
                </a:lnTo>
                <a:lnTo>
                  <a:pt x="149228" y="424464"/>
                </a:lnTo>
                <a:lnTo>
                  <a:pt x="129451" y="423138"/>
                </a:lnTo>
                <a:lnTo>
                  <a:pt x="129451" y="72636"/>
                </a:lnTo>
                <a:lnTo>
                  <a:pt x="175838" y="70746"/>
                </a:lnTo>
                <a:lnTo>
                  <a:pt x="206142" y="69941"/>
                </a:lnTo>
                <a:lnTo>
                  <a:pt x="236212" y="69610"/>
                </a:lnTo>
                <a:lnTo>
                  <a:pt x="481957" y="69610"/>
                </a:lnTo>
                <a:lnTo>
                  <a:pt x="459355" y="36158"/>
                </a:lnTo>
                <a:lnTo>
                  <a:pt x="420214" y="9712"/>
                </a:lnTo>
                <a:lnTo>
                  <a:pt x="372417" y="0"/>
                </a:lnTo>
                <a:close/>
              </a:path>
              <a:path w="495934" h="495934">
                <a:moveTo>
                  <a:pt x="481957" y="69610"/>
                </a:moveTo>
                <a:lnTo>
                  <a:pt x="236212" y="69610"/>
                </a:lnTo>
                <a:lnTo>
                  <a:pt x="290179" y="76433"/>
                </a:lnTo>
                <a:lnTo>
                  <a:pt x="326918" y="95108"/>
                </a:lnTo>
                <a:lnTo>
                  <a:pt x="347889" y="122941"/>
                </a:lnTo>
                <a:lnTo>
                  <a:pt x="354554" y="157241"/>
                </a:lnTo>
                <a:lnTo>
                  <a:pt x="351941" y="182618"/>
                </a:lnTo>
                <a:lnTo>
                  <a:pt x="344229" y="203889"/>
                </a:lnTo>
                <a:lnTo>
                  <a:pt x="331606" y="221476"/>
                </a:lnTo>
                <a:lnTo>
                  <a:pt x="314262" y="235804"/>
                </a:lnTo>
                <a:lnTo>
                  <a:pt x="314262" y="236809"/>
                </a:lnTo>
                <a:lnTo>
                  <a:pt x="332968" y="247063"/>
                </a:lnTo>
                <a:lnTo>
                  <a:pt x="349077" y="263690"/>
                </a:lnTo>
                <a:lnTo>
                  <a:pt x="360370" y="287020"/>
                </a:lnTo>
                <a:lnTo>
                  <a:pt x="364627" y="317383"/>
                </a:lnTo>
                <a:lnTo>
                  <a:pt x="354460" y="365611"/>
                </a:lnTo>
                <a:lnTo>
                  <a:pt x="326352" y="399534"/>
                </a:lnTo>
                <a:lnTo>
                  <a:pt x="283890" y="419578"/>
                </a:lnTo>
                <a:lnTo>
                  <a:pt x="230663" y="426165"/>
                </a:lnTo>
                <a:lnTo>
                  <a:pt x="481780" y="426165"/>
                </a:lnTo>
                <a:lnTo>
                  <a:pt x="485800" y="420214"/>
                </a:lnTo>
                <a:lnTo>
                  <a:pt x="495513" y="372417"/>
                </a:lnTo>
                <a:lnTo>
                  <a:pt x="495482" y="122941"/>
                </a:lnTo>
                <a:lnTo>
                  <a:pt x="485800" y="75299"/>
                </a:lnTo>
                <a:lnTo>
                  <a:pt x="481957" y="69610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262072" y="8684918"/>
            <a:ext cx="63956" cy="6596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56504" y="3764493"/>
            <a:ext cx="4227195" cy="486409"/>
          </a:xfrm>
          <a:custGeom>
            <a:avLst/>
            <a:gdLst/>
            <a:ahLst/>
            <a:cxnLst/>
            <a:rect l="l" t="t" r="r" b="b"/>
            <a:pathLst>
              <a:path w="4227195" h="486410">
                <a:moveTo>
                  <a:pt x="4022589" y="0"/>
                </a:moveTo>
                <a:lnTo>
                  <a:pt x="204475" y="0"/>
                </a:lnTo>
                <a:lnTo>
                  <a:pt x="0" y="486215"/>
                </a:lnTo>
                <a:lnTo>
                  <a:pt x="4227065" y="486215"/>
                </a:lnTo>
                <a:lnTo>
                  <a:pt x="4022589" y="0"/>
                </a:lnTo>
                <a:close/>
              </a:path>
            </a:pathLst>
          </a:custGeom>
          <a:solidFill>
            <a:srgbClr val="FFEF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28937" y="3914383"/>
            <a:ext cx="2282825" cy="3036570"/>
          </a:xfrm>
          <a:custGeom>
            <a:avLst/>
            <a:gdLst/>
            <a:ahLst/>
            <a:cxnLst/>
            <a:rect l="l" t="t" r="r" b="b"/>
            <a:pathLst>
              <a:path w="2282825" h="3036570">
                <a:moveTo>
                  <a:pt x="2282213" y="3036336"/>
                </a:moveTo>
                <a:lnTo>
                  <a:pt x="0" y="3036336"/>
                </a:lnTo>
                <a:lnTo>
                  <a:pt x="0" y="0"/>
                </a:lnTo>
                <a:lnTo>
                  <a:pt x="2282213" y="0"/>
                </a:lnTo>
                <a:lnTo>
                  <a:pt x="2282213" y="3036336"/>
                </a:lnTo>
                <a:close/>
              </a:path>
            </a:pathLst>
          </a:custGeom>
          <a:solidFill>
            <a:srgbClr val="FAB7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11150" y="4250708"/>
            <a:ext cx="913130" cy="2491105"/>
          </a:xfrm>
          <a:custGeom>
            <a:avLst/>
            <a:gdLst/>
            <a:ahLst/>
            <a:cxnLst/>
            <a:rect l="l" t="t" r="r" b="b"/>
            <a:pathLst>
              <a:path w="913129" h="2491104">
                <a:moveTo>
                  <a:pt x="912883" y="2490594"/>
                </a:moveTo>
                <a:lnTo>
                  <a:pt x="0" y="2490594"/>
                </a:lnTo>
                <a:lnTo>
                  <a:pt x="0" y="0"/>
                </a:lnTo>
                <a:lnTo>
                  <a:pt x="912883" y="0"/>
                </a:lnTo>
                <a:lnTo>
                  <a:pt x="912883" y="2490594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59475" y="3428163"/>
            <a:ext cx="2421255" cy="486409"/>
          </a:xfrm>
          <a:custGeom>
            <a:avLst/>
            <a:gdLst/>
            <a:ahLst/>
            <a:cxnLst/>
            <a:rect l="l" t="t" r="r" b="b"/>
            <a:pathLst>
              <a:path w="2421254" h="486410">
                <a:moveTo>
                  <a:pt x="2226131" y="0"/>
                </a:moveTo>
                <a:lnTo>
                  <a:pt x="194999" y="0"/>
                </a:lnTo>
                <a:lnTo>
                  <a:pt x="0" y="486215"/>
                </a:lnTo>
                <a:lnTo>
                  <a:pt x="2421130" y="486215"/>
                </a:lnTo>
                <a:lnTo>
                  <a:pt x="2226131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83828" y="5938604"/>
            <a:ext cx="456565" cy="1012190"/>
          </a:xfrm>
          <a:custGeom>
            <a:avLst/>
            <a:gdLst/>
            <a:ahLst/>
            <a:cxnLst/>
            <a:rect l="l" t="t" r="r" b="b"/>
            <a:pathLst>
              <a:path w="456564" h="1012190">
                <a:moveTo>
                  <a:pt x="456446" y="1012115"/>
                </a:moveTo>
                <a:lnTo>
                  <a:pt x="0" y="1012115"/>
                </a:lnTo>
                <a:lnTo>
                  <a:pt x="0" y="0"/>
                </a:lnTo>
                <a:lnTo>
                  <a:pt x="456446" y="0"/>
                </a:lnTo>
                <a:lnTo>
                  <a:pt x="456446" y="1012115"/>
                </a:lnTo>
                <a:close/>
              </a:path>
            </a:pathLst>
          </a:custGeom>
          <a:solidFill>
            <a:srgbClr val="B888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89876" y="5938604"/>
            <a:ext cx="456565" cy="1012190"/>
          </a:xfrm>
          <a:custGeom>
            <a:avLst/>
            <a:gdLst/>
            <a:ahLst/>
            <a:cxnLst/>
            <a:rect l="l" t="t" r="r" b="b"/>
            <a:pathLst>
              <a:path w="456564" h="1012190">
                <a:moveTo>
                  <a:pt x="456446" y="1012115"/>
                </a:moveTo>
                <a:lnTo>
                  <a:pt x="0" y="1012115"/>
                </a:lnTo>
                <a:lnTo>
                  <a:pt x="0" y="0"/>
                </a:lnTo>
                <a:lnTo>
                  <a:pt x="456446" y="0"/>
                </a:lnTo>
                <a:lnTo>
                  <a:pt x="456446" y="1012115"/>
                </a:lnTo>
                <a:close/>
              </a:path>
            </a:pathLst>
          </a:custGeom>
          <a:solidFill>
            <a:srgbClr val="B888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79058" y="5917715"/>
            <a:ext cx="371475" cy="823594"/>
          </a:xfrm>
          <a:custGeom>
            <a:avLst/>
            <a:gdLst/>
            <a:ahLst/>
            <a:cxnLst/>
            <a:rect l="l" t="t" r="r" b="b"/>
            <a:pathLst>
              <a:path w="371475" h="823595">
                <a:moveTo>
                  <a:pt x="371423" y="823587"/>
                </a:moveTo>
                <a:lnTo>
                  <a:pt x="0" y="823587"/>
                </a:lnTo>
                <a:lnTo>
                  <a:pt x="0" y="0"/>
                </a:lnTo>
                <a:lnTo>
                  <a:pt x="371423" y="0"/>
                </a:lnTo>
                <a:lnTo>
                  <a:pt x="371423" y="823587"/>
                </a:lnTo>
                <a:close/>
              </a:path>
            </a:pathLst>
          </a:custGeom>
          <a:solidFill>
            <a:srgbClr val="B888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24345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24345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24345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760628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760628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760628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69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96921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096921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096921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33204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433204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433204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769487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769487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769487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105770" y="4124879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105770" y="4547945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05770" y="4971021"/>
            <a:ext cx="204470" cy="306705"/>
          </a:xfrm>
          <a:custGeom>
            <a:avLst/>
            <a:gdLst/>
            <a:ahLst/>
            <a:cxnLst/>
            <a:rect l="l" t="t" r="r" b="b"/>
            <a:pathLst>
              <a:path w="204470" h="306704">
                <a:moveTo>
                  <a:pt x="204245" y="306367"/>
                </a:moveTo>
                <a:lnTo>
                  <a:pt x="0" y="306367"/>
                </a:lnTo>
                <a:lnTo>
                  <a:pt x="0" y="0"/>
                </a:lnTo>
                <a:lnTo>
                  <a:pt x="204245" y="0"/>
                </a:lnTo>
                <a:lnTo>
                  <a:pt x="204245" y="306367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795862" y="5482625"/>
            <a:ext cx="195439" cy="21960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47774" y="5482628"/>
            <a:ext cx="191365" cy="21960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454043" y="5702337"/>
            <a:ext cx="47625" cy="38100"/>
          </a:xfrm>
          <a:custGeom>
            <a:avLst/>
            <a:gdLst/>
            <a:ahLst/>
            <a:cxnLst/>
            <a:rect l="l" t="t" r="r" b="b"/>
            <a:pathLst>
              <a:path w="47625" h="38100">
                <a:moveTo>
                  <a:pt x="0" y="38099"/>
                </a:moveTo>
                <a:lnTo>
                  <a:pt x="47056" y="38099"/>
                </a:lnTo>
                <a:lnTo>
                  <a:pt x="47056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295618" y="5678842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480" y="0"/>
                </a:lnTo>
              </a:path>
            </a:pathLst>
          </a:custGeom>
          <a:ln w="46989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20717" y="5482627"/>
            <a:ext cx="0" cy="172720"/>
          </a:xfrm>
          <a:custGeom>
            <a:avLst/>
            <a:gdLst/>
            <a:ahLst/>
            <a:cxnLst/>
            <a:rect l="l" t="t" r="r" b="b"/>
            <a:pathLst>
              <a:path h="172720">
                <a:moveTo>
                  <a:pt x="0" y="0"/>
                </a:moveTo>
                <a:lnTo>
                  <a:pt x="0" y="172720"/>
                </a:lnTo>
              </a:path>
            </a:pathLst>
          </a:custGeom>
          <a:ln w="50197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446200" y="5482627"/>
            <a:ext cx="0" cy="172720"/>
          </a:xfrm>
          <a:custGeom>
            <a:avLst/>
            <a:gdLst/>
            <a:ahLst/>
            <a:cxnLst/>
            <a:rect l="l" t="t" r="r" b="b"/>
            <a:pathLst>
              <a:path h="172720">
                <a:moveTo>
                  <a:pt x="0" y="0"/>
                </a:moveTo>
                <a:lnTo>
                  <a:pt x="0" y="172549"/>
                </a:lnTo>
              </a:path>
            </a:pathLst>
          </a:custGeom>
          <a:ln w="50197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535624" y="5678842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325" y="0"/>
                </a:lnTo>
              </a:path>
            </a:pathLst>
          </a:custGeom>
          <a:ln w="46989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535624" y="5614707"/>
            <a:ext cx="50800" cy="40640"/>
          </a:xfrm>
          <a:custGeom>
            <a:avLst/>
            <a:gdLst/>
            <a:ahLst/>
            <a:cxnLst/>
            <a:rect l="l" t="t" r="r" b="b"/>
            <a:pathLst>
              <a:path w="50800" h="40639">
                <a:moveTo>
                  <a:pt x="0" y="40640"/>
                </a:moveTo>
                <a:lnTo>
                  <a:pt x="50197" y="40640"/>
                </a:lnTo>
                <a:lnTo>
                  <a:pt x="50197" y="0"/>
                </a:lnTo>
                <a:lnTo>
                  <a:pt x="0" y="0"/>
                </a:lnTo>
                <a:lnTo>
                  <a:pt x="0" y="4064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535624" y="5591212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771" y="0"/>
                </a:lnTo>
              </a:path>
            </a:pathLst>
          </a:custGeom>
          <a:ln w="46989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535624" y="5529617"/>
            <a:ext cx="50800" cy="38100"/>
          </a:xfrm>
          <a:custGeom>
            <a:avLst/>
            <a:gdLst/>
            <a:ahLst/>
            <a:cxnLst/>
            <a:rect l="l" t="t" r="r" b="b"/>
            <a:pathLst>
              <a:path w="50800" h="38100">
                <a:moveTo>
                  <a:pt x="0" y="38100"/>
                </a:moveTo>
                <a:lnTo>
                  <a:pt x="50197" y="38100"/>
                </a:lnTo>
                <a:lnTo>
                  <a:pt x="50197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35624" y="5506122"/>
            <a:ext cx="130810" cy="0"/>
          </a:xfrm>
          <a:custGeom>
            <a:avLst/>
            <a:gdLst/>
            <a:ahLst/>
            <a:cxnLst/>
            <a:rect l="l" t="t" r="r" b="b"/>
            <a:pathLst>
              <a:path w="130810">
                <a:moveTo>
                  <a:pt x="0" y="0"/>
                </a:moveTo>
                <a:lnTo>
                  <a:pt x="130184" y="0"/>
                </a:lnTo>
              </a:path>
            </a:pathLst>
          </a:custGeom>
          <a:ln w="46989">
            <a:solidFill>
              <a:srgbClr val="FFD1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716013" y="5426159"/>
            <a:ext cx="191770" cy="276225"/>
          </a:xfrm>
          <a:custGeom>
            <a:avLst/>
            <a:gdLst/>
            <a:ahLst/>
            <a:cxnLst/>
            <a:rect l="l" t="t" r="r" b="b"/>
            <a:pathLst>
              <a:path w="191770" h="276225">
                <a:moveTo>
                  <a:pt x="50197" y="56469"/>
                </a:moveTo>
                <a:lnTo>
                  <a:pt x="0" y="56469"/>
                </a:lnTo>
                <a:lnTo>
                  <a:pt x="0" y="276075"/>
                </a:lnTo>
                <a:lnTo>
                  <a:pt x="43914" y="276075"/>
                </a:lnTo>
                <a:lnTo>
                  <a:pt x="103156" y="192947"/>
                </a:lnTo>
                <a:lnTo>
                  <a:pt x="50197" y="192947"/>
                </a:lnTo>
                <a:lnTo>
                  <a:pt x="50197" y="56469"/>
                </a:lnTo>
                <a:close/>
              </a:path>
              <a:path w="191770" h="276225">
                <a:moveTo>
                  <a:pt x="191355" y="139608"/>
                </a:moveTo>
                <a:lnTo>
                  <a:pt x="141168" y="139608"/>
                </a:lnTo>
                <a:lnTo>
                  <a:pt x="141168" y="276075"/>
                </a:lnTo>
                <a:lnTo>
                  <a:pt x="191355" y="276075"/>
                </a:lnTo>
                <a:lnTo>
                  <a:pt x="191355" y="139608"/>
                </a:lnTo>
                <a:close/>
              </a:path>
              <a:path w="191770" h="276225">
                <a:moveTo>
                  <a:pt x="191355" y="56469"/>
                </a:moveTo>
                <a:lnTo>
                  <a:pt x="147451" y="56469"/>
                </a:lnTo>
                <a:lnTo>
                  <a:pt x="50197" y="192947"/>
                </a:lnTo>
                <a:lnTo>
                  <a:pt x="103156" y="192947"/>
                </a:lnTo>
                <a:lnTo>
                  <a:pt x="141168" y="139608"/>
                </a:lnTo>
                <a:lnTo>
                  <a:pt x="191355" y="139608"/>
                </a:lnTo>
                <a:lnTo>
                  <a:pt x="191355" y="56469"/>
                </a:lnTo>
                <a:close/>
              </a:path>
              <a:path w="191770" h="276225">
                <a:moveTo>
                  <a:pt x="81557" y="0"/>
                </a:moveTo>
                <a:lnTo>
                  <a:pt x="34501" y="0"/>
                </a:lnTo>
                <a:lnTo>
                  <a:pt x="38939" y="20552"/>
                </a:lnTo>
                <a:lnTo>
                  <a:pt x="51878" y="36395"/>
                </a:lnTo>
                <a:lnTo>
                  <a:pt x="72756" y="46590"/>
                </a:lnTo>
                <a:lnTo>
                  <a:pt x="101012" y="50197"/>
                </a:lnTo>
                <a:lnTo>
                  <a:pt x="127840" y="46633"/>
                </a:lnTo>
                <a:lnTo>
                  <a:pt x="148580" y="36509"/>
                </a:lnTo>
                <a:lnTo>
                  <a:pt x="161850" y="20680"/>
                </a:lnTo>
                <a:lnTo>
                  <a:pt x="162915" y="15695"/>
                </a:lnTo>
                <a:lnTo>
                  <a:pt x="87212" y="15695"/>
                </a:lnTo>
                <a:lnTo>
                  <a:pt x="81557" y="11926"/>
                </a:lnTo>
                <a:lnTo>
                  <a:pt x="81557" y="0"/>
                </a:lnTo>
                <a:close/>
              </a:path>
              <a:path w="191770" h="276225">
                <a:moveTo>
                  <a:pt x="166267" y="0"/>
                </a:moveTo>
                <a:lnTo>
                  <a:pt x="119211" y="0"/>
                </a:lnTo>
                <a:lnTo>
                  <a:pt x="119211" y="13496"/>
                </a:lnTo>
                <a:lnTo>
                  <a:pt x="112938" y="15695"/>
                </a:lnTo>
                <a:lnTo>
                  <a:pt x="162915" y="15695"/>
                </a:lnTo>
                <a:lnTo>
                  <a:pt x="166267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99672" y="4459088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105515" y="0"/>
                </a:moveTo>
                <a:lnTo>
                  <a:pt x="64445" y="8290"/>
                </a:lnTo>
                <a:lnTo>
                  <a:pt x="30906" y="30900"/>
                </a:lnTo>
                <a:lnTo>
                  <a:pt x="8292" y="64436"/>
                </a:lnTo>
                <a:lnTo>
                  <a:pt x="0" y="105504"/>
                </a:lnTo>
                <a:lnTo>
                  <a:pt x="0" y="316513"/>
                </a:lnTo>
                <a:lnTo>
                  <a:pt x="211019" y="316513"/>
                </a:lnTo>
                <a:lnTo>
                  <a:pt x="211019" y="105504"/>
                </a:lnTo>
                <a:lnTo>
                  <a:pt x="202728" y="64436"/>
                </a:lnTo>
                <a:lnTo>
                  <a:pt x="180118" y="30900"/>
                </a:lnTo>
                <a:lnTo>
                  <a:pt x="146583" y="8290"/>
                </a:lnTo>
                <a:lnTo>
                  <a:pt x="105515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99668" y="4896186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99668" y="5333282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31266" y="4459088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105515" y="0"/>
                </a:moveTo>
                <a:lnTo>
                  <a:pt x="64445" y="8290"/>
                </a:lnTo>
                <a:lnTo>
                  <a:pt x="30906" y="30900"/>
                </a:lnTo>
                <a:lnTo>
                  <a:pt x="8292" y="64436"/>
                </a:lnTo>
                <a:lnTo>
                  <a:pt x="0" y="105504"/>
                </a:lnTo>
                <a:lnTo>
                  <a:pt x="0" y="316513"/>
                </a:lnTo>
                <a:lnTo>
                  <a:pt x="211019" y="316513"/>
                </a:lnTo>
                <a:lnTo>
                  <a:pt x="211019" y="105504"/>
                </a:lnTo>
                <a:lnTo>
                  <a:pt x="202728" y="64436"/>
                </a:lnTo>
                <a:lnTo>
                  <a:pt x="180118" y="30900"/>
                </a:lnTo>
                <a:lnTo>
                  <a:pt x="146583" y="8290"/>
                </a:lnTo>
                <a:lnTo>
                  <a:pt x="105515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031270" y="4896186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031270" y="5333282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4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316043" y="4250708"/>
            <a:ext cx="913130" cy="2491105"/>
          </a:xfrm>
          <a:custGeom>
            <a:avLst/>
            <a:gdLst/>
            <a:ahLst/>
            <a:cxnLst/>
            <a:rect l="l" t="t" r="r" b="b"/>
            <a:pathLst>
              <a:path w="913130" h="2491104">
                <a:moveTo>
                  <a:pt x="912883" y="2490594"/>
                </a:moveTo>
                <a:lnTo>
                  <a:pt x="0" y="2490594"/>
                </a:lnTo>
                <a:lnTo>
                  <a:pt x="0" y="0"/>
                </a:lnTo>
                <a:lnTo>
                  <a:pt x="912883" y="0"/>
                </a:lnTo>
                <a:lnTo>
                  <a:pt x="912883" y="2490594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04568" y="4459088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105515" y="0"/>
                </a:moveTo>
                <a:lnTo>
                  <a:pt x="64445" y="8290"/>
                </a:lnTo>
                <a:lnTo>
                  <a:pt x="30906" y="30900"/>
                </a:lnTo>
                <a:lnTo>
                  <a:pt x="8292" y="64436"/>
                </a:lnTo>
                <a:lnTo>
                  <a:pt x="0" y="105504"/>
                </a:lnTo>
                <a:lnTo>
                  <a:pt x="0" y="316513"/>
                </a:lnTo>
                <a:lnTo>
                  <a:pt x="211019" y="316513"/>
                </a:lnTo>
                <a:lnTo>
                  <a:pt x="211019" y="105504"/>
                </a:lnTo>
                <a:lnTo>
                  <a:pt x="202728" y="64436"/>
                </a:lnTo>
                <a:lnTo>
                  <a:pt x="180118" y="30900"/>
                </a:lnTo>
                <a:lnTo>
                  <a:pt x="146583" y="8290"/>
                </a:lnTo>
                <a:lnTo>
                  <a:pt x="105515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504572" y="4896186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504572" y="5333282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836164" y="4459088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105515" y="0"/>
                </a:moveTo>
                <a:lnTo>
                  <a:pt x="64445" y="8290"/>
                </a:lnTo>
                <a:lnTo>
                  <a:pt x="30906" y="30900"/>
                </a:lnTo>
                <a:lnTo>
                  <a:pt x="8292" y="64436"/>
                </a:lnTo>
                <a:lnTo>
                  <a:pt x="0" y="105504"/>
                </a:lnTo>
                <a:lnTo>
                  <a:pt x="0" y="316513"/>
                </a:lnTo>
                <a:lnTo>
                  <a:pt x="211019" y="316513"/>
                </a:lnTo>
                <a:lnTo>
                  <a:pt x="211019" y="105504"/>
                </a:lnTo>
                <a:lnTo>
                  <a:pt x="202728" y="64436"/>
                </a:lnTo>
                <a:lnTo>
                  <a:pt x="180118" y="30900"/>
                </a:lnTo>
                <a:lnTo>
                  <a:pt x="146583" y="8290"/>
                </a:lnTo>
                <a:lnTo>
                  <a:pt x="105515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836163" y="4896186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836163" y="5333282"/>
            <a:ext cx="211454" cy="316865"/>
          </a:xfrm>
          <a:custGeom>
            <a:avLst/>
            <a:gdLst/>
            <a:ahLst/>
            <a:cxnLst/>
            <a:rect l="l" t="t" r="r" b="b"/>
            <a:pathLst>
              <a:path w="211455" h="316864">
                <a:moveTo>
                  <a:pt x="211019" y="316524"/>
                </a:moveTo>
                <a:lnTo>
                  <a:pt x="0" y="316524"/>
                </a:lnTo>
                <a:lnTo>
                  <a:pt x="0" y="0"/>
                </a:lnTo>
                <a:lnTo>
                  <a:pt x="211019" y="0"/>
                </a:lnTo>
                <a:lnTo>
                  <a:pt x="211019" y="316524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83951" y="5917715"/>
            <a:ext cx="371475" cy="823594"/>
          </a:xfrm>
          <a:custGeom>
            <a:avLst/>
            <a:gdLst/>
            <a:ahLst/>
            <a:cxnLst/>
            <a:rect l="l" t="t" r="r" b="b"/>
            <a:pathLst>
              <a:path w="371475" h="823595">
                <a:moveTo>
                  <a:pt x="371423" y="823587"/>
                </a:moveTo>
                <a:lnTo>
                  <a:pt x="0" y="823587"/>
                </a:lnTo>
                <a:lnTo>
                  <a:pt x="0" y="0"/>
                </a:lnTo>
                <a:lnTo>
                  <a:pt x="371423" y="0"/>
                </a:lnTo>
                <a:lnTo>
                  <a:pt x="371423" y="823587"/>
                </a:lnTo>
                <a:close/>
              </a:path>
            </a:pathLst>
          </a:custGeom>
          <a:solidFill>
            <a:srgbClr val="B888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597102" y="6494974"/>
            <a:ext cx="82550" cy="665480"/>
          </a:xfrm>
          <a:custGeom>
            <a:avLst/>
            <a:gdLst/>
            <a:ahLst/>
            <a:cxnLst/>
            <a:rect l="l" t="t" r="r" b="b"/>
            <a:pathLst>
              <a:path w="82550" h="665479">
                <a:moveTo>
                  <a:pt x="45045" y="0"/>
                </a:moveTo>
                <a:lnTo>
                  <a:pt x="37066" y="0"/>
                </a:lnTo>
                <a:lnTo>
                  <a:pt x="22670" y="2924"/>
                </a:lnTo>
                <a:lnTo>
                  <a:pt x="10884" y="10888"/>
                </a:lnTo>
                <a:lnTo>
                  <a:pt x="2923" y="22674"/>
                </a:lnTo>
                <a:lnTo>
                  <a:pt x="0" y="37066"/>
                </a:lnTo>
                <a:lnTo>
                  <a:pt x="0" y="628096"/>
                </a:lnTo>
                <a:lnTo>
                  <a:pt x="2923" y="642488"/>
                </a:lnTo>
                <a:lnTo>
                  <a:pt x="10884" y="654274"/>
                </a:lnTo>
                <a:lnTo>
                  <a:pt x="22670" y="662238"/>
                </a:lnTo>
                <a:lnTo>
                  <a:pt x="37066" y="665162"/>
                </a:lnTo>
                <a:lnTo>
                  <a:pt x="45045" y="665162"/>
                </a:lnTo>
                <a:lnTo>
                  <a:pt x="59438" y="662238"/>
                </a:lnTo>
                <a:lnTo>
                  <a:pt x="71224" y="654274"/>
                </a:lnTo>
                <a:lnTo>
                  <a:pt x="79187" y="642488"/>
                </a:lnTo>
                <a:lnTo>
                  <a:pt x="82112" y="628096"/>
                </a:lnTo>
                <a:lnTo>
                  <a:pt x="82112" y="37066"/>
                </a:lnTo>
                <a:lnTo>
                  <a:pt x="79187" y="22674"/>
                </a:lnTo>
                <a:lnTo>
                  <a:pt x="71224" y="10888"/>
                </a:lnTo>
                <a:lnTo>
                  <a:pt x="59438" y="2924"/>
                </a:lnTo>
                <a:lnTo>
                  <a:pt x="45045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268618" y="6314312"/>
            <a:ext cx="369570" cy="369570"/>
          </a:xfrm>
          <a:custGeom>
            <a:avLst/>
            <a:gdLst/>
            <a:ahLst/>
            <a:cxnLst/>
            <a:rect l="l" t="t" r="r" b="b"/>
            <a:pathLst>
              <a:path w="369569" h="369570">
                <a:moveTo>
                  <a:pt x="184769" y="0"/>
                </a:moveTo>
                <a:lnTo>
                  <a:pt x="135652" y="6600"/>
                </a:lnTo>
                <a:lnTo>
                  <a:pt x="91515" y="25227"/>
                </a:lnTo>
                <a:lnTo>
                  <a:pt x="54120" y="54120"/>
                </a:lnTo>
                <a:lnTo>
                  <a:pt x="25227" y="91515"/>
                </a:lnTo>
                <a:lnTo>
                  <a:pt x="6600" y="135652"/>
                </a:lnTo>
                <a:lnTo>
                  <a:pt x="0" y="184769"/>
                </a:lnTo>
                <a:lnTo>
                  <a:pt x="6600" y="233885"/>
                </a:lnTo>
                <a:lnTo>
                  <a:pt x="25227" y="278022"/>
                </a:lnTo>
                <a:lnTo>
                  <a:pt x="54120" y="315418"/>
                </a:lnTo>
                <a:lnTo>
                  <a:pt x="91515" y="344310"/>
                </a:lnTo>
                <a:lnTo>
                  <a:pt x="135652" y="362937"/>
                </a:lnTo>
                <a:lnTo>
                  <a:pt x="184769" y="369538"/>
                </a:lnTo>
                <a:lnTo>
                  <a:pt x="233885" y="362937"/>
                </a:lnTo>
                <a:lnTo>
                  <a:pt x="278022" y="344310"/>
                </a:lnTo>
                <a:lnTo>
                  <a:pt x="315418" y="315418"/>
                </a:lnTo>
                <a:lnTo>
                  <a:pt x="344310" y="278022"/>
                </a:lnTo>
                <a:lnTo>
                  <a:pt x="362937" y="233885"/>
                </a:lnTo>
                <a:lnTo>
                  <a:pt x="369538" y="184769"/>
                </a:lnTo>
                <a:lnTo>
                  <a:pt x="362937" y="135652"/>
                </a:lnTo>
                <a:lnTo>
                  <a:pt x="344310" y="91515"/>
                </a:lnTo>
                <a:lnTo>
                  <a:pt x="315418" y="54120"/>
                </a:lnTo>
                <a:lnTo>
                  <a:pt x="278022" y="25227"/>
                </a:lnTo>
                <a:lnTo>
                  <a:pt x="233885" y="6600"/>
                </a:lnTo>
                <a:lnTo>
                  <a:pt x="184769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449283" y="6092588"/>
            <a:ext cx="353695" cy="353695"/>
          </a:xfrm>
          <a:custGeom>
            <a:avLst/>
            <a:gdLst/>
            <a:ahLst/>
            <a:cxnLst/>
            <a:rect l="l" t="t" r="r" b="b"/>
            <a:pathLst>
              <a:path w="353694" h="353695">
                <a:moveTo>
                  <a:pt x="176549" y="0"/>
                </a:moveTo>
                <a:lnTo>
                  <a:pt x="129615" y="6307"/>
                </a:lnTo>
                <a:lnTo>
                  <a:pt x="87441" y="24107"/>
                </a:lnTo>
                <a:lnTo>
                  <a:pt x="51710" y="51715"/>
                </a:lnTo>
                <a:lnTo>
                  <a:pt x="24104" y="87449"/>
                </a:lnTo>
                <a:lnTo>
                  <a:pt x="6306" y="129625"/>
                </a:lnTo>
                <a:lnTo>
                  <a:pt x="0" y="176560"/>
                </a:lnTo>
                <a:lnTo>
                  <a:pt x="6306" y="223494"/>
                </a:lnTo>
                <a:lnTo>
                  <a:pt x="24104" y="265670"/>
                </a:lnTo>
                <a:lnTo>
                  <a:pt x="51710" y="301404"/>
                </a:lnTo>
                <a:lnTo>
                  <a:pt x="87441" y="329013"/>
                </a:lnTo>
                <a:lnTo>
                  <a:pt x="129615" y="346812"/>
                </a:lnTo>
                <a:lnTo>
                  <a:pt x="176549" y="353120"/>
                </a:lnTo>
                <a:lnTo>
                  <a:pt x="223487" y="346812"/>
                </a:lnTo>
                <a:lnTo>
                  <a:pt x="265664" y="329013"/>
                </a:lnTo>
                <a:lnTo>
                  <a:pt x="301397" y="301404"/>
                </a:lnTo>
                <a:lnTo>
                  <a:pt x="329004" y="265670"/>
                </a:lnTo>
                <a:lnTo>
                  <a:pt x="346803" y="223494"/>
                </a:lnTo>
                <a:lnTo>
                  <a:pt x="353109" y="176560"/>
                </a:lnTo>
                <a:lnTo>
                  <a:pt x="346803" y="129625"/>
                </a:lnTo>
                <a:lnTo>
                  <a:pt x="329004" y="87449"/>
                </a:lnTo>
                <a:lnTo>
                  <a:pt x="301397" y="51715"/>
                </a:lnTo>
                <a:lnTo>
                  <a:pt x="265664" y="24107"/>
                </a:lnTo>
                <a:lnTo>
                  <a:pt x="223487" y="6307"/>
                </a:lnTo>
                <a:lnTo>
                  <a:pt x="176549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629945" y="6265037"/>
            <a:ext cx="353695" cy="353695"/>
          </a:xfrm>
          <a:custGeom>
            <a:avLst/>
            <a:gdLst/>
            <a:ahLst/>
            <a:cxnLst/>
            <a:rect l="l" t="t" r="r" b="b"/>
            <a:pathLst>
              <a:path w="353694" h="353695">
                <a:moveTo>
                  <a:pt x="176549" y="0"/>
                </a:moveTo>
                <a:lnTo>
                  <a:pt x="129615" y="6307"/>
                </a:lnTo>
                <a:lnTo>
                  <a:pt x="87441" y="24107"/>
                </a:lnTo>
                <a:lnTo>
                  <a:pt x="51710" y="51715"/>
                </a:lnTo>
                <a:lnTo>
                  <a:pt x="24104" y="87449"/>
                </a:lnTo>
                <a:lnTo>
                  <a:pt x="6306" y="129625"/>
                </a:lnTo>
                <a:lnTo>
                  <a:pt x="0" y="176560"/>
                </a:lnTo>
                <a:lnTo>
                  <a:pt x="6306" y="223494"/>
                </a:lnTo>
                <a:lnTo>
                  <a:pt x="24104" y="265670"/>
                </a:lnTo>
                <a:lnTo>
                  <a:pt x="51710" y="301404"/>
                </a:lnTo>
                <a:lnTo>
                  <a:pt x="87441" y="329013"/>
                </a:lnTo>
                <a:lnTo>
                  <a:pt x="129615" y="346812"/>
                </a:lnTo>
                <a:lnTo>
                  <a:pt x="176549" y="353120"/>
                </a:lnTo>
                <a:lnTo>
                  <a:pt x="223487" y="346812"/>
                </a:lnTo>
                <a:lnTo>
                  <a:pt x="265664" y="329013"/>
                </a:lnTo>
                <a:lnTo>
                  <a:pt x="301397" y="301404"/>
                </a:lnTo>
                <a:lnTo>
                  <a:pt x="329004" y="265670"/>
                </a:lnTo>
                <a:lnTo>
                  <a:pt x="346803" y="223494"/>
                </a:lnTo>
                <a:lnTo>
                  <a:pt x="353109" y="176560"/>
                </a:lnTo>
                <a:lnTo>
                  <a:pt x="346803" y="129625"/>
                </a:lnTo>
                <a:lnTo>
                  <a:pt x="329004" y="87449"/>
                </a:lnTo>
                <a:lnTo>
                  <a:pt x="301397" y="51715"/>
                </a:lnTo>
                <a:lnTo>
                  <a:pt x="265664" y="24107"/>
                </a:lnTo>
                <a:lnTo>
                  <a:pt x="223487" y="6307"/>
                </a:lnTo>
                <a:lnTo>
                  <a:pt x="176549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400012" y="6388215"/>
            <a:ext cx="353695" cy="353695"/>
          </a:xfrm>
          <a:custGeom>
            <a:avLst/>
            <a:gdLst/>
            <a:ahLst/>
            <a:cxnLst/>
            <a:rect l="l" t="t" r="r" b="b"/>
            <a:pathLst>
              <a:path w="353694" h="353695">
                <a:moveTo>
                  <a:pt x="176549" y="0"/>
                </a:moveTo>
                <a:lnTo>
                  <a:pt x="129615" y="6307"/>
                </a:lnTo>
                <a:lnTo>
                  <a:pt x="87441" y="24107"/>
                </a:lnTo>
                <a:lnTo>
                  <a:pt x="51710" y="51715"/>
                </a:lnTo>
                <a:lnTo>
                  <a:pt x="24104" y="87449"/>
                </a:lnTo>
                <a:lnTo>
                  <a:pt x="6306" y="129625"/>
                </a:lnTo>
                <a:lnTo>
                  <a:pt x="0" y="176560"/>
                </a:lnTo>
                <a:lnTo>
                  <a:pt x="6306" y="223494"/>
                </a:lnTo>
                <a:lnTo>
                  <a:pt x="24104" y="265670"/>
                </a:lnTo>
                <a:lnTo>
                  <a:pt x="51710" y="301404"/>
                </a:lnTo>
                <a:lnTo>
                  <a:pt x="87441" y="329013"/>
                </a:lnTo>
                <a:lnTo>
                  <a:pt x="129615" y="346812"/>
                </a:lnTo>
                <a:lnTo>
                  <a:pt x="176549" y="353120"/>
                </a:lnTo>
                <a:lnTo>
                  <a:pt x="223487" y="346812"/>
                </a:lnTo>
                <a:lnTo>
                  <a:pt x="265664" y="329013"/>
                </a:lnTo>
                <a:lnTo>
                  <a:pt x="301397" y="301404"/>
                </a:lnTo>
                <a:lnTo>
                  <a:pt x="329004" y="265670"/>
                </a:lnTo>
                <a:lnTo>
                  <a:pt x="346803" y="223494"/>
                </a:lnTo>
                <a:lnTo>
                  <a:pt x="353109" y="176560"/>
                </a:lnTo>
                <a:lnTo>
                  <a:pt x="346803" y="129625"/>
                </a:lnTo>
                <a:lnTo>
                  <a:pt x="329004" y="87449"/>
                </a:lnTo>
                <a:lnTo>
                  <a:pt x="301397" y="51715"/>
                </a:lnTo>
                <a:lnTo>
                  <a:pt x="265664" y="24107"/>
                </a:lnTo>
                <a:lnTo>
                  <a:pt x="223487" y="6307"/>
                </a:lnTo>
                <a:lnTo>
                  <a:pt x="176549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654578" y="6486762"/>
            <a:ext cx="254635" cy="254635"/>
          </a:xfrm>
          <a:custGeom>
            <a:avLst/>
            <a:gdLst/>
            <a:ahLst/>
            <a:cxnLst/>
            <a:rect l="l" t="t" r="r" b="b"/>
            <a:pathLst>
              <a:path w="254635" h="254634">
                <a:moveTo>
                  <a:pt x="127284" y="0"/>
                </a:moveTo>
                <a:lnTo>
                  <a:pt x="77737" y="10001"/>
                </a:lnTo>
                <a:lnTo>
                  <a:pt x="37278" y="37278"/>
                </a:lnTo>
                <a:lnTo>
                  <a:pt x="10001" y="77737"/>
                </a:lnTo>
                <a:lnTo>
                  <a:pt x="0" y="127284"/>
                </a:lnTo>
                <a:lnTo>
                  <a:pt x="10001" y="176830"/>
                </a:lnTo>
                <a:lnTo>
                  <a:pt x="37278" y="217289"/>
                </a:lnTo>
                <a:lnTo>
                  <a:pt x="77737" y="244566"/>
                </a:lnTo>
                <a:lnTo>
                  <a:pt x="127284" y="254568"/>
                </a:lnTo>
                <a:lnTo>
                  <a:pt x="176830" y="244566"/>
                </a:lnTo>
                <a:lnTo>
                  <a:pt x="217289" y="217289"/>
                </a:lnTo>
                <a:lnTo>
                  <a:pt x="244566" y="176830"/>
                </a:lnTo>
                <a:lnTo>
                  <a:pt x="254568" y="127284"/>
                </a:lnTo>
                <a:lnTo>
                  <a:pt x="244566" y="77737"/>
                </a:lnTo>
                <a:lnTo>
                  <a:pt x="217289" y="37278"/>
                </a:lnTo>
                <a:lnTo>
                  <a:pt x="176830" y="10001"/>
                </a:lnTo>
                <a:lnTo>
                  <a:pt x="127284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048596" y="6603703"/>
            <a:ext cx="69215" cy="556895"/>
          </a:xfrm>
          <a:custGeom>
            <a:avLst/>
            <a:gdLst/>
            <a:ahLst/>
            <a:cxnLst/>
            <a:rect l="l" t="t" r="r" b="b"/>
            <a:pathLst>
              <a:path w="69214" h="556895">
                <a:moveTo>
                  <a:pt x="37894" y="0"/>
                </a:moveTo>
                <a:lnTo>
                  <a:pt x="30794" y="0"/>
                </a:lnTo>
                <a:lnTo>
                  <a:pt x="18840" y="2429"/>
                </a:lnTo>
                <a:lnTo>
                  <a:pt x="9048" y="9044"/>
                </a:lnTo>
                <a:lnTo>
                  <a:pt x="2430" y="18835"/>
                </a:lnTo>
                <a:lnTo>
                  <a:pt x="0" y="30794"/>
                </a:lnTo>
                <a:lnTo>
                  <a:pt x="0" y="525638"/>
                </a:lnTo>
                <a:lnTo>
                  <a:pt x="2430" y="537597"/>
                </a:lnTo>
                <a:lnTo>
                  <a:pt x="9048" y="547389"/>
                </a:lnTo>
                <a:lnTo>
                  <a:pt x="18840" y="554004"/>
                </a:lnTo>
                <a:lnTo>
                  <a:pt x="30794" y="556433"/>
                </a:lnTo>
                <a:lnTo>
                  <a:pt x="37894" y="556433"/>
                </a:lnTo>
                <a:lnTo>
                  <a:pt x="49854" y="554004"/>
                </a:lnTo>
                <a:lnTo>
                  <a:pt x="59650" y="547389"/>
                </a:lnTo>
                <a:lnTo>
                  <a:pt x="66268" y="537597"/>
                </a:lnTo>
                <a:lnTo>
                  <a:pt x="68699" y="525638"/>
                </a:lnTo>
                <a:lnTo>
                  <a:pt x="68699" y="30794"/>
                </a:lnTo>
                <a:lnTo>
                  <a:pt x="66268" y="18835"/>
                </a:lnTo>
                <a:lnTo>
                  <a:pt x="59650" y="9044"/>
                </a:lnTo>
                <a:lnTo>
                  <a:pt x="49854" y="2429"/>
                </a:lnTo>
                <a:lnTo>
                  <a:pt x="37894" y="0"/>
                </a:lnTo>
                <a:close/>
              </a:path>
            </a:pathLst>
          </a:custGeom>
          <a:solidFill>
            <a:srgbClr val="614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082944" y="6452577"/>
            <a:ext cx="309245" cy="309245"/>
          </a:xfrm>
          <a:custGeom>
            <a:avLst/>
            <a:gdLst/>
            <a:ahLst/>
            <a:cxnLst/>
            <a:rect l="l" t="t" r="r" b="b"/>
            <a:pathLst>
              <a:path w="309245" h="309245">
                <a:moveTo>
                  <a:pt x="154560" y="0"/>
                </a:moveTo>
                <a:lnTo>
                  <a:pt x="105708" y="7879"/>
                </a:lnTo>
                <a:lnTo>
                  <a:pt x="63280" y="29822"/>
                </a:lnTo>
                <a:lnTo>
                  <a:pt x="29822" y="63280"/>
                </a:lnTo>
                <a:lnTo>
                  <a:pt x="7879" y="105708"/>
                </a:lnTo>
                <a:lnTo>
                  <a:pt x="0" y="154560"/>
                </a:lnTo>
                <a:lnTo>
                  <a:pt x="7879" y="203416"/>
                </a:lnTo>
                <a:lnTo>
                  <a:pt x="29822" y="245845"/>
                </a:lnTo>
                <a:lnTo>
                  <a:pt x="63280" y="279302"/>
                </a:lnTo>
                <a:lnTo>
                  <a:pt x="105708" y="301242"/>
                </a:lnTo>
                <a:lnTo>
                  <a:pt x="154560" y="309121"/>
                </a:lnTo>
                <a:lnTo>
                  <a:pt x="203417" y="301242"/>
                </a:lnTo>
                <a:lnTo>
                  <a:pt x="245849" y="279302"/>
                </a:lnTo>
                <a:lnTo>
                  <a:pt x="279309" y="245845"/>
                </a:lnTo>
                <a:lnTo>
                  <a:pt x="301251" y="203416"/>
                </a:lnTo>
                <a:lnTo>
                  <a:pt x="309131" y="154560"/>
                </a:lnTo>
                <a:lnTo>
                  <a:pt x="301251" y="105708"/>
                </a:lnTo>
                <a:lnTo>
                  <a:pt x="279309" y="63280"/>
                </a:lnTo>
                <a:lnTo>
                  <a:pt x="245849" y="29822"/>
                </a:lnTo>
                <a:lnTo>
                  <a:pt x="203417" y="7879"/>
                </a:lnTo>
                <a:lnTo>
                  <a:pt x="154560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945553" y="6267099"/>
            <a:ext cx="295910" cy="295910"/>
          </a:xfrm>
          <a:custGeom>
            <a:avLst/>
            <a:gdLst/>
            <a:ahLst/>
            <a:cxnLst/>
            <a:rect l="l" t="t" r="r" b="b"/>
            <a:pathLst>
              <a:path w="295910" h="295909">
                <a:moveTo>
                  <a:pt x="147691" y="0"/>
                </a:moveTo>
                <a:lnTo>
                  <a:pt x="101009" y="7529"/>
                </a:lnTo>
                <a:lnTo>
                  <a:pt x="60466" y="28495"/>
                </a:lnTo>
                <a:lnTo>
                  <a:pt x="28495" y="60466"/>
                </a:lnTo>
                <a:lnTo>
                  <a:pt x="7529" y="101009"/>
                </a:lnTo>
                <a:lnTo>
                  <a:pt x="0" y="147691"/>
                </a:lnTo>
                <a:lnTo>
                  <a:pt x="7529" y="194373"/>
                </a:lnTo>
                <a:lnTo>
                  <a:pt x="28495" y="234916"/>
                </a:lnTo>
                <a:lnTo>
                  <a:pt x="60466" y="266887"/>
                </a:lnTo>
                <a:lnTo>
                  <a:pt x="101009" y="287854"/>
                </a:lnTo>
                <a:lnTo>
                  <a:pt x="147691" y="295383"/>
                </a:lnTo>
                <a:lnTo>
                  <a:pt x="194379" y="287854"/>
                </a:lnTo>
                <a:lnTo>
                  <a:pt x="234925" y="266887"/>
                </a:lnTo>
                <a:lnTo>
                  <a:pt x="266897" y="234916"/>
                </a:lnTo>
                <a:lnTo>
                  <a:pt x="287864" y="194373"/>
                </a:lnTo>
                <a:lnTo>
                  <a:pt x="295394" y="147691"/>
                </a:lnTo>
                <a:lnTo>
                  <a:pt x="287864" y="101009"/>
                </a:lnTo>
                <a:lnTo>
                  <a:pt x="266897" y="60466"/>
                </a:lnTo>
                <a:lnTo>
                  <a:pt x="234925" y="28495"/>
                </a:lnTo>
                <a:lnTo>
                  <a:pt x="194379" y="7529"/>
                </a:lnTo>
                <a:lnTo>
                  <a:pt x="147691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794422" y="6411359"/>
            <a:ext cx="295910" cy="295910"/>
          </a:xfrm>
          <a:custGeom>
            <a:avLst/>
            <a:gdLst/>
            <a:ahLst/>
            <a:cxnLst/>
            <a:rect l="l" t="t" r="r" b="b"/>
            <a:pathLst>
              <a:path w="295910" h="295909">
                <a:moveTo>
                  <a:pt x="147691" y="0"/>
                </a:moveTo>
                <a:lnTo>
                  <a:pt x="101009" y="7529"/>
                </a:lnTo>
                <a:lnTo>
                  <a:pt x="60466" y="28495"/>
                </a:lnTo>
                <a:lnTo>
                  <a:pt x="28495" y="60466"/>
                </a:lnTo>
                <a:lnTo>
                  <a:pt x="7529" y="101009"/>
                </a:lnTo>
                <a:lnTo>
                  <a:pt x="0" y="147691"/>
                </a:lnTo>
                <a:lnTo>
                  <a:pt x="7529" y="194373"/>
                </a:lnTo>
                <a:lnTo>
                  <a:pt x="28495" y="234916"/>
                </a:lnTo>
                <a:lnTo>
                  <a:pt x="60466" y="266887"/>
                </a:lnTo>
                <a:lnTo>
                  <a:pt x="101009" y="287854"/>
                </a:lnTo>
                <a:lnTo>
                  <a:pt x="147691" y="295383"/>
                </a:lnTo>
                <a:lnTo>
                  <a:pt x="194379" y="287854"/>
                </a:lnTo>
                <a:lnTo>
                  <a:pt x="234925" y="266887"/>
                </a:lnTo>
                <a:lnTo>
                  <a:pt x="266897" y="234916"/>
                </a:lnTo>
                <a:lnTo>
                  <a:pt x="287864" y="194373"/>
                </a:lnTo>
                <a:lnTo>
                  <a:pt x="295394" y="147691"/>
                </a:lnTo>
                <a:lnTo>
                  <a:pt x="287864" y="101009"/>
                </a:lnTo>
                <a:lnTo>
                  <a:pt x="266897" y="60466"/>
                </a:lnTo>
                <a:lnTo>
                  <a:pt x="234925" y="28495"/>
                </a:lnTo>
                <a:lnTo>
                  <a:pt x="194379" y="7529"/>
                </a:lnTo>
                <a:lnTo>
                  <a:pt x="147691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986771" y="6514403"/>
            <a:ext cx="295910" cy="295910"/>
          </a:xfrm>
          <a:custGeom>
            <a:avLst/>
            <a:gdLst/>
            <a:ahLst/>
            <a:cxnLst/>
            <a:rect l="l" t="t" r="r" b="b"/>
            <a:pathLst>
              <a:path w="295910" h="295909">
                <a:moveTo>
                  <a:pt x="147691" y="0"/>
                </a:moveTo>
                <a:lnTo>
                  <a:pt x="101009" y="7529"/>
                </a:lnTo>
                <a:lnTo>
                  <a:pt x="60466" y="28495"/>
                </a:lnTo>
                <a:lnTo>
                  <a:pt x="28495" y="60466"/>
                </a:lnTo>
                <a:lnTo>
                  <a:pt x="7529" y="101009"/>
                </a:lnTo>
                <a:lnTo>
                  <a:pt x="0" y="147691"/>
                </a:lnTo>
                <a:lnTo>
                  <a:pt x="7529" y="194373"/>
                </a:lnTo>
                <a:lnTo>
                  <a:pt x="28495" y="234916"/>
                </a:lnTo>
                <a:lnTo>
                  <a:pt x="60466" y="266887"/>
                </a:lnTo>
                <a:lnTo>
                  <a:pt x="101009" y="287854"/>
                </a:lnTo>
                <a:lnTo>
                  <a:pt x="147691" y="295383"/>
                </a:lnTo>
                <a:lnTo>
                  <a:pt x="194379" y="287854"/>
                </a:lnTo>
                <a:lnTo>
                  <a:pt x="234925" y="266887"/>
                </a:lnTo>
                <a:lnTo>
                  <a:pt x="266897" y="234916"/>
                </a:lnTo>
                <a:lnTo>
                  <a:pt x="287864" y="194373"/>
                </a:lnTo>
                <a:lnTo>
                  <a:pt x="295394" y="147691"/>
                </a:lnTo>
                <a:lnTo>
                  <a:pt x="287864" y="101009"/>
                </a:lnTo>
                <a:lnTo>
                  <a:pt x="266897" y="60466"/>
                </a:lnTo>
                <a:lnTo>
                  <a:pt x="234925" y="28495"/>
                </a:lnTo>
                <a:lnTo>
                  <a:pt x="194379" y="7529"/>
                </a:lnTo>
                <a:lnTo>
                  <a:pt x="147691" y="0"/>
                </a:lnTo>
                <a:close/>
              </a:path>
            </a:pathLst>
          </a:custGeom>
          <a:solidFill>
            <a:srgbClr val="FFD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856249" y="6596833"/>
            <a:ext cx="212956" cy="21295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>
            <a:spLocks noGrp="1"/>
          </p:cNvSpPr>
          <p:nvPr>
            <p:ph type="ftr" sz="quarter" idx="5"/>
          </p:nvPr>
        </p:nvSpPr>
        <p:spPr>
          <a:xfrm>
            <a:off x="1903471" y="9963236"/>
            <a:ext cx="3314700" cy="357149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35" dirty="0"/>
              <a:t>Лицей</a:t>
            </a:r>
            <a:r>
              <a:rPr spc="-95" dirty="0"/>
              <a:t> Высшей </a:t>
            </a:r>
            <a:r>
              <a:rPr spc="-90" dirty="0"/>
              <a:t>школы</a:t>
            </a:r>
            <a:r>
              <a:rPr spc="-95" dirty="0"/>
              <a:t> </a:t>
            </a:r>
            <a:r>
              <a:rPr spc="-40" dirty="0"/>
              <a:t>экономики.</a:t>
            </a:r>
            <a:r>
              <a:rPr spc="-140" dirty="0"/>
              <a:t> </a:t>
            </a:r>
            <a:r>
              <a:rPr lang="ru-RU" spc="-35" dirty="0"/>
              <a:t>Москва, 2023г.</a:t>
            </a:r>
            <a:r>
              <a:rPr spc="-55" dirty="0"/>
              <a:t>  school.hse.ru</a:t>
            </a:r>
          </a:p>
        </p:txBody>
      </p:sp>
      <p:sp>
        <p:nvSpPr>
          <p:cNvPr id="101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2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29678" y="1703250"/>
            <a:ext cx="18237218" cy="92525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pc="570" dirty="0">
                <a:latin typeface="Calibri" panose="020F0502020204030204" pitchFamily="34" charset="0"/>
                <a:cs typeface="Calibri" panose="020F0502020204030204" pitchFamily="34" charset="0"/>
              </a:rPr>
              <a:t>ИТ-ПРОЕКТ</a:t>
            </a:r>
            <a:r>
              <a:rPr lang="en-US" spc="57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pc="570" dirty="0">
                <a:latin typeface="Calibri" panose="020F0502020204030204" pitchFamily="34" charset="0"/>
                <a:cs typeface="Calibri" panose="020F0502020204030204" pitchFamily="34" charset="0"/>
              </a:rPr>
              <a:t>ЧТО ЭТО ТАКОЕ?</a:t>
            </a:r>
            <a:endParaRPr spc="57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554124" y="1966934"/>
            <a:ext cx="17910252" cy="7141699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41529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tabLst>
                <a:tab pos="201295" algn="l"/>
              </a:tabLst>
            </a:pPr>
            <a:r>
              <a:rPr lang="en-US" sz="5000" dirty="0">
                <a:latin typeface="HSE Sans" panose="02000000000000000000" pitchFamily="2" charset="0"/>
                <a:cs typeface="Arial"/>
              </a:rPr>
              <a:t>		</a:t>
            </a:r>
            <a:endParaRPr lang="ru-RU" sz="50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5000" dirty="0">
                <a:latin typeface="HSE Sans" panose="02000000000000000000" pitchFamily="2" charset="0"/>
                <a:cs typeface="Arial"/>
              </a:rPr>
              <a:t>программный продукт, направленный на решение той или иной пользовательской задачи 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5000" dirty="0">
                <a:latin typeface="HSE Sans" panose="02000000000000000000" pitchFamily="2" charset="0"/>
                <a:cs typeface="Arial"/>
              </a:rPr>
              <a:t>виды продуктов</a:t>
            </a:r>
            <a:r>
              <a:rPr lang="en-US" sz="5000" dirty="0">
                <a:latin typeface="HSE Sans" panose="02000000000000000000" pitchFamily="2" charset="0"/>
                <a:cs typeface="Arial"/>
              </a:rPr>
              <a:t>: </a:t>
            </a:r>
            <a:r>
              <a:rPr lang="ru-RU" sz="5000" dirty="0">
                <a:latin typeface="HSE Sans" panose="02000000000000000000" pitchFamily="2" charset="0"/>
                <a:cs typeface="Arial"/>
              </a:rPr>
              <a:t>мобильное приложение, веб-сервис, десктопное приложение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5000" dirty="0">
                <a:latin typeface="HSE Sans" panose="02000000000000000000" pitchFamily="2" charset="0"/>
                <a:cs typeface="Arial"/>
              </a:rPr>
              <a:t>пользовательский продукт широкого профиля, не являющийся частью другого проекта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5000" dirty="0">
                <a:latin typeface="HSE Sans" panose="02000000000000000000" pitchFamily="2" charset="0"/>
                <a:cs typeface="Arial"/>
              </a:rPr>
              <a:t>в проекте обязательно должен быть </a:t>
            </a:r>
            <a:r>
              <a:rPr lang="en-US" sz="5000" dirty="0">
                <a:latin typeface="HSE Sans" panose="02000000000000000000" pitchFamily="2" charset="0"/>
                <a:cs typeface="Arial"/>
              </a:rPr>
              <a:t>GUI</a:t>
            </a:r>
            <a:endParaRPr lang="ru-RU" sz="5000" dirty="0">
              <a:latin typeface="HSE Sans" panose="02000000000000000000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5836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ИТ-ПРОЕКТ</a:t>
            </a:r>
            <a:r>
              <a:rPr lang="en-US" sz="5400" spc="570" dirty="0"/>
              <a:t>: </a:t>
            </a:r>
            <a:r>
              <a:rPr lang="ru-RU" sz="5400" spc="570" dirty="0"/>
              <a:t>ЧТО НЕ МОЖЕТ БЫТЬ ИТ-ПРОЕКТОМ?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539341" y="1516848"/>
            <a:ext cx="17910252" cy="8465138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41529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tabLst>
                <a:tab pos="201295" algn="l"/>
              </a:tabLst>
            </a:pPr>
            <a:r>
              <a:rPr lang="en-US" sz="4000" dirty="0">
                <a:latin typeface="HSE Sans" panose="02000000000000000000" pitchFamily="2" charset="0"/>
                <a:cs typeface="Arial"/>
              </a:rPr>
              <a:t>		</a:t>
            </a:r>
            <a:endParaRPr lang="ru-RU" sz="40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веб-сайты-визитки, включая те, которые созданы с помощью конструкторов (например,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Tilda),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интернет-магазины и проч. продукты, для создания которых достаточно использовать готовые решения 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проекты, которые являются только интерфейсом к стороннему сервису, выполняющему главную функцию, реализованную не вами (например, внешняя нейросеть считает число котиков на фотографии, а вы только пишете интерфейс к ней)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монофункциональные проекты – проекты, у которых только одна ведущая функция (предыдущий пример с котиками является монофункциональным)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проекты справочного типа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: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их задача – только служить справочником, выводя нужную информацию для пользователя и не позволяя пользователю существенно менять состояние самого продукта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фреймворки, библиотеки, компиляторы, языки программирования и т. п.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визуальные новеллы, комиксы и т. п.</a:t>
            </a:r>
          </a:p>
        </p:txBody>
      </p:sp>
    </p:spTree>
    <p:extLst>
      <p:ext uri="{BB962C8B-B14F-4D97-AF65-F5344CB8AC3E}">
        <p14:creationId xmlns:p14="http://schemas.microsoft.com/office/powerpoint/2010/main" val="320392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ИТ-ПРОЕКТ</a:t>
            </a:r>
            <a:r>
              <a:rPr lang="en-US" sz="5400" spc="570" dirty="0"/>
              <a:t>: </a:t>
            </a:r>
            <a:r>
              <a:rPr lang="ru-RU" sz="5400" spc="570" dirty="0"/>
              <a:t>ДОПОЛНИТЕЛЬНЫЕ ТРЕБОВАНИЯ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545092" y="1726862"/>
            <a:ext cx="17910252" cy="895758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41529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tabLst>
                <a:tab pos="201295" algn="l"/>
              </a:tabLst>
            </a:pPr>
            <a:r>
              <a:rPr lang="en-US" sz="4000" dirty="0">
                <a:latin typeface="HSE Sans" panose="02000000000000000000" pitchFamily="2" charset="0"/>
                <a:cs typeface="Arial"/>
              </a:rPr>
              <a:t>		</a:t>
            </a:r>
            <a:endParaRPr lang="ru-RU" sz="40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продукт должен быть независим от устройства, на котором он запускается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: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вводя логин и пароль, пользователь должен видеть свои данные, которые будут определённым образом подгружаться для работы и дальнейшего изменения, например, если продукт – это список контактов, то вводя свои логин/пароль на любом устройстве, пользователь видит список его контактов 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в продукте обязательно должна быть работа с базой данных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продукт не может представлять собой систему управления обучением (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LMS),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наполненную содержанием какого-нибудь курса, поскольку это является образовательным проектом, для которого можно всегда обойтись готовыми ресурсами (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Moodle, </a:t>
            </a:r>
            <a:r>
              <a:rPr lang="en-US" sz="3200" dirty="0" err="1">
                <a:latin typeface="HSE Sans" panose="02000000000000000000" pitchFamily="2" charset="0"/>
                <a:cs typeface="Arial"/>
              </a:rPr>
              <a:t>Stepik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)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продукт не может дублировать полностью функционал какого-то другого уже существующего продукта</a:t>
            </a:r>
            <a:endParaRPr lang="en-US" sz="32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продукт должен быть написан на одном из популярных языков программирования широкого применения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endParaRPr lang="ru-RU" sz="3200" dirty="0">
              <a:latin typeface="HSE Sans" panose="02000000000000000000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38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ИТ-ПРОЕКТ</a:t>
            </a:r>
            <a:r>
              <a:rPr lang="en-US" sz="5400" spc="570" dirty="0"/>
              <a:t>: </a:t>
            </a:r>
            <a:r>
              <a:rPr lang="ru-RU" sz="5400" spc="570" dirty="0"/>
              <a:t>ОСОБЕННОСТИ И СТРУКТУРА ЗАЯВКИ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796535" y="1654537"/>
            <a:ext cx="17910252" cy="8203528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41529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tabLst>
                <a:tab pos="201295" algn="l"/>
              </a:tabLst>
            </a:pPr>
            <a:r>
              <a:rPr lang="en-US" sz="4000" dirty="0">
                <a:latin typeface="HSE Sans" panose="02000000000000000000" pitchFamily="2" charset="0"/>
                <a:cs typeface="Arial"/>
              </a:rPr>
              <a:t>		</a:t>
            </a:r>
            <a:endParaRPr lang="ru-RU" sz="40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заявка на ИТ-проект заполняется как в системе 2359, так и в системе управления версиями (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Version Control System) Git/GitHub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заявка на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GitHub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является расширенной версией, которая позволяет уточнять некоторые особенности ИТ-проектов. Также это стимул изучить основы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Git/GitHub</a:t>
            </a:r>
            <a:endParaRPr lang="ru-RU" sz="32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между заявкой в 2359 и заявкой на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Git/GitHub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есть соответствия, дополнительный объём работы минимален и позволяет значительно прояснить исходный замысел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заявочные файлы на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GitHub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имеют расширение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md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и представляют собой файлы с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markdown-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разметкой, которой необходимо пользоваться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заявочные файлы на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GitHub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необходимо именовать по определённому алгоритму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: 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для Иванова Максима, например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: </a:t>
            </a:r>
            <a:r>
              <a:rPr lang="en-US" sz="3200" dirty="0" err="1">
                <a:latin typeface="HSE Sans" panose="02000000000000000000" pitchFamily="2" charset="0"/>
                <a:cs typeface="Arial"/>
              </a:rPr>
              <a:t>mivanov_application.md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, </a:t>
            </a:r>
            <a:r>
              <a:rPr lang="en-US" sz="3200" dirty="0" err="1">
                <a:latin typeface="HSE Sans" panose="02000000000000000000" pitchFamily="2" charset="0"/>
                <a:cs typeface="Arial"/>
              </a:rPr>
              <a:t>mivanov_userscripts.md</a:t>
            </a:r>
            <a:endParaRPr lang="en-US" sz="32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latin typeface="HSE Sans" panose="02000000000000000000" pitchFamily="2" charset="0"/>
                <a:cs typeface="Arial"/>
              </a:rPr>
              <a:t>все разделы в </a:t>
            </a:r>
            <a:r>
              <a:rPr lang="en-US" sz="3200" dirty="0">
                <a:latin typeface="HSE Sans" panose="02000000000000000000" pitchFamily="2" charset="0"/>
                <a:cs typeface="Arial"/>
              </a:rPr>
              <a:t>markdown-</a:t>
            </a:r>
            <a:r>
              <a:rPr lang="ru-RU" sz="3200" dirty="0">
                <a:latin typeface="HSE Sans" panose="02000000000000000000" pitchFamily="2" charset="0"/>
                <a:cs typeface="Arial"/>
              </a:rPr>
              <a:t>файлах оформляются выделением жирным через теги </a:t>
            </a:r>
            <a:r>
              <a:rPr lang="en-RU" sz="3200" dirty="0"/>
              <a:t>**</a:t>
            </a:r>
            <a:endParaRPr lang="en-US" sz="3200" dirty="0">
              <a:latin typeface="HSE Sans" panose="02000000000000000000" pitchFamily="2" charset="0"/>
              <a:cs typeface="Arial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endParaRPr lang="ru-RU" sz="3200" dirty="0">
              <a:latin typeface="HSE Sans" panose="02000000000000000000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889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ЗАЯВКА НА </a:t>
            </a:r>
            <a:r>
              <a:rPr lang="en-US" sz="5400" spc="570" dirty="0"/>
              <a:t>GITHUB:</a:t>
            </a:r>
            <a:r>
              <a:rPr lang="ru-RU" sz="5400" spc="570" dirty="0"/>
              <a:t> ПРОБЛЕМНОЕ ПОЛЕ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865491" y="2514346"/>
            <a:ext cx="17910252" cy="7357142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 ПРОБЛЕМНОЕ ПОЛЕ ]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описание проблемного поля состоит из двух логических частей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 первой части задаётся контекст, кратко описывающий ту предметную / социальную область, в которой функционирует продукт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в этом описании кратко упоминаются главные акторы, которые используют продукт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после этого идёт описание проблемы в лексическом поле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“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трудности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”: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отсутствие, невозможность осуществить что-либо, недостаточность, медленная скорость, большие затраты на решение проблемы имеющимися способами и т. п.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необходимо избегать описание проблемы в виде описания того, что будет хорошего после создания продукта, например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“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всем понравится моя игра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”;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 или в виде излишнего обобщения, например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”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всем известно, что детям неинтересна геометрия и её понимают плохо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”;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необходимо избегать субъективных описаний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плохо, мало и т. п. </a:t>
            </a:r>
          </a:p>
        </p:txBody>
      </p:sp>
    </p:spTree>
    <p:extLst>
      <p:ext uri="{BB962C8B-B14F-4D97-AF65-F5344CB8AC3E}">
        <p14:creationId xmlns:p14="http://schemas.microsoft.com/office/powerpoint/2010/main" val="1824195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ЗАЯВКА НА </a:t>
            </a:r>
            <a:r>
              <a:rPr lang="en-US" sz="5400" spc="570" dirty="0"/>
              <a:t>GITHUB:</a:t>
            </a:r>
            <a:r>
              <a:rPr lang="ru-RU" sz="5400" spc="570" dirty="0"/>
              <a:t> ПРОБЛЕМНОЕ ПОЛЕ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865491" y="2514346"/>
            <a:ext cx="17910252" cy="7357142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 ПРОБЛЕМНОЕ ПОЛЕ ]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описание проблемного поля состоит из двух логических частей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 первой части задаётся контекст, кратко описывающий ту предметную / социальную область, в которой функционирует продукт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в этом описании кратко упоминаются главные акторы, которые используют продукт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после этого идёт описание проблемы в лексическом поле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“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трудности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”: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отсутствие, невозможность осуществить что-либо, недостаточность, медленная скорость, большие затраты на решение проблемы имеющимися способами и т. п.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необходимо избегать описание проблемы в виде описания того, что будет хорошего после создания продукта, например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“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всем понравится моя игра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”;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 или в виде излишнего обобщения, например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”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всем известно, что детям неинтересна геометрия и её понимают плохо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”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необходимо избегать субъективных описаний</a:t>
            </a:r>
            <a:r>
              <a:rPr lang="en-US" sz="3200" dirty="0">
                <a:solidFill>
                  <a:srgbClr val="1F2328"/>
                </a:solidFill>
                <a:latin typeface="-apple-system"/>
                <a:cs typeface="Arial"/>
              </a:rPr>
              <a:t>: </a:t>
            </a:r>
            <a:r>
              <a:rPr lang="ru-RU" sz="3200" dirty="0">
                <a:solidFill>
                  <a:srgbClr val="1F2328"/>
                </a:solidFill>
                <a:latin typeface="-apple-system"/>
                <a:cs typeface="Arial"/>
              </a:rPr>
              <a:t>плохо, мало и т. п. </a:t>
            </a:r>
          </a:p>
        </p:txBody>
      </p:sp>
    </p:spTree>
    <p:extLst>
      <p:ext uri="{BB962C8B-B14F-4D97-AF65-F5344CB8AC3E}">
        <p14:creationId xmlns:p14="http://schemas.microsoft.com/office/powerpoint/2010/main" val="4166699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8483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5400" spc="570" dirty="0"/>
              <a:t>ЗАЯВКА НА </a:t>
            </a:r>
            <a:r>
              <a:rPr lang="en-US" sz="5400" spc="570" dirty="0"/>
              <a:t>GITHUB:</a:t>
            </a:r>
            <a:r>
              <a:rPr lang="ru-RU" sz="5400" spc="570" dirty="0"/>
              <a:t> ЦЕЛЕВАЯ АУДИТОРИЯ</a:t>
            </a:r>
            <a:endParaRPr sz="54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865491" y="2514346"/>
            <a:ext cx="17910252" cy="7095532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 </a:t>
            </a:r>
            <a:r>
              <a:rPr lang="ru-RU" sz="3200" b="1" dirty="0">
                <a:solidFill>
                  <a:srgbClr val="1F2328"/>
                </a:solidFill>
                <a:latin typeface="-apple-system"/>
              </a:rPr>
              <a:t>ЦЕЛЕВАЯ АУДИТОРИЯ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]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выделяем </a:t>
            </a:r>
            <a:r>
              <a:rPr lang="ru-RU" sz="3200" dirty="0" err="1">
                <a:solidFill>
                  <a:srgbClr val="1F2328"/>
                </a:solidFill>
                <a:latin typeface="-apple-system"/>
              </a:rPr>
              <a:t>акторов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, которые были упомянуты в проблемном поле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описываем их социальные характеристики с точки зрения того, как они влияют на проблемное поле (например, возраст может влиять на лёгкость использования вашего продукта)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описываем минимум 2-3 социальные группы</a:t>
            </a:r>
            <a:endParaRPr lang="en-US" sz="3200" dirty="0">
              <a:solidFill>
                <a:srgbClr val="1F2328"/>
              </a:solidFill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не используем излишне обобщённые описания, например,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“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все люди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”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или 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“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все</a:t>
            </a:r>
            <a:r>
              <a:rPr lang="en-US" sz="3200" dirty="0">
                <a:solidFill>
                  <a:srgbClr val="1F2328"/>
                </a:solidFill>
                <a:latin typeface="-apple-system"/>
              </a:rPr>
              <a:t>” 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подростки, конкретизируйте их по нескольким параметрам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вмес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то целевой аудитории может быть заказчик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от заказчика необходимы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: </a:t>
            </a: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техническое задание, печать и подпись. Заказчиками не могут быть родственники или друзья, это должны быть организации</a:t>
            </a:r>
            <a:endParaRPr lang="en-US" sz="3200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 конце работы над проектом у вас должна быть виза заказчика</a:t>
            </a:r>
          </a:p>
        </p:txBody>
      </p:sp>
    </p:spTree>
    <p:extLst>
      <p:ext uri="{BB962C8B-B14F-4D97-AF65-F5344CB8AC3E}">
        <p14:creationId xmlns:p14="http://schemas.microsoft.com/office/powerpoint/2010/main" val="418689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42382" y="9947343"/>
            <a:ext cx="364805" cy="364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8766" y="10200209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8355" y="0"/>
                </a:moveTo>
                <a:lnTo>
                  <a:pt x="2816" y="0"/>
                </a:lnTo>
                <a:lnTo>
                  <a:pt x="1696" y="188"/>
                </a:lnTo>
                <a:lnTo>
                  <a:pt x="0" y="376"/>
                </a:lnTo>
                <a:lnTo>
                  <a:pt x="0" y="12292"/>
                </a:lnTo>
                <a:lnTo>
                  <a:pt x="8826" y="12292"/>
                </a:lnTo>
                <a:lnTo>
                  <a:pt x="11926" y="10701"/>
                </a:lnTo>
                <a:lnTo>
                  <a:pt x="11926" y="1978"/>
                </a:lnTo>
                <a:lnTo>
                  <a:pt x="835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8768" y="10225650"/>
            <a:ext cx="13970" cy="13335"/>
          </a:xfrm>
          <a:custGeom>
            <a:avLst/>
            <a:gdLst/>
            <a:ahLst/>
            <a:cxnLst/>
            <a:rect l="l" t="t" r="r" b="b"/>
            <a:pathLst>
              <a:path w="13969" h="13334">
                <a:moveTo>
                  <a:pt x="10701" y="0"/>
                </a:moveTo>
                <a:lnTo>
                  <a:pt x="0" y="0"/>
                </a:lnTo>
                <a:lnTo>
                  <a:pt x="0" y="12292"/>
                </a:lnTo>
                <a:lnTo>
                  <a:pt x="1036" y="12575"/>
                </a:lnTo>
                <a:lnTo>
                  <a:pt x="2251" y="12858"/>
                </a:lnTo>
                <a:lnTo>
                  <a:pt x="10889" y="12858"/>
                </a:lnTo>
                <a:lnTo>
                  <a:pt x="13800" y="10324"/>
                </a:lnTo>
                <a:lnTo>
                  <a:pt x="13800" y="1780"/>
                </a:lnTo>
                <a:lnTo>
                  <a:pt x="1070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52591" y="9948464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417264" y="0"/>
                </a:moveTo>
                <a:lnTo>
                  <a:pt x="0" y="0"/>
                </a:lnTo>
                <a:lnTo>
                  <a:pt x="52" y="296064"/>
                </a:lnTo>
                <a:lnTo>
                  <a:pt x="4713" y="319736"/>
                </a:lnTo>
                <a:lnTo>
                  <a:pt x="17359" y="339036"/>
                </a:lnTo>
                <a:lnTo>
                  <a:pt x="36135" y="352068"/>
                </a:lnTo>
                <a:lnTo>
                  <a:pt x="59129" y="356847"/>
                </a:lnTo>
                <a:lnTo>
                  <a:pt x="139189" y="356847"/>
                </a:lnTo>
                <a:lnTo>
                  <a:pt x="163075" y="361639"/>
                </a:lnTo>
                <a:lnTo>
                  <a:pt x="183822" y="374696"/>
                </a:lnTo>
                <a:lnTo>
                  <a:pt x="198461" y="394076"/>
                </a:lnTo>
                <a:lnTo>
                  <a:pt x="203993" y="417715"/>
                </a:lnTo>
                <a:lnTo>
                  <a:pt x="214286" y="417715"/>
                </a:lnTo>
                <a:lnTo>
                  <a:pt x="219686" y="394076"/>
                </a:lnTo>
                <a:lnTo>
                  <a:pt x="234013" y="374772"/>
                </a:lnTo>
                <a:lnTo>
                  <a:pt x="254458" y="361756"/>
                </a:lnTo>
                <a:lnTo>
                  <a:pt x="278211" y="356983"/>
                </a:lnTo>
                <a:lnTo>
                  <a:pt x="358020" y="356983"/>
                </a:lnTo>
                <a:lnTo>
                  <a:pt x="381003" y="352182"/>
                </a:lnTo>
                <a:lnTo>
                  <a:pt x="399775" y="339104"/>
                </a:lnTo>
                <a:lnTo>
                  <a:pt x="412438" y="319715"/>
                </a:lnTo>
                <a:lnTo>
                  <a:pt x="415349" y="304870"/>
                </a:lnTo>
                <a:lnTo>
                  <a:pt x="272787" y="304870"/>
                </a:lnTo>
                <a:lnTo>
                  <a:pt x="270726" y="304116"/>
                </a:lnTo>
                <a:lnTo>
                  <a:pt x="123734" y="304116"/>
                </a:lnTo>
                <a:lnTo>
                  <a:pt x="115012" y="303938"/>
                </a:lnTo>
                <a:lnTo>
                  <a:pt x="111158" y="303561"/>
                </a:lnTo>
                <a:lnTo>
                  <a:pt x="111158" y="238233"/>
                </a:lnTo>
                <a:lnTo>
                  <a:pt x="114823" y="238045"/>
                </a:lnTo>
                <a:lnTo>
                  <a:pt x="123922" y="237668"/>
                </a:lnTo>
                <a:lnTo>
                  <a:pt x="271442" y="237668"/>
                </a:lnTo>
                <a:lnTo>
                  <a:pt x="273059" y="236914"/>
                </a:lnTo>
                <a:lnTo>
                  <a:pt x="417113" y="236914"/>
                </a:lnTo>
                <a:lnTo>
                  <a:pt x="417127" y="215742"/>
                </a:lnTo>
                <a:lnTo>
                  <a:pt x="113085" y="215742"/>
                </a:lnTo>
                <a:lnTo>
                  <a:pt x="113085" y="150037"/>
                </a:lnTo>
                <a:lnTo>
                  <a:pt x="417169" y="150037"/>
                </a:lnTo>
                <a:lnTo>
                  <a:pt x="417176" y="138990"/>
                </a:lnTo>
                <a:lnTo>
                  <a:pt x="239280" y="138990"/>
                </a:lnTo>
                <a:lnTo>
                  <a:pt x="239280" y="127723"/>
                </a:lnTo>
                <a:lnTo>
                  <a:pt x="38606" y="127723"/>
                </a:lnTo>
                <a:lnTo>
                  <a:pt x="38888" y="112708"/>
                </a:lnTo>
                <a:lnTo>
                  <a:pt x="42957" y="112362"/>
                </a:lnTo>
                <a:lnTo>
                  <a:pt x="46798" y="107949"/>
                </a:lnTo>
                <a:lnTo>
                  <a:pt x="50110" y="96532"/>
                </a:lnTo>
                <a:lnTo>
                  <a:pt x="52595" y="75170"/>
                </a:lnTo>
                <a:lnTo>
                  <a:pt x="53537" y="62029"/>
                </a:lnTo>
                <a:lnTo>
                  <a:pt x="417225" y="62029"/>
                </a:lnTo>
                <a:lnTo>
                  <a:pt x="417226" y="60144"/>
                </a:lnTo>
                <a:lnTo>
                  <a:pt x="338953" y="60144"/>
                </a:lnTo>
                <a:lnTo>
                  <a:pt x="331841" y="54239"/>
                </a:lnTo>
                <a:lnTo>
                  <a:pt x="331728" y="45129"/>
                </a:lnTo>
                <a:lnTo>
                  <a:pt x="417236" y="45129"/>
                </a:lnTo>
                <a:lnTo>
                  <a:pt x="417264" y="0"/>
                </a:lnTo>
                <a:close/>
              </a:path>
              <a:path w="417830" h="417829">
                <a:moveTo>
                  <a:pt x="417113" y="236914"/>
                </a:moveTo>
                <a:lnTo>
                  <a:pt x="284232" y="236914"/>
                </a:lnTo>
                <a:lnTo>
                  <a:pt x="297448" y="239346"/>
                </a:lnTo>
                <a:lnTo>
                  <a:pt x="307943" y="246232"/>
                </a:lnTo>
                <a:lnTo>
                  <a:pt x="314865" y="256956"/>
                </a:lnTo>
                <a:lnTo>
                  <a:pt x="317362" y="270902"/>
                </a:lnTo>
                <a:lnTo>
                  <a:pt x="314900" y="285115"/>
                </a:lnTo>
                <a:lnTo>
                  <a:pt x="307874" y="295802"/>
                </a:lnTo>
                <a:lnTo>
                  <a:pt x="296816" y="302531"/>
                </a:lnTo>
                <a:lnTo>
                  <a:pt x="282263" y="304870"/>
                </a:lnTo>
                <a:lnTo>
                  <a:pt x="415349" y="304870"/>
                </a:lnTo>
                <a:lnTo>
                  <a:pt x="417076" y="296064"/>
                </a:lnTo>
                <a:lnTo>
                  <a:pt x="417113" y="236914"/>
                </a:lnTo>
                <a:close/>
              </a:path>
              <a:path w="417830" h="417829">
                <a:moveTo>
                  <a:pt x="271442" y="237668"/>
                </a:moveTo>
                <a:lnTo>
                  <a:pt x="131053" y="237668"/>
                </a:lnTo>
                <a:lnTo>
                  <a:pt x="141113" y="238939"/>
                </a:lnTo>
                <a:lnTo>
                  <a:pt x="147962" y="242419"/>
                </a:lnTo>
                <a:lnTo>
                  <a:pt x="151872" y="247607"/>
                </a:lnTo>
                <a:lnTo>
                  <a:pt x="153115" y="254002"/>
                </a:lnTo>
                <a:lnTo>
                  <a:pt x="153115" y="260850"/>
                </a:lnTo>
                <a:lnTo>
                  <a:pt x="150487" y="265457"/>
                </a:lnTo>
                <a:lnTo>
                  <a:pt x="145608" y="268641"/>
                </a:lnTo>
                <a:lnTo>
                  <a:pt x="145608" y="268829"/>
                </a:lnTo>
                <a:lnTo>
                  <a:pt x="150393" y="270620"/>
                </a:lnTo>
                <a:lnTo>
                  <a:pt x="154990" y="275394"/>
                </a:lnTo>
                <a:lnTo>
                  <a:pt x="154990" y="283844"/>
                </a:lnTo>
                <a:lnTo>
                  <a:pt x="153095" y="292834"/>
                </a:lnTo>
                <a:lnTo>
                  <a:pt x="147856" y="299155"/>
                </a:lnTo>
                <a:lnTo>
                  <a:pt x="139944" y="302889"/>
                </a:lnTo>
                <a:lnTo>
                  <a:pt x="130027" y="304116"/>
                </a:lnTo>
                <a:lnTo>
                  <a:pt x="270726" y="304116"/>
                </a:lnTo>
                <a:lnTo>
                  <a:pt x="269723" y="303749"/>
                </a:lnTo>
                <a:lnTo>
                  <a:pt x="170947" y="303749"/>
                </a:lnTo>
                <a:lnTo>
                  <a:pt x="170947" y="238045"/>
                </a:lnTo>
                <a:lnTo>
                  <a:pt x="270634" y="238045"/>
                </a:lnTo>
                <a:lnTo>
                  <a:pt x="271442" y="237668"/>
                </a:lnTo>
                <a:close/>
              </a:path>
              <a:path w="417830" h="417829">
                <a:moveTo>
                  <a:pt x="270634" y="238045"/>
                </a:moveTo>
                <a:lnTo>
                  <a:pt x="247908" y="238045"/>
                </a:lnTo>
                <a:lnTo>
                  <a:pt x="247908" y="303749"/>
                </a:lnTo>
                <a:lnTo>
                  <a:pt x="269723" y="303749"/>
                </a:lnTo>
                <a:lnTo>
                  <a:pt x="264054" y="301676"/>
                </a:lnTo>
                <a:lnTo>
                  <a:pt x="260107" y="298022"/>
                </a:lnTo>
                <a:lnTo>
                  <a:pt x="266494" y="285352"/>
                </a:lnTo>
                <a:lnTo>
                  <a:pt x="299476" y="285352"/>
                </a:lnTo>
                <a:lnTo>
                  <a:pt x="301592" y="277279"/>
                </a:lnTo>
                <a:lnTo>
                  <a:pt x="275216" y="277279"/>
                </a:lnTo>
                <a:lnTo>
                  <a:pt x="275216" y="263196"/>
                </a:lnTo>
                <a:lnTo>
                  <a:pt x="301037" y="263196"/>
                </a:lnTo>
                <a:lnTo>
                  <a:pt x="298333" y="255782"/>
                </a:lnTo>
                <a:lnTo>
                  <a:pt x="266306" y="255782"/>
                </a:lnTo>
                <a:lnTo>
                  <a:pt x="260588" y="244516"/>
                </a:lnTo>
                <a:lnTo>
                  <a:pt x="264997" y="240673"/>
                </a:lnTo>
                <a:lnTo>
                  <a:pt x="270634" y="238045"/>
                </a:lnTo>
                <a:close/>
              </a:path>
              <a:path w="417830" h="417829">
                <a:moveTo>
                  <a:pt x="299476" y="285352"/>
                </a:moveTo>
                <a:lnTo>
                  <a:pt x="266494" y="285352"/>
                </a:lnTo>
                <a:lnTo>
                  <a:pt x="269876" y="288169"/>
                </a:lnTo>
                <a:lnTo>
                  <a:pt x="275405" y="290797"/>
                </a:lnTo>
                <a:lnTo>
                  <a:pt x="290713" y="290797"/>
                </a:lnTo>
                <a:lnTo>
                  <a:pt x="299058" y="286944"/>
                </a:lnTo>
                <a:lnTo>
                  <a:pt x="299476" y="285352"/>
                </a:lnTo>
                <a:close/>
              </a:path>
              <a:path w="417830" h="417829">
                <a:moveTo>
                  <a:pt x="201920" y="238045"/>
                </a:moveTo>
                <a:lnTo>
                  <a:pt x="185962" y="238045"/>
                </a:lnTo>
                <a:lnTo>
                  <a:pt x="185962" y="289666"/>
                </a:lnTo>
                <a:lnTo>
                  <a:pt x="201920" y="289666"/>
                </a:lnTo>
                <a:lnTo>
                  <a:pt x="201920" y="238045"/>
                </a:lnTo>
                <a:close/>
              </a:path>
              <a:path w="417830" h="417829">
                <a:moveTo>
                  <a:pt x="232893" y="238045"/>
                </a:moveTo>
                <a:lnTo>
                  <a:pt x="216935" y="238045"/>
                </a:lnTo>
                <a:lnTo>
                  <a:pt x="216935" y="289666"/>
                </a:lnTo>
                <a:lnTo>
                  <a:pt x="232893" y="289666"/>
                </a:lnTo>
                <a:lnTo>
                  <a:pt x="232893" y="238045"/>
                </a:lnTo>
                <a:close/>
              </a:path>
              <a:path w="417830" h="417829">
                <a:moveTo>
                  <a:pt x="290525" y="250997"/>
                </a:moveTo>
                <a:lnTo>
                  <a:pt x="275876" y="250997"/>
                </a:lnTo>
                <a:lnTo>
                  <a:pt x="270724" y="252494"/>
                </a:lnTo>
                <a:lnTo>
                  <a:pt x="266306" y="255782"/>
                </a:lnTo>
                <a:lnTo>
                  <a:pt x="298333" y="255782"/>
                </a:lnTo>
                <a:lnTo>
                  <a:pt x="298127" y="255217"/>
                </a:lnTo>
                <a:lnTo>
                  <a:pt x="290525" y="250997"/>
                </a:lnTo>
                <a:close/>
              </a:path>
              <a:path w="417830" h="417829">
                <a:moveTo>
                  <a:pt x="152037" y="189271"/>
                </a:moveTo>
                <a:lnTo>
                  <a:pt x="128100" y="189271"/>
                </a:lnTo>
                <a:lnTo>
                  <a:pt x="128100" y="215742"/>
                </a:lnTo>
                <a:lnTo>
                  <a:pt x="152037" y="215742"/>
                </a:lnTo>
                <a:lnTo>
                  <a:pt x="152037" y="189271"/>
                </a:lnTo>
                <a:close/>
              </a:path>
              <a:path w="417830" h="417829">
                <a:moveTo>
                  <a:pt x="185826" y="150037"/>
                </a:moveTo>
                <a:lnTo>
                  <a:pt x="167052" y="150037"/>
                </a:lnTo>
                <a:lnTo>
                  <a:pt x="167052" y="215742"/>
                </a:lnTo>
                <a:lnTo>
                  <a:pt x="185826" y="215742"/>
                </a:lnTo>
                <a:lnTo>
                  <a:pt x="185826" y="150037"/>
                </a:lnTo>
                <a:close/>
              </a:path>
              <a:path w="417830" h="417829">
                <a:moveTo>
                  <a:pt x="228055" y="174905"/>
                </a:moveTo>
                <a:lnTo>
                  <a:pt x="198967" y="215742"/>
                </a:lnTo>
                <a:lnTo>
                  <a:pt x="228055" y="215742"/>
                </a:lnTo>
                <a:lnTo>
                  <a:pt x="228055" y="174905"/>
                </a:lnTo>
                <a:close/>
              </a:path>
              <a:path w="417830" h="417829">
                <a:moveTo>
                  <a:pt x="254337" y="150037"/>
                </a:moveTo>
                <a:lnTo>
                  <a:pt x="243081" y="150037"/>
                </a:lnTo>
                <a:lnTo>
                  <a:pt x="243081" y="215742"/>
                </a:lnTo>
                <a:lnTo>
                  <a:pt x="273112" y="215742"/>
                </a:lnTo>
                <a:lnTo>
                  <a:pt x="268798" y="214234"/>
                </a:lnTo>
                <a:lnTo>
                  <a:pt x="267018" y="212820"/>
                </a:lnTo>
                <a:lnTo>
                  <a:pt x="272263" y="200067"/>
                </a:lnTo>
                <a:lnTo>
                  <a:pt x="281281" y="200067"/>
                </a:lnTo>
                <a:lnTo>
                  <a:pt x="281750" y="199030"/>
                </a:lnTo>
                <a:lnTo>
                  <a:pt x="282588" y="197062"/>
                </a:lnTo>
                <a:lnTo>
                  <a:pt x="254337" y="150037"/>
                </a:lnTo>
                <a:close/>
              </a:path>
              <a:path w="417830" h="417829">
                <a:moveTo>
                  <a:pt x="417169" y="150037"/>
                </a:moveTo>
                <a:lnTo>
                  <a:pt x="318252" y="150037"/>
                </a:lnTo>
                <a:lnTo>
                  <a:pt x="296200" y="200150"/>
                </a:lnTo>
                <a:lnTo>
                  <a:pt x="291697" y="210203"/>
                </a:lnTo>
                <a:lnTo>
                  <a:pt x="286064" y="215742"/>
                </a:lnTo>
                <a:lnTo>
                  <a:pt x="417127" y="215742"/>
                </a:lnTo>
                <a:lnTo>
                  <a:pt x="417169" y="150037"/>
                </a:lnTo>
                <a:close/>
              </a:path>
              <a:path w="417830" h="417829">
                <a:moveTo>
                  <a:pt x="281281" y="200067"/>
                </a:moveTo>
                <a:lnTo>
                  <a:pt x="272263" y="200067"/>
                </a:lnTo>
                <a:lnTo>
                  <a:pt x="274044" y="201281"/>
                </a:lnTo>
                <a:lnTo>
                  <a:pt x="274986" y="201658"/>
                </a:lnTo>
                <a:lnTo>
                  <a:pt x="279310" y="201658"/>
                </a:lnTo>
                <a:lnTo>
                  <a:pt x="280902" y="200904"/>
                </a:lnTo>
                <a:lnTo>
                  <a:pt x="281281" y="200067"/>
                </a:lnTo>
                <a:close/>
              </a:path>
              <a:path w="417830" h="417829">
                <a:moveTo>
                  <a:pt x="229940" y="150037"/>
                </a:moveTo>
                <a:lnTo>
                  <a:pt x="200842" y="150037"/>
                </a:lnTo>
                <a:lnTo>
                  <a:pt x="200842" y="190863"/>
                </a:lnTo>
                <a:lnTo>
                  <a:pt x="229940" y="150037"/>
                </a:lnTo>
                <a:close/>
              </a:path>
              <a:path w="417830" h="417829">
                <a:moveTo>
                  <a:pt x="303153" y="150037"/>
                </a:moveTo>
                <a:lnTo>
                  <a:pt x="271332" y="150037"/>
                </a:lnTo>
                <a:lnTo>
                  <a:pt x="289813" y="182141"/>
                </a:lnTo>
                <a:lnTo>
                  <a:pt x="303153" y="150037"/>
                </a:lnTo>
                <a:close/>
              </a:path>
              <a:path w="417830" h="417829">
                <a:moveTo>
                  <a:pt x="152037" y="150037"/>
                </a:moveTo>
                <a:lnTo>
                  <a:pt x="128100" y="150037"/>
                </a:lnTo>
                <a:lnTo>
                  <a:pt x="128100" y="175188"/>
                </a:lnTo>
                <a:lnTo>
                  <a:pt x="152037" y="175188"/>
                </a:lnTo>
                <a:lnTo>
                  <a:pt x="152037" y="150037"/>
                </a:lnTo>
                <a:close/>
              </a:path>
              <a:path w="417830" h="417829">
                <a:moveTo>
                  <a:pt x="265552" y="62029"/>
                </a:moveTo>
                <a:lnTo>
                  <a:pt x="244442" y="62029"/>
                </a:lnTo>
                <a:lnTo>
                  <a:pt x="244442" y="113650"/>
                </a:lnTo>
                <a:lnTo>
                  <a:pt x="253353" y="113650"/>
                </a:lnTo>
                <a:lnTo>
                  <a:pt x="253353" y="138990"/>
                </a:lnTo>
                <a:lnTo>
                  <a:pt x="417176" y="138990"/>
                </a:lnTo>
                <a:lnTo>
                  <a:pt x="417183" y="127723"/>
                </a:lnTo>
                <a:lnTo>
                  <a:pt x="265552" y="127723"/>
                </a:lnTo>
                <a:lnTo>
                  <a:pt x="265552" y="62029"/>
                </a:lnTo>
                <a:close/>
              </a:path>
              <a:path w="417830" h="417829">
                <a:moveTo>
                  <a:pt x="82070" y="76112"/>
                </a:moveTo>
                <a:lnTo>
                  <a:pt x="67610" y="76112"/>
                </a:lnTo>
                <a:lnTo>
                  <a:pt x="66207" y="88499"/>
                </a:lnTo>
                <a:lnTo>
                  <a:pt x="62393" y="109594"/>
                </a:lnTo>
                <a:lnTo>
                  <a:pt x="56698" y="122051"/>
                </a:lnTo>
                <a:lnTo>
                  <a:pt x="48857" y="127538"/>
                </a:lnTo>
                <a:lnTo>
                  <a:pt x="38606" y="127723"/>
                </a:lnTo>
                <a:lnTo>
                  <a:pt x="82070" y="127723"/>
                </a:lnTo>
                <a:lnTo>
                  <a:pt x="82070" y="76112"/>
                </a:lnTo>
                <a:close/>
              </a:path>
              <a:path w="417830" h="417829">
                <a:moveTo>
                  <a:pt x="115849" y="62029"/>
                </a:moveTo>
                <a:lnTo>
                  <a:pt x="97075" y="62029"/>
                </a:lnTo>
                <a:lnTo>
                  <a:pt x="97075" y="127723"/>
                </a:lnTo>
                <a:lnTo>
                  <a:pt x="115849" y="127723"/>
                </a:lnTo>
                <a:lnTo>
                  <a:pt x="115849" y="62029"/>
                </a:lnTo>
                <a:close/>
              </a:path>
              <a:path w="417830" h="417829">
                <a:moveTo>
                  <a:pt x="158089" y="86897"/>
                </a:moveTo>
                <a:lnTo>
                  <a:pt x="128990" y="127723"/>
                </a:lnTo>
                <a:lnTo>
                  <a:pt x="158089" y="127723"/>
                </a:lnTo>
                <a:lnTo>
                  <a:pt x="158089" y="86897"/>
                </a:lnTo>
                <a:close/>
              </a:path>
              <a:path w="417830" h="417829">
                <a:moveTo>
                  <a:pt x="191878" y="62029"/>
                </a:moveTo>
                <a:lnTo>
                  <a:pt x="173104" y="62029"/>
                </a:lnTo>
                <a:lnTo>
                  <a:pt x="173104" y="127723"/>
                </a:lnTo>
                <a:lnTo>
                  <a:pt x="191878" y="127723"/>
                </a:lnTo>
                <a:lnTo>
                  <a:pt x="191878" y="62029"/>
                </a:lnTo>
                <a:close/>
              </a:path>
              <a:path w="417830" h="417829">
                <a:moveTo>
                  <a:pt x="321403" y="62029"/>
                </a:moveTo>
                <a:lnTo>
                  <a:pt x="304514" y="62029"/>
                </a:lnTo>
                <a:lnTo>
                  <a:pt x="304514" y="76112"/>
                </a:lnTo>
                <a:lnTo>
                  <a:pt x="280577" y="76112"/>
                </a:lnTo>
                <a:lnTo>
                  <a:pt x="280577" y="87651"/>
                </a:lnTo>
                <a:lnTo>
                  <a:pt x="301687" y="87651"/>
                </a:lnTo>
                <a:lnTo>
                  <a:pt x="301687" y="101735"/>
                </a:lnTo>
                <a:lnTo>
                  <a:pt x="280577" y="101735"/>
                </a:lnTo>
                <a:lnTo>
                  <a:pt x="280577" y="113650"/>
                </a:lnTo>
                <a:lnTo>
                  <a:pt x="305446" y="113650"/>
                </a:lnTo>
                <a:lnTo>
                  <a:pt x="305446" y="127723"/>
                </a:lnTo>
                <a:lnTo>
                  <a:pt x="321403" y="127723"/>
                </a:lnTo>
                <a:lnTo>
                  <a:pt x="321403" y="62029"/>
                </a:lnTo>
                <a:close/>
              </a:path>
              <a:path w="417830" h="417829">
                <a:moveTo>
                  <a:pt x="363632" y="86897"/>
                </a:moveTo>
                <a:lnTo>
                  <a:pt x="334544" y="127723"/>
                </a:lnTo>
                <a:lnTo>
                  <a:pt x="363632" y="127723"/>
                </a:lnTo>
                <a:lnTo>
                  <a:pt x="363632" y="86897"/>
                </a:lnTo>
                <a:close/>
              </a:path>
              <a:path w="417830" h="417829">
                <a:moveTo>
                  <a:pt x="417225" y="62029"/>
                </a:moveTo>
                <a:lnTo>
                  <a:pt x="378648" y="62029"/>
                </a:lnTo>
                <a:lnTo>
                  <a:pt x="378648" y="127723"/>
                </a:lnTo>
                <a:lnTo>
                  <a:pt x="417183" y="127723"/>
                </a:lnTo>
                <a:lnTo>
                  <a:pt x="417225" y="62029"/>
                </a:lnTo>
                <a:close/>
              </a:path>
              <a:path w="417830" h="417829">
                <a:moveTo>
                  <a:pt x="229417" y="62029"/>
                </a:moveTo>
                <a:lnTo>
                  <a:pt x="206894" y="62029"/>
                </a:lnTo>
                <a:lnTo>
                  <a:pt x="206894" y="113650"/>
                </a:lnTo>
                <a:lnTo>
                  <a:pt x="229417" y="113650"/>
                </a:lnTo>
                <a:lnTo>
                  <a:pt x="229417" y="62029"/>
                </a:lnTo>
                <a:close/>
              </a:path>
              <a:path w="417830" h="417829">
                <a:moveTo>
                  <a:pt x="159963" y="62029"/>
                </a:moveTo>
                <a:lnTo>
                  <a:pt x="130865" y="62029"/>
                </a:lnTo>
                <a:lnTo>
                  <a:pt x="130865" y="102855"/>
                </a:lnTo>
                <a:lnTo>
                  <a:pt x="159963" y="62029"/>
                </a:lnTo>
                <a:close/>
              </a:path>
              <a:path w="417830" h="417829">
                <a:moveTo>
                  <a:pt x="365517" y="62029"/>
                </a:moveTo>
                <a:lnTo>
                  <a:pt x="336419" y="62029"/>
                </a:lnTo>
                <a:lnTo>
                  <a:pt x="336419" y="102855"/>
                </a:lnTo>
                <a:lnTo>
                  <a:pt x="365517" y="62029"/>
                </a:lnTo>
                <a:close/>
              </a:path>
              <a:path w="417830" h="417829">
                <a:moveTo>
                  <a:pt x="417236" y="45129"/>
                </a:moveTo>
                <a:lnTo>
                  <a:pt x="371151" y="45129"/>
                </a:lnTo>
                <a:lnTo>
                  <a:pt x="371339" y="54239"/>
                </a:lnTo>
                <a:lnTo>
                  <a:pt x="363360" y="60144"/>
                </a:lnTo>
                <a:lnTo>
                  <a:pt x="417226" y="60144"/>
                </a:lnTo>
                <a:lnTo>
                  <a:pt x="417236" y="45129"/>
                </a:lnTo>
                <a:close/>
              </a:path>
              <a:path w="417830" h="417829">
                <a:moveTo>
                  <a:pt x="357067" y="45129"/>
                </a:moveTo>
                <a:lnTo>
                  <a:pt x="345800" y="45129"/>
                </a:lnTo>
                <a:lnTo>
                  <a:pt x="345800" y="48700"/>
                </a:lnTo>
                <a:lnTo>
                  <a:pt x="347497" y="49820"/>
                </a:lnTo>
                <a:lnTo>
                  <a:pt x="355193" y="49820"/>
                </a:lnTo>
                <a:lnTo>
                  <a:pt x="357067" y="49171"/>
                </a:lnTo>
                <a:lnTo>
                  <a:pt x="357067" y="4512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3441" y="1491501"/>
            <a:ext cx="18237218" cy="755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ru-RU" sz="4800" spc="570" dirty="0"/>
              <a:t>ЗАЯВКА НА </a:t>
            </a:r>
            <a:r>
              <a:rPr lang="en-US" sz="4800" spc="570" dirty="0"/>
              <a:t>GITHUB:</a:t>
            </a:r>
            <a:r>
              <a:rPr lang="ru-RU" sz="4800" spc="570" dirty="0"/>
              <a:t> ФУНКЦИОНАЛЬНЫЕ ТРЕБОВАНИЯ</a:t>
            </a:r>
            <a:endParaRPr sz="4800" spc="570" dirty="0"/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pc="35" dirty="0">
                <a:solidFill>
                  <a:srgbClr val="FFFFFF"/>
                </a:solidFill>
                <a:latin typeface="Calibri"/>
                <a:cs typeface="Calibri"/>
              </a:rPr>
              <a:t>Лицей</a:t>
            </a:r>
            <a:r>
              <a:rPr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20" dirty="0">
                <a:solidFill>
                  <a:srgbClr val="FFFFFF"/>
                </a:solidFill>
                <a:latin typeface="Calibri"/>
                <a:cs typeface="Calibri"/>
              </a:rPr>
              <a:t>Высшей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FFFF"/>
                </a:solidFill>
                <a:latin typeface="Calibri"/>
                <a:cs typeface="Calibri"/>
              </a:rPr>
              <a:t>школы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5" dirty="0">
                <a:solidFill>
                  <a:srgbClr val="FFFFFF"/>
                </a:solidFill>
                <a:latin typeface="Calibri"/>
                <a:cs typeface="Calibri"/>
              </a:rPr>
              <a:t>экономики.</a:t>
            </a:r>
            <a:r>
              <a:rPr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Москва,</a:t>
            </a:r>
            <a:r>
              <a:rPr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10" dirty="0">
                <a:solidFill>
                  <a:srgbClr val="FFFFFF"/>
                </a:solidFill>
                <a:latin typeface="Calibri"/>
                <a:cs typeface="Calibri"/>
              </a:rPr>
              <a:t>2018</a:t>
            </a:r>
            <a:r>
              <a:rPr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FFFF"/>
                </a:solidFill>
                <a:latin typeface="Calibri"/>
                <a:cs typeface="Calibri"/>
              </a:rPr>
              <a:t>г.  </a:t>
            </a:r>
            <a:r>
              <a:rPr spc="30" dirty="0">
                <a:solidFill>
                  <a:srgbClr val="FFFFFF"/>
                </a:solidFill>
                <a:latin typeface="Calibri"/>
                <a:cs typeface="Calibri"/>
              </a:rPr>
              <a:t>school.hse.ru</a:t>
            </a:r>
          </a:p>
        </p:txBody>
      </p:sp>
      <p:sp>
        <p:nvSpPr>
          <p:cNvPr id="105" name="object 37"/>
          <p:cNvSpPr txBox="1">
            <a:spLocks/>
          </p:cNvSpPr>
          <p:nvPr/>
        </p:nvSpPr>
        <p:spPr>
          <a:xfrm>
            <a:off x="1903471" y="9963236"/>
            <a:ext cx="3314700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150" b="1" i="0" kern="1200">
                <a:solidFill>
                  <a:srgbClr val="A7A9AC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spcBef>
                <a:spcPts val="125"/>
              </a:spcBef>
            </a:pPr>
            <a:r>
              <a:rPr lang="ru-RU" spc="-35" dirty="0"/>
              <a:t>Лицей</a:t>
            </a:r>
            <a:r>
              <a:rPr lang="ru-RU" spc="-95" dirty="0"/>
              <a:t> Высшей </a:t>
            </a:r>
            <a:r>
              <a:rPr lang="ru-RU" spc="-90" dirty="0"/>
              <a:t>школы</a:t>
            </a:r>
            <a:r>
              <a:rPr lang="ru-RU" spc="-95" dirty="0"/>
              <a:t> </a:t>
            </a:r>
            <a:r>
              <a:rPr lang="ru-RU" spc="-40" dirty="0"/>
              <a:t>экономики.</a:t>
            </a:r>
            <a:r>
              <a:rPr lang="ru-RU" spc="-135" dirty="0"/>
              <a:t> </a:t>
            </a:r>
            <a:r>
              <a:rPr lang="ru-RU" spc="-35" dirty="0"/>
              <a:t>Москва, 2023г.</a:t>
            </a:r>
            <a:r>
              <a:rPr lang="ru-RU" spc="-55" dirty="0"/>
              <a:t>  school.hse.ru</a:t>
            </a:r>
          </a:p>
        </p:txBody>
      </p:sp>
      <p:sp>
        <p:nvSpPr>
          <p:cNvPr id="106" name="object 2"/>
          <p:cNvSpPr txBox="1"/>
          <p:nvPr/>
        </p:nvSpPr>
        <p:spPr>
          <a:xfrm>
            <a:off x="929678" y="882140"/>
            <a:ext cx="13618171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650" b="1" spc="35" dirty="0">
                <a:solidFill>
                  <a:srgbClr val="231F20"/>
                </a:solidFill>
                <a:latin typeface="Arial"/>
                <a:cs typeface="Arial"/>
              </a:rPr>
              <a:t>ЛИЦЕЙ НИУ ВШЭ: НИПС - ИТ-ПРОЕКТЫ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107" name="object 3"/>
          <p:cNvSpPr/>
          <p:nvPr/>
        </p:nvSpPr>
        <p:spPr>
          <a:xfrm flipV="1">
            <a:off x="942378" y="1082673"/>
            <a:ext cx="9566872" cy="228601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34" y="0"/>
                </a:lnTo>
              </a:path>
            </a:pathLst>
          </a:custGeom>
          <a:ln w="31412">
            <a:solidFill>
              <a:srgbClr val="FAB71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2"/>
          <p:cNvSpPr txBox="1"/>
          <p:nvPr/>
        </p:nvSpPr>
        <p:spPr>
          <a:xfrm>
            <a:off x="1492738" y="2640004"/>
            <a:ext cx="17910252" cy="6372257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[ </a:t>
            </a:r>
            <a:r>
              <a:rPr lang="ru-RU" sz="3200" b="1" dirty="0">
                <a:solidFill>
                  <a:srgbClr val="1F2328"/>
                </a:solidFill>
                <a:latin typeface="-apple-system"/>
              </a:rPr>
              <a:t>ФУНЦИОНАЛЬНЫЕ ТРЕБОВАНИЯ </a:t>
            </a:r>
            <a:r>
              <a:rPr lang="ru-RU" sz="3200" b="1" i="0" dirty="0">
                <a:solidFill>
                  <a:srgbClr val="1F2328"/>
                </a:solidFill>
                <a:effectLst/>
                <a:latin typeface="-apple-system"/>
              </a:rPr>
              <a:t>]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аналог образа продукта из 2359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функциональные требования – это ответ продукта на проблему из проблемного поля</a:t>
            </a:r>
            <a:r>
              <a:rPr lang="en-US" sz="3200" i="0" dirty="0">
                <a:solidFill>
                  <a:srgbClr val="1F2328"/>
                </a:solidFill>
                <a:effectLst/>
                <a:latin typeface="-apple-system"/>
              </a:rPr>
              <a:t>: </a:t>
            </a: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продукт долже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н уметь делать что-то, чтобы проблема была решена</a:t>
            </a:r>
            <a:endParaRPr lang="ru-RU" sz="3200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функциональные требования описывают то, что умеет делать продукт, тот функционал, который он предлагает пользователю. Это описание продукта со стороны характеристик самого продукта</a:t>
            </a:r>
            <a:endParaRPr lang="en-US" sz="3200" dirty="0">
              <a:solidFill>
                <a:srgbClr val="1F2328"/>
              </a:solidFill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dirty="0">
                <a:solidFill>
                  <a:srgbClr val="1F2328"/>
                </a:solidFill>
                <a:latin typeface="-apple-system"/>
              </a:rPr>
              <a:t>функциональных требований должно быть минимум 9</a:t>
            </a: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всё, что связано с регистрацией / напоминанием логина-пароля / восстановлением аккаунта / редактированием профиля – 1 функциональное требование</a:t>
            </a:r>
            <a:endParaRPr lang="en-US" sz="3200" i="0" dirty="0">
              <a:solidFill>
                <a:srgbClr val="1F2328"/>
              </a:solidFill>
              <a:effectLst/>
              <a:latin typeface="-apple-system"/>
            </a:endParaRPr>
          </a:p>
          <a:p>
            <a:pPr marL="469900" marR="415290" indent="-457200">
              <a:spcBef>
                <a:spcPts val="1200"/>
              </a:spcBef>
              <a:spcAft>
                <a:spcPts val="600"/>
              </a:spcAft>
              <a:buClr>
                <a:srgbClr val="FAB715"/>
              </a:buClr>
              <a:buFont typeface="Wingdings" panose="05000000000000000000" pitchFamily="2" charset="2"/>
              <a:buChar char="§"/>
              <a:tabLst>
                <a:tab pos="201295" algn="l"/>
              </a:tabLst>
            </a:pPr>
            <a:r>
              <a:rPr lang="ru-RU" sz="3200" i="0" dirty="0">
                <a:solidFill>
                  <a:srgbClr val="1F2328"/>
                </a:solidFill>
                <a:effectLst/>
                <a:latin typeface="-apple-system"/>
              </a:rPr>
              <a:t>ф</a:t>
            </a:r>
            <a:r>
              <a:rPr lang="ru-RU" sz="3200" dirty="0">
                <a:solidFill>
                  <a:srgbClr val="1F2328"/>
                </a:solidFill>
                <a:latin typeface="-apple-system"/>
              </a:rPr>
              <a:t>ункциональные требования должны включать в себя сохранение / загрузку состояний среды</a:t>
            </a:r>
            <a:endParaRPr lang="en-US" sz="3200" i="0" dirty="0">
              <a:solidFill>
                <a:srgbClr val="1F2328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506723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4199</TotalTime>
  <Words>1847</Words>
  <Application>Microsoft Macintosh PowerPoint</Application>
  <PresentationFormat>Custom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-apple-system</vt:lpstr>
      <vt:lpstr>Arial</vt:lpstr>
      <vt:lpstr>Calibri</vt:lpstr>
      <vt:lpstr>HSE Sans</vt:lpstr>
      <vt:lpstr>Times New Roman</vt:lpstr>
      <vt:lpstr>Wingdings</vt:lpstr>
      <vt:lpstr>Office Theme</vt:lpstr>
      <vt:lpstr>PowerPoint Presentation</vt:lpstr>
      <vt:lpstr>ИТ-ПРОЕКТ: ЧТО ЭТО ТАКОЕ?</vt:lpstr>
      <vt:lpstr>ИТ-ПРОЕКТ: ЧТО НЕ МОЖЕТ БЫТЬ ИТ-ПРОЕКТОМ?</vt:lpstr>
      <vt:lpstr>ИТ-ПРОЕКТ: ДОПОЛНИТЕЛЬНЫЕ ТРЕБОВАНИЯ</vt:lpstr>
      <vt:lpstr>ИТ-ПРОЕКТ: ОСОБЕННОСТИ И СТРУКТУРА ЗАЯВКИ</vt:lpstr>
      <vt:lpstr>ЗАЯВКА НА GITHUB: ПРОБЛЕМНОЕ ПОЛЕ</vt:lpstr>
      <vt:lpstr>ЗАЯВКА НА GITHUB: ПРОБЛЕМНОЕ ПОЛЕ</vt:lpstr>
      <vt:lpstr>ЗАЯВКА НА GITHUB: ЦЕЛЕВАЯ АУДИТОРИЯ</vt:lpstr>
      <vt:lpstr>ЗАЯВКА НА GITHUB: ФУНКЦИОНАЛЬНЫЕ ТРЕБОВАНИЯ</vt:lpstr>
      <vt:lpstr>ЗАЯВКА НА GITHUB: ФУНКЦИОНАЛЬНЫЕ ТРЕБОВАНИЯ</vt:lpstr>
      <vt:lpstr>ЗАЯВКА НА GITHUB: ПОХОЖИЕ / АНАЛОГИЧНЫЕ ПРОДУКТЫ</vt:lpstr>
      <vt:lpstr>ЗАЯВКА НА GITHUB: ИНСТРУМЕНТЫ РАЗРАБОТКИ, БД</vt:lpstr>
      <vt:lpstr>ЗАЯВКА НА GITHUB: ИНСТРУМЕНТЫ РАЗРАБОТКИ, БД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НАПРАВЛЕНИЕ</dc:title>
  <dc:creator>Космидис Елизавета Алексеевна</dc:creator>
  <cp:lastModifiedBy>Александр Купцов</cp:lastModifiedBy>
  <cp:revision>226</cp:revision>
  <cp:lastPrinted>2025-10-08T13:12:42Z</cp:lastPrinted>
  <dcterms:created xsi:type="dcterms:W3CDTF">2019-01-28T09:42:16Z</dcterms:created>
  <dcterms:modified xsi:type="dcterms:W3CDTF">2025-10-10T13:42:29Z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2018-02-10T00:00:00Z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2019-01-28T00:00:00Z</vt:filetime>
  </property>
</Properties>
</file>