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7" r:id="rId2"/>
    <p:sldId id="277" r:id="rId3"/>
    <p:sldId id="285" r:id="rId4"/>
    <p:sldId id="278" r:id="rId5"/>
    <p:sldId id="260" r:id="rId6"/>
    <p:sldId id="261" r:id="rId7"/>
    <p:sldId id="290" r:id="rId8"/>
    <p:sldId id="259" r:id="rId9"/>
    <p:sldId id="263" r:id="rId10"/>
    <p:sldId id="262" r:id="rId11"/>
    <p:sldId id="283" r:id="rId12"/>
    <p:sldId id="266" r:id="rId13"/>
    <p:sldId id="267" r:id="rId14"/>
    <p:sldId id="268" r:id="rId15"/>
    <p:sldId id="269" r:id="rId16"/>
    <p:sldId id="270" r:id="rId17"/>
    <p:sldId id="281" r:id="rId18"/>
    <p:sldId id="282" r:id="rId19"/>
    <p:sldId id="284" r:id="rId20"/>
    <p:sldId id="28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9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5"/>
    <p:restoredTop sz="96197"/>
  </p:normalViewPr>
  <p:slideViewPr>
    <p:cSldViewPr snapToGrid="0">
      <p:cViewPr varScale="1">
        <p:scale>
          <a:sx n="120" d="100"/>
          <a:sy n="120" d="100"/>
        </p:scale>
        <p:origin x="184" y="192"/>
      </p:cViewPr>
      <p:guideLst>
        <p:guide orient="horz" pos="240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97983-F186-6349-B151-EEFECCB9C54F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4C55A-3DDF-2949-AFED-A318BBAF4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2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386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2782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solidFill>
          <a:schemeClr val="l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623392" y="548680"/>
            <a:ext cx="109452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623392" y="3602038"/>
            <a:ext cx="10044608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9" name="Google Shape;19;p19"/>
          <p:cNvCxnSpPr/>
          <p:nvPr/>
        </p:nvCxnSpPr>
        <p:spPr>
          <a:xfrm>
            <a:off x="767408" y="3068960"/>
            <a:ext cx="5328592" cy="0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62603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532BAC-C55C-0CFC-F0FF-BE97A1AF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950C20-60F3-8CB4-AB06-D50D233E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021EF9-9005-FCF7-9D79-25CBE17D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F1448-D74A-0F46-8AD5-2926A97550F3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E66169-04C5-FCF2-E351-50220F15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14E12D-1EB4-4ABA-7117-ED9AC5D9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8FEB-5B53-0245-BD57-C5F12306E7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48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лайд с одной колонкой">
  <p:cSld name="Слайд с одной колонк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>
            <a:spLocks noGrp="1"/>
          </p:cNvSpPr>
          <p:nvPr>
            <p:ph type="title"/>
          </p:nvPr>
        </p:nvSpPr>
        <p:spPr>
          <a:xfrm>
            <a:off x="551384" y="1030884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1"/>
          </p:nvPr>
        </p:nvSpPr>
        <p:spPr>
          <a:xfrm>
            <a:off x="551384" y="1794667"/>
            <a:ext cx="8424936" cy="3794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" name="Google Shape;23;p20"/>
          <p:cNvCxnSpPr/>
          <p:nvPr/>
        </p:nvCxnSpPr>
        <p:spPr>
          <a:xfrm>
            <a:off x="623392" y="908720"/>
            <a:ext cx="1152128" cy="0"/>
          </a:xfrm>
          <a:prstGeom prst="straightConnector1">
            <a:avLst/>
          </a:prstGeom>
          <a:noFill/>
          <a:ln w="38100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4864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5712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545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55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202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89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96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пасибо за внимание">
  <p:cSld name="Спасибо за внимание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577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876748"/>
            <a:ext cx="10515600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6295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irce" panose="020B0502020203020203" pitchFamily="34" charset="0"/>
          <a:ea typeface="Circe" panose="020B0502020203020203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chool.hse.ru/nis/criteri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chool.hse.ru/nis/histor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/>
        </p:nvSpPr>
        <p:spPr>
          <a:xfrm>
            <a:off x="683352" y="3428999"/>
            <a:ext cx="10811961" cy="310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ru-RU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Татьяна Михайловна Петрова,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sz="2200" b="1" kern="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к.и.н</a:t>
            </a:r>
            <a:r>
              <a:rPr lang="ru-RU" sz="2200" b="1" kern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., научный сотрудник ИРИ РАН, преподаватель Лицея НИУ ВШЭ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8 о</a:t>
            </a:r>
            <a:r>
              <a:rPr kumimoji="0" lang="ru-RU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ктября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2025</a:t>
            </a:r>
            <a:endParaRPr kumimoji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61;p2"/>
          <p:cNvSpPr txBox="1">
            <a:spLocks noGrp="1"/>
          </p:cNvSpPr>
          <p:nvPr>
            <p:ph type="ctrTitle" idx="4294967295"/>
          </p:nvPr>
        </p:nvSpPr>
        <p:spPr>
          <a:xfrm>
            <a:off x="683353" y="437848"/>
            <a:ext cx="1094521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  <a:t>Научно-исследовательские </a:t>
            </a:r>
            <a:b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  <a:t>и проектные семинары (НИПС)</a:t>
            </a:r>
            <a:b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br>
              <a:rPr lang="ru-RU" sz="4800" b="1" dirty="0">
                <a:latin typeface="PT Sans" panose="020B0503020203020204" pitchFamily="34" charset="-52"/>
                <a:ea typeface="PT Sans" panose="020B0503020203020204" pitchFamily="34" charset="-52"/>
              </a:rPr>
            </a:br>
            <a:r>
              <a:rPr lang="ru-RU" sz="4000" b="1" dirty="0">
                <a:latin typeface="PT Sans" panose="020B0503020203020204" pitchFamily="34" charset="-52"/>
                <a:ea typeface="PT Sans" panose="020B0503020203020204" pitchFamily="34" charset="-52"/>
              </a:rPr>
              <a:t>Исследовательская область – История</a:t>
            </a:r>
            <a:endParaRPr sz="3600" b="1" dirty="0">
              <a:latin typeface="PT Sans" panose="020B0503020203020204" pitchFamily="34" charset="-52"/>
              <a:ea typeface="PT Sans" panose="020B0503020203020204" pitchFamily="34" charset="-52"/>
            </a:endParaRP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D39C2314-1AB0-CEE9-29D2-E35532EA6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7" y="4278039"/>
            <a:ext cx="4390990" cy="238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107D3-9390-0482-CA66-C836D8064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B1894-EBA7-ED79-4917-01556FA9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Источник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17E33E-4919-D705-368C-35F441FF9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Источник</a:t>
            </a:r>
            <a:r>
              <a:rPr lang="ru-RU" dirty="0">
                <a:solidFill>
                  <a:schemeClr val="tx1"/>
                </a:solidFill>
              </a:rPr>
              <a:t> – остаток культурной деятельности человека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Создан в тот период, который исследуется, неполон, субъективен, «отвечает» только на поставленный вопрос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Материальные и нематериальные, устные и письменные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tx1"/>
                </a:solidFill>
              </a:rPr>
              <a:t>Законодательные и нормативные акты, делопроизводственные документы, статистика, материалы СМИ, дневники</a:t>
            </a:r>
            <a:r>
              <a:rPr lang="en-US" i="1" dirty="0">
                <a:solidFill>
                  <a:schemeClr val="tx1"/>
                </a:solidFill>
              </a:rPr>
              <a:t>/</a:t>
            </a:r>
            <a:r>
              <a:rPr lang="ru-RU" i="1" dirty="0">
                <a:solidFill>
                  <a:schemeClr val="tx1"/>
                </a:solidFill>
              </a:rPr>
              <a:t>мемуары</a:t>
            </a:r>
            <a:r>
              <a:rPr lang="en-US" i="1" dirty="0">
                <a:solidFill>
                  <a:schemeClr val="tx1"/>
                </a:solidFill>
              </a:rPr>
              <a:t>/</a:t>
            </a:r>
            <a:r>
              <a:rPr lang="ru-RU" i="1" dirty="0">
                <a:solidFill>
                  <a:schemeClr val="tx1"/>
                </a:solidFill>
              </a:rPr>
              <a:t>письма, устные свидетельства, визуальные источники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444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64B453-C282-4DA2-8983-C8AD46CF6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Методы сбора и анализа данных в истории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FCF9ED-9EAF-42BF-BF54-7F918AFEF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94667"/>
            <a:ext cx="8424936" cy="4171235"/>
          </a:xfrm>
        </p:spPr>
        <p:txBody>
          <a:bodyPr>
            <a:normAutofit fontScale="92500"/>
          </a:bodyPr>
          <a:lstStyle/>
          <a:p>
            <a:r>
              <a:rPr lang="ru-RU" dirty="0"/>
              <a:t>Метод = инструмент для работы с источниками</a:t>
            </a:r>
          </a:p>
          <a:p>
            <a:r>
              <a:rPr lang="ru-RU" dirty="0"/>
              <a:t>Для решения каждой задачи свой метод</a:t>
            </a:r>
          </a:p>
          <a:p>
            <a:r>
              <a:rPr lang="ru-RU" dirty="0"/>
              <a:t>Общенаучные методы: </a:t>
            </a:r>
            <a:r>
              <a:rPr lang="ru-RU" strike="sngStrike" dirty="0"/>
              <a:t>анализ-синтез, дедукция-индукция</a:t>
            </a:r>
          </a:p>
          <a:p>
            <a:r>
              <a:rPr lang="ru-RU" dirty="0"/>
              <a:t>Методы </a:t>
            </a:r>
            <a:r>
              <a:rPr lang="ru-RU" strike="sngStrike" dirty="0"/>
              <a:t>историзма и научной объективности</a:t>
            </a:r>
          </a:p>
          <a:p>
            <a:r>
              <a:rPr lang="ru-RU" dirty="0"/>
              <a:t>Компаративный, биографический – </a:t>
            </a:r>
            <a:r>
              <a:rPr lang="en-US" i="1" dirty="0"/>
              <a:t>so so</a:t>
            </a:r>
            <a:endParaRPr lang="ru-RU" i="1" dirty="0"/>
          </a:p>
          <a:p>
            <a:r>
              <a:rPr lang="ru-RU" dirty="0"/>
              <a:t>Методы социальных наук: контент-, дискурс-анализ, инструменты визуальных исследований – </a:t>
            </a:r>
            <a:r>
              <a:rPr lang="en-US" b="1" dirty="0"/>
              <a:t>be like</a:t>
            </a:r>
            <a:r>
              <a:rPr lang="ru-RU" b="1" dirty="0"/>
              <a:t>! 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8D165D74-6965-4765-BC87-13BC568AA100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EDEF8207-7017-3F59-A859-FE8971654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17" y="3991517"/>
            <a:ext cx="2866483" cy="286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738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165" name="Google Shape;165;p36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6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6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6"/>
          <p:cNvSpPr txBox="1"/>
          <p:nvPr/>
        </p:nvSpPr>
        <p:spPr>
          <a:xfrm>
            <a:off x="6449661" y="2250000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6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" name="Google Shape;170;p36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36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6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6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6"/>
          <p:cNvSpPr txBox="1"/>
          <p:nvPr/>
        </p:nvSpPr>
        <p:spPr>
          <a:xfrm>
            <a:off x="1694703" y="3600000"/>
            <a:ext cx="800913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ФОРМУЛИРОВКА ЦЕЛИ И КЛЮЧЕВОГО ВОПРОСА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ФОРМУЛИРОВКА ГИПОТЕЗЫ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ВЫБОР МАТЕРИАЛА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ФОРМУЛИРОВКА ЗАДАЧ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ВЫБОР МЕТОДОВ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ПОИСК  НЕСКОЛЬКИХ НАУЧНЫХ ИСТОЧНИКОВ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6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68F8CCC-B2A1-82DB-7856-7342357AB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00" y="4749800"/>
            <a:ext cx="2095500" cy="2108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DDFC7-F59A-91BA-7639-36BD194F0550}"/>
              </a:ext>
            </a:extLst>
          </p:cNvPr>
          <p:cNvSpPr txBox="1"/>
          <p:nvPr/>
        </p:nvSpPr>
        <p:spPr>
          <a:xfrm>
            <a:off x="10260165" y="4017839"/>
            <a:ext cx="1768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плана-проспекта по истории</a:t>
            </a:r>
          </a:p>
        </p:txBody>
      </p:sp>
      <p:sp>
        <p:nvSpPr>
          <p:cNvPr id="5" name="Выгнутая влево стрелка 4">
            <a:extLst>
              <a:ext uri="{FF2B5EF4-FFF2-40B4-BE49-F238E27FC236}">
                <a16:creationId xmlns:a16="http://schemas.microsoft.com/office/drawing/2014/main" id="{93640389-157C-F55E-1697-B8811EFB8A52}"/>
              </a:ext>
            </a:extLst>
          </p:cNvPr>
          <p:cNvSpPr/>
          <p:nvPr/>
        </p:nvSpPr>
        <p:spPr>
          <a:xfrm>
            <a:off x="9422780" y="4292497"/>
            <a:ext cx="673720" cy="1249659"/>
          </a:xfrm>
          <a:prstGeom prst="curvedRightArrow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7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182" name="Google Shape;182;p37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7"/>
          <p:cNvSpPr txBox="1"/>
          <p:nvPr/>
        </p:nvSpPr>
        <p:spPr>
          <a:xfrm>
            <a:off x="6449661" y="225048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37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7" name="Google Shape;187;p37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8" name="Google Shape;188;p37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7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7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7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7"/>
          <p:cNvSpPr txBox="1"/>
          <p:nvPr/>
        </p:nvSpPr>
        <p:spPr>
          <a:xfrm>
            <a:off x="4068837" y="3598210"/>
            <a:ext cx="610308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ОБЗОР НАУЧНОЙ ЛИТЕРАТУРЫ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ИСТОРИЯ ОБЪЕКТА ИССЛЕДОВАНИЯ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ИНСТИТУЦИОНАЛЬНАЯ РАМКА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ПОНЯТИЙНОГО АППАРАТА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ОПИСАНИЕ МЕТОДА ИССЛЕДОВАНИЯ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дизайн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D31EB308-2460-6F45-BE36-8C37D86C53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4600" y="4793476"/>
            <a:ext cx="2057400" cy="207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CEB524-EAC1-B3B4-C167-93F763B9A98F}"/>
              </a:ext>
            </a:extLst>
          </p:cNvPr>
          <p:cNvSpPr txBox="1"/>
          <p:nvPr/>
        </p:nvSpPr>
        <p:spPr>
          <a:xfrm>
            <a:off x="10279215" y="4424144"/>
            <a:ext cx="176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Литобзор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199" name="Google Shape;199;p38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8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8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8"/>
          <p:cNvSpPr txBox="1"/>
          <p:nvPr/>
        </p:nvSpPr>
        <p:spPr>
          <a:xfrm>
            <a:off x="6449661" y="225048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8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D8D8D8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4" name="Google Shape;204;p38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5" name="Google Shape;205;p38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8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8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8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8"/>
          <p:cNvSpPr txBox="1"/>
          <p:nvPr/>
        </p:nvSpPr>
        <p:spPr>
          <a:xfrm>
            <a:off x="6816945" y="3600000"/>
            <a:ext cx="339031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 СБОРА ИНФОРМАЦИИ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ВЫВЕРКА МЕТОДА ОБРАБОТКИ ИНФОРМАЦИИ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8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Рисунок 1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C38E00E-21F7-84FC-6236-598D6A176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200" y="4762500"/>
            <a:ext cx="2082800" cy="2095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599BBE-0B8F-3FA1-39BD-3C58CC86CC8F}"/>
              </a:ext>
            </a:extLst>
          </p:cNvPr>
          <p:cNvSpPr txBox="1"/>
          <p:nvPr/>
        </p:nvSpPr>
        <p:spPr>
          <a:xfrm>
            <a:off x="10207256" y="4230941"/>
            <a:ext cx="185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метода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813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74603"/>
              <a:buFont typeface="Arial"/>
              <a:buNone/>
            </a:pPr>
            <a:r>
              <a:rPr lang="ru-RU" sz="2800" b="1"/>
              <a:t>ДОРОЖНАЯ КАРТА: ПУТЬ ЛИЦЕИСТА </a:t>
            </a:r>
            <a:r>
              <a:rPr lang="ru-RU" sz="2800" b="1">
                <a:highlight>
                  <a:srgbClr val="FFC000"/>
                </a:highlight>
              </a:rPr>
              <a:t>В ИССЛЕДОВАНИЯХ</a:t>
            </a:r>
            <a:br>
              <a:rPr lang="ru-RU" sz="2800" b="1">
                <a:highlight>
                  <a:srgbClr val="FFC000"/>
                </a:highlight>
              </a:rPr>
            </a:br>
            <a:r>
              <a:rPr lang="ru-RU" sz="26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endParaRPr sz="2800"/>
          </a:p>
        </p:txBody>
      </p:sp>
      <p:sp>
        <p:nvSpPr>
          <p:cNvPr id="216" name="Google Shape;216;p39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9"/>
          <p:cNvSpPr txBox="1"/>
          <p:nvPr/>
        </p:nvSpPr>
        <p:spPr>
          <a:xfrm>
            <a:off x="4068837" y="225048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9"/>
          <p:cNvSpPr txBox="1"/>
          <p:nvPr/>
        </p:nvSpPr>
        <p:spPr>
          <a:xfrm>
            <a:off x="1624900" y="223428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9"/>
          <p:cNvSpPr txBox="1"/>
          <p:nvPr/>
        </p:nvSpPr>
        <p:spPr>
          <a:xfrm>
            <a:off x="6449661" y="225048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9"/>
          <p:cNvSpPr txBox="1"/>
          <p:nvPr/>
        </p:nvSpPr>
        <p:spPr>
          <a:xfrm>
            <a:off x="8846767" y="229055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1" name="Google Shape;221;p39"/>
          <p:cNvCxnSpPr/>
          <p:nvPr/>
        </p:nvCxnSpPr>
        <p:spPr>
          <a:xfrm>
            <a:off x="2531913" y="223428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2" name="Google Shape;222;p39"/>
          <p:cNvSpPr/>
          <p:nvPr/>
        </p:nvSpPr>
        <p:spPr>
          <a:xfrm>
            <a:off x="2470685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9"/>
          <p:cNvSpPr/>
          <p:nvPr/>
        </p:nvSpPr>
        <p:spPr>
          <a:xfrm>
            <a:off x="4903786" y="211093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9"/>
          <p:cNvSpPr/>
          <p:nvPr/>
        </p:nvSpPr>
        <p:spPr>
          <a:xfrm>
            <a:off x="7336887" y="211351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9769988" y="214620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9"/>
          <p:cNvSpPr txBox="1"/>
          <p:nvPr/>
        </p:nvSpPr>
        <p:spPr>
          <a:xfrm>
            <a:off x="9191153" y="3600000"/>
            <a:ext cx="300084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АКАДЕМИЧЕСКИЙ ТЕКСТ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ОФОРМЛЕНИЕ ПО ГОСТУ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ru-RU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ПРОВЕРКА В АНТИПЛАГИАТЕ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9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Рисунок 2" descr="Изображение выглядит как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E9359F5-7123-C841-A176-7C7A2450D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900" y="4807724"/>
            <a:ext cx="2070100" cy="204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9D6C4-4FF8-9EDB-59DE-6FCF69D806EA}"/>
              </a:ext>
            </a:extLst>
          </p:cNvPr>
          <p:cNvSpPr txBox="1"/>
          <p:nvPr/>
        </p:nvSpPr>
        <p:spPr>
          <a:xfrm>
            <a:off x="8959606" y="4831106"/>
            <a:ext cx="1858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ru-RU" sz="2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ДОРОЖНАЯ КАРТА: ПУТЬ ЛИЦЕИСТА </a:t>
            </a:r>
            <a:r>
              <a:rPr lang="ru-RU" sz="2500" b="1" i="0" u="none" strike="noStrike" cap="none">
                <a:solidFill>
                  <a:srgbClr val="000000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  <a:t>В ИССЛЕДОВАНИЯХ</a:t>
            </a:r>
            <a:br>
              <a:rPr lang="ru-RU" sz="2500" b="1" i="0" u="none" strike="noStrike" cap="none">
                <a:solidFill>
                  <a:srgbClr val="000000"/>
                </a:solidFill>
                <a:highlight>
                  <a:srgbClr val="FFC000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ru-RU" sz="23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ЗАЧЕТНЫЕ ЭТАПЫ</a:t>
            </a:r>
            <a:br>
              <a:rPr lang="ru-RU" sz="2800" b="1"/>
            </a:br>
            <a:endParaRPr sz="2800" b="1"/>
          </a:p>
        </p:txBody>
      </p:sp>
      <p:sp>
        <p:nvSpPr>
          <p:cNvPr id="233" name="Google Shape;233;p40"/>
          <p:cNvSpPr txBox="1"/>
          <p:nvPr/>
        </p:nvSpPr>
        <p:spPr>
          <a:xfrm>
            <a:off x="570045" y="388686"/>
            <a:ext cx="913379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Научно-исследовательские и проектные семинары (НИПС)</a:t>
            </a:r>
            <a:endParaRPr sz="1200" b="0" i="0" u="none" strike="noStrike" cap="none" dirty="0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40"/>
          <p:cNvSpPr txBox="1"/>
          <p:nvPr/>
        </p:nvSpPr>
        <p:spPr>
          <a:xfrm>
            <a:off x="3904184" y="2681047"/>
            <a:ext cx="2027163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часть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40"/>
          <p:cNvSpPr txBox="1"/>
          <p:nvPr/>
        </p:nvSpPr>
        <p:spPr>
          <a:xfrm>
            <a:off x="1460247" y="2664842"/>
            <a:ext cx="1814025" cy="773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План-проспект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40"/>
          <p:cNvSpPr txBox="1"/>
          <p:nvPr/>
        </p:nvSpPr>
        <p:spPr>
          <a:xfrm>
            <a:off x="6285008" y="2681047"/>
            <a:ext cx="2043445" cy="100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Смотр эмпирики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40"/>
          <p:cNvSpPr txBox="1"/>
          <p:nvPr/>
        </p:nvSpPr>
        <p:spPr>
          <a:xfrm>
            <a:off x="8682114" y="2721114"/>
            <a:ext cx="204344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Итоговые материалы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8" name="Google Shape;238;p40"/>
          <p:cNvCxnSpPr/>
          <p:nvPr/>
        </p:nvCxnSpPr>
        <p:spPr>
          <a:xfrm>
            <a:off x="2367260" y="2664842"/>
            <a:ext cx="7336577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9" name="Google Shape;239;p40"/>
          <p:cNvSpPr/>
          <p:nvPr/>
        </p:nvSpPr>
        <p:spPr>
          <a:xfrm>
            <a:off x="2306032" y="254407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40"/>
          <p:cNvSpPr/>
          <p:nvPr/>
        </p:nvSpPr>
        <p:spPr>
          <a:xfrm>
            <a:off x="4739133" y="2541495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40"/>
          <p:cNvSpPr/>
          <p:nvPr/>
        </p:nvSpPr>
        <p:spPr>
          <a:xfrm>
            <a:off x="7172234" y="2544072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40"/>
          <p:cNvSpPr/>
          <p:nvPr/>
        </p:nvSpPr>
        <p:spPr>
          <a:xfrm>
            <a:off x="9605335" y="2576768"/>
            <a:ext cx="237600" cy="2415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3" name="Google Shape;243;p40" descr="Секундомер 75% со сплошной заливкой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43473" y="3526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40" descr="Секундомер 25%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44170" y="3526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40" descr="Секундомер 50%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2135" y="352619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40" descr="Секундомер 75%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33834" y="350907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0"/>
          <p:cNvSpPr txBox="1"/>
          <p:nvPr/>
        </p:nvSpPr>
        <p:spPr>
          <a:xfrm>
            <a:off x="1661956" y="4776089"/>
            <a:ext cx="1478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1-е полугодие 10-го класса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0"/>
          <p:cNvSpPr txBox="1"/>
          <p:nvPr/>
        </p:nvSpPr>
        <p:spPr>
          <a:xfrm>
            <a:off x="3722546" y="4776089"/>
            <a:ext cx="147882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2-е полугодие 10-го класса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0"/>
          <p:cNvSpPr txBox="1"/>
          <p:nvPr/>
        </p:nvSpPr>
        <p:spPr>
          <a:xfrm>
            <a:off x="6551620" y="4777612"/>
            <a:ext cx="14788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в оговоренные экспертом сроки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0"/>
          <p:cNvSpPr txBox="1"/>
          <p:nvPr/>
        </p:nvSpPr>
        <p:spPr>
          <a:xfrm>
            <a:off x="8859791" y="4776089"/>
            <a:ext cx="191936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к защите в первой или второй волне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1" name="Google Shape;251;p40"/>
          <p:cNvCxnSpPr/>
          <p:nvPr/>
        </p:nvCxnSpPr>
        <p:spPr>
          <a:xfrm>
            <a:off x="2894010" y="3983395"/>
            <a:ext cx="1503265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40"/>
          <p:cNvCxnSpPr>
            <a:stCxn id="245" idx="3"/>
          </p:cNvCxnSpPr>
          <p:nvPr/>
        </p:nvCxnSpPr>
        <p:spPr>
          <a:xfrm>
            <a:off x="5366535" y="3983395"/>
            <a:ext cx="1467300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3" name="Google Shape;253;p40"/>
          <p:cNvCxnSpPr/>
          <p:nvPr/>
        </p:nvCxnSpPr>
        <p:spPr>
          <a:xfrm>
            <a:off x="7748234" y="4003397"/>
            <a:ext cx="1467299" cy="0"/>
          </a:xfrm>
          <a:prstGeom prst="straightConnector1">
            <a:avLst/>
          </a:prstGeom>
          <a:noFill/>
          <a:ln w="9525" cap="flat" cmpd="sng">
            <a:solidFill>
              <a:srgbClr val="EF6A6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40"/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55AC00-7E89-47BE-B312-9A602522A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Первый этап – план-проспект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13444-04F4-47A5-A219-715383657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Постановка проблемы</a:t>
            </a:r>
          </a:p>
          <a:p>
            <a:r>
              <a:rPr lang="ru-RU" dirty="0"/>
              <a:t>Выбор объекта и предмета исследования, цели, задач</a:t>
            </a:r>
          </a:p>
          <a:p>
            <a:r>
              <a:rPr lang="ru-RU" dirty="0"/>
              <a:t>Доступ к данным</a:t>
            </a:r>
          </a:p>
          <a:p>
            <a:r>
              <a:rPr lang="ru-RU" dirty="0"/>
              <a:t>Выбор методологии исследования</a:t>
            </a:r>
          </a:p>
          <a:p>
            <a:r>
              <a:rPr lang="ru-RU" dirty="0"/>
              <a:t>Поиск научной литературы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FD95684C-0343-4C83-9D28-27FC0A598476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87688EEB-AEF0-5B49-CBB8-6BF93F4AA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950" y="0"/>
            <a:ext cx="2940050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6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64E16-B7D8-4EBE-81DB-7031C56B4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Лента времени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3ACFD7-892A-4F79-963C-BC7A02ACE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2032543"/>
            <a:ext cx="8424936" cy="3794573"/>
          </a:xfrm>
        </p:spPr>
        <p:txBody>
          <a:bodyPr>
            <a:normAutofit fontScale="62500" lnSpcReduction="2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Ноябрь-декабрь 10-го класса: публикация плана-проспекта исследования; удалённое обсуждение плана-проспекта.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Февраль-март 10-го класса: публикация теоретической части исследования.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Май 10-го класса: в случае защиты в первой волне — представление окончательного текста исследовательской работы;  первая волна защит.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29032"/>
              <a:buNone/>
            </a:pPr>
            <a:r>
              <a:rPr lang="ru-RU" dirty="0"/>
              <a:t>Ноябрь 11-го класса: в случае защиты во второй волне — представление окончательного текста исследовательской работы; вторая защит.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29032"/>
              <a:buNone/>
            </a:pPr>
            <a:r>
              <a:rPr lang="ru-RU" dirty="0"/>
              <a:t>Февраль 11-го класса: </a:t>
            </a:r>
            <a:r>
              <a:rPr lang="ru-RU" dirty="0" err="1"/>
              <a:t>дозащиты</a:t>
            </a:r>
            <a:r>
              <a:rPr lang="ru-RU" dirty="0"/>
              <a:t> по уважительным причинам и устранение задолженностей.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F0198355-AC37-4E1B-A836-40F351493376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63E2A788-E14B-C7E5-427D-EB7F0BB81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800" y="3197"/>
            <a:ext cx="29972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6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B0C45-F9A2-4F61-BCDC-B0CF24DF7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388" y="811633"/>
            <a:ext cx="11017224" cy="81394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Критерии оценивания </a:t>
            </a:r>
            <a:r>
              <a:rPr lang="ru-RU" b="1" dirty="0">
                <a:solidFill>
                  <a:schemeClr val="tx2"/>
                </a:solidFill>
              </a:rPr>
              <a:t>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A26D3F-C3A2-48F3-B049-C1641E2FB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9" y="1844824"/>
            <a:ext cx="5854429" cy="3794573"/>
          </a:xfrm>
        </p:spPr>
        <p:txBody>
          <a:bodyPr/>
          <a:lstStyle/>
          <a:p>
            <a:r>
              <a:rPr lang="en-US" sz="2800" b="0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https://school.hse.ru/nis/criteria/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  <p:pic>
        <p:nvPicPr>
          <p:cNvPr id="4" name="Google Shape;315;p44" descr="Изображение выглядит как текст, снимок экрана, меню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7DFACD8F-98D2-4985-8061-88DC2F9B0A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388" y="1568985"/>
            <a:ext cx="4977490" cy="52890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3;p34">
            <a:extLst>
              <a:ext uri="{FF2B5EF4-FFF2-40B4-BE49-F238E27FC236}">
                <a16:creationId xmlns:a16="http://schemas.microsoft.com/office/drawing/2014/main" id="{56127F6F-616F-4CC1-9770-CE061EB0B593}"/>
              </a:ext>
            </a:extLst>
          </p:cNvPr>
          <p:cNvSpPr/>
          <p:nvPr/>
        </p:nvSpPr>
        <p:spPr>
          <a:xfrm>
            <a:off x="10311723" y="250328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54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12E468E-D9F5-3ADD-203F-57387DC1F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3319"/>
            <a:ext cx="11882655" cy="4954681"/>
          </a:xfrm>
          <a:prstGeom prst="rect">
            <a:avLst/>
          </a:prstGeom>
        </p:spPr>
      </p:pic>
      <p:sp>
        <p:nvSpPr>
          <p:cNvPr id="4" name="Google Shape;82;p5"/>
          <p:cNvSpPr txBox="1">
            <a:spLocks noGrp="1"/>
          </p:cNvSpPr>
          <p:nvPr>
            <p:ph type="title" idx="4294967295"/>
          </p:nvPr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ru-RU" sz="3200" b="1" dirty="0">
                <a:latin typeface="PT Sans" panose="020B0503020203020204" pitchFamily="34" charset="-52"/>
                <a:ea typeface="PT Sans" panose="020B0503020203020204" pitchFamily="34" charset="-52"/>
              </a:rPr>
              <a:t>ИССЛЕДОВАНИЯ </a:t>
            </a:r>
            <a:r>
              <a:rPr lang="en-US" sz="3200" b="1" dirty="0">
                <a:latin typeface="Arial" panose="020B0604020202020204" pitchFamily="34" charset="0"/>
                <a:ea typeface="PT Sans" panose="020B0503020203020204" pitchFamily="34" charset="-52"/>
                <a:cs typeface="Arial" panose="020B0604020202020204" pitchFamily="34" charset="0"/>
              </a:rPr>
              <a:t>↔</a:t>
            </a:r>
            <a:r>
              <a:rPr lang="ru-RU" sz="3200" b="1" dirty="0">
                <a:latin typeface="PT Sans" panose="020B0503020203020204" pitchFamily="34" charset="-52"/>
                <a:ea typeface="PT Sans" panose="020B0503020203020204" pitchFamily="34" charset="-52"/>
              </a:rPr>
              <a:t> ПРОЕКТЫ</a:t>
            </a:r>
            <a:endParaRPr sz="3200" b="1" dirty="0">
              <a:latin typeface="PT Sans Narrow" panose="020B0506020203020204" pitchFamily="34" charset="-52"/>
              <a:ea typeface="PT Sans Narrow" panose="020B0506020203020204" pitchFamily="34" charset="-52"/>
            </a:endParaRPr>
          </a:p>
        </p:txBody>
      </p:sp>
      <p:sp>
        <p:nvSpPr>
          <p:cNvPr id="5" name="Google Shape;143;p34">
            <a:extLst>
              <a:ext uri="{FF2B5EF4-FFF2-40B4-BE49-F238E27FC236}">
                <a16:creationId xmlns:a16="http://schemas.microsoft.com/office/drawing/2014/main" id="{97BCFC89-7D23-4D6F-926B-497563B4EE7E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9683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>
            <a:extLst>
              <a:ext uri="{FF2B5EF4-FFF2-40B4-BE49-F238E27FC236}">
                <a16:creationId xmlns:a16="http://schemas.microsoft.com/office/drawing/2014/main" id="{E825B454-F3FD-E84E-6007-2061E3730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7132"/>
            <a:ext cx="4594612" cy="459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E4363EF-BF3D-1867-1541-B872B51A2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297" y="2279899"/>
            <a:ext cx="8271703" cy="22982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756474-156C-3911-1982-2F266C6FA49A}"/>
              </a:ext>
            </a:extLst>
          </p:cNvPr>
          <p:cNvSpPr txBox="1"/>
          <p:nvPr/>
        </p:nvSpPr>
        <p:spPr>
          <a:xfrm>
            <a:off x="3920297" y="4972412"/>
            <a:ext cx="4306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hlinkClick r:id="rId4"/>
              </a:rPr>
              <a:t>https://school.hse.ru/nis/history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154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5;p34">
            <a:extLst>
              <a:ext uri="{FF2B5EF4-FFF2-40B4-BE49-F238E27FC236}">
                <a16:creationId xmlns:a16="http://schemas.microsoft.com/office/drawing/2014/main" id="{A2D4CEE8-0F0F-4997-8E39-5B788F2210E3}"/>
              </a:ext>
            </a:extLst>
          </p:cNvPr>
          <p:cNvSpPr txBox="1">
            <a:spLocks/>
          </p:cNvSpPr>
          <p:nvPr/>
        </p:nvSpPr>
        <p:spPr>
          <a:xfrm>
            <a:off x="551384" y="1102892"/>
            <a:ext cx="11017224" cy="182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800" b="1" kern="0" dirty="0">
                <a:highlight>
                  <a:srgbClr val="FFC000"/>
                </a:highlight>
              </a:rPr>
              <a:t>ИССЛЕДОВАНИЯ ИВР</a:t>
            </a:r>
            <a:endParaRPr lang="ru-RU" sz="2800" b="1" kern="0" dirty="0"/>
          </a:p>
        </p:txBody>
      </p:sp>
      <p:sp>
        <p:nvSpPr>
          <p:cNvPr id="4" name="Google Shape;127;p34">
            <a:extLst>
              <a:ext uri="{FF2B5EF4-FFF2-40B4-BE49-F238E27FC236}">
                <a16:creationId xmlns:a16="http://schemas.microsoft.com/office/drawing/2014/main" id="{DF046D7B-7911-4951-B0DE-089FE9538ED4}"/>
              </a:ext>
            </a:extLst>
          </p:cNvPr>
          <p:cNvSpPr txBox="1"/>
          <p:nvPr/>
        </p:nvSpPr>
        <p:spPr>
          <a:xfrm>
            <a:off x="867621" y="3482188"/>
            <a:ext cx="212544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Тема, цель и задачи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28;p34">
            <a:extLst>
              <a:ext uri="{FF2B5EF4-FFF2-40B4-BE49-F238E27FC236}">
                <a16:creationId xmlns:a16="http://schemas.microsoft.com/office/drawing/2014/main" id="{C9F73B49-8D4F-4606-B3CA-C6C9F26DDAA5}"/>
              </a:ext>
            </a:extLst>
          </p:cNvPr>
          <p:cNvSpPr txBox="1"/>
          <p:nvPr/>
        </p:nvSpPr>
        <p:spPr>
          <a:xfrm>
            <a:off x="3474575" y="3490860"/>
            <a:ext cx="224412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Теоретическая рамка, контекст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29;p34">
            <a:extLst>
              <a:ext uri="{FF2B5EF4-FFF2-40B4-BE49-F238E27FC236}">
                <a16:creationId xmlns:a16="http://schemas.microsoft.com/office/drawing/2014/main" id="{DC9C664B-8C84-449D-95CB-FB8BC943970C}"/>
              </a:ext>
            </a:extLst>
          </p:cNvPr>
          <p:cNvSpPr txBox="1"/>
          <p:nvPr/>
        </p:nvSpPr>
        <p:spPr>
          <a:xfrm>
            <a:off x="6367829" y="3490860"/>
            <a:ext cx="192623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Сбор и анализ данных, использование научной методологии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30;p34">
            <a:extLst>
              <a:ext uri="{FF2B5EF4-FFF2-40B4-BE49-F238E27FC236}">
                <a16:creationId xmlns:a16="http://schemas.microsoft.com/office/drawing/2014/main" id="{A77431C5-6081-435E-8E92-53239F13E747}"/>
              </a:ext>
            </a:extLst>
          </p:cNvPr>
          <p:cNvSpPr txBox="1"/>
          <p:nvPr/>
        </p:nvSpPr>
        <p:spPr>
          <a:xfrm>
            <a:off x="8865729" y="3490860"/>
            <a:ext cx="233102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Академический язык и оформление по ГОСТу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" name="Google Shape;131;p34">
            <a:extLst>
              <a:ext uri="{FF2B5EF4-FFF2-40B4-BE49-F238E27FC236}">
                <a16:creationId xmlns:a16="http://schemas.microsoft.com/office/drawing/2014/main" id="{FB87B592-6B69-4F2D-AD35-2B43CD06CD30}"/>
              </a:ext>
            </a:extLst>
          </p:cNvPr>
          <p:cNvCxnSpPr/>
          <p:nvPr/>
        </p:nvCxnSpPr>
        <p:spPr>
          <a:xfrm>
            <a:off x="1930344" y="3041397"/>
            <a:ext cx="8100900" cy="0"/>
          </a:xfrm>
          <a:prstGeom prst="straightConnector1">
            <a:avLst/>
          </a:prstGeom>
          <a:noFill/>
          <a:ln w="38100" cap="rnd" cmpd="sng">
            <a:solidFill>
              <a:schemeClr val="lt2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9" name="Google Shape;132;p34">
            <a:extLst>
              <a:ext uri="{FF2B5EF4-FFF2-40B4-BE49-F238E27FC236}">
                <a16:creationId xmlns:a16="http://schemas.microsoft.com/office/drawing/2014/main" id="{73369A3B-C744-4320-8851-B9BDCBA2C1B4}"/>
              </a:ext>
            </a:extLst>
          </p:cNvPr>
          <p:cNvSpPr/>
          <p:nvPr/>
        </p:nvSpPr>
        <p:spPr>
          <a:xfrm>
            <a:off x="18583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33;p34">
            <a:extLst>
              <a:ext uri="{FF2B5EF4-FFF2-40B4-BE49-F238E27FC236}">
                <a16:creationId xmlns:a16="http://schemas.microsoft.com/office/drawing/2014/main" id="{FBE831F9-6607-41ED-A12E-9B3B61105470}"/>
              </a:ext>
            </a:extLst>
          </p:cNvPr>
          <p:cNvSpPr/>
          <p:nvPr/>
        </p:nvSpPr>
        <p:spPr>
          <a:xfrm>
            <a:off x="72589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34;p34">
            <a:extLst>
              <a:ext uri="{FF2B5EF4-FFF2-40B4-BE49-F238E27FC236}">
                <a16:creationId xmlns:a16="http://schemas.microsoft.com/office/drawing/2014/main" id="{B024E6EF-CB62-4E53-8527-4211083ECD26}"/>
              </a:ext>
            </a:extLst>
          </p:cNvPr>
          <p:cNvSpPr/>
          <p:nvPr/>
        </p:nvSpPr>
        <p:spPr>
          <a:xfrm>
            <a:off x="4524628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35;p34">
            <a:extLst>
              <a:ext uri="{FF2B5EF4-FFF2-40B4-BE49-F238E27FC236}">
                <a16:creationId xmlns:a16="http://schemas.microsoft.com/office/drawing/2014/main" id="{AF5351BD-28CF-46EC-A6C5-B0866D60135E}"/>
              </a:ext>
            </a:extLst>
          </p:cNvPr>
          <p:cNvSpPr/>
          <p:nvPr/>
        </p:nvSpPr>
        <p:spPr>
          <a:xfrm>
            <a:off x="9959236" y="2969389"/>
            <a:ext cx="144016" cy="144016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6;p34">
            <a:extLst>
              <a:ext uri="{FF2B5EF4-FFF2-40B4-BE49-F238E27FC236}">
                <a16:creationId xmlns:a16="http://schemas.microsoft.com/office/drawing/2014/main" id="{A61E4BAE-9C0E-4656-BEA5-658285DF2D51}"/>
              </a:ext>
            </a:extLst>
          </p:cNvPr>
          <p:cNvSpPr txBox="1"/>
          <p:nvPr/>
        </p:nvSpPr>
        <p:spPr>
          <a:xfrm>
            <a:off x="1699904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37;p34">
            <a:extLst>
              <a:ext uri="{FF2B5EF4-FFF2-40B4-BE49-F238E27FC236}">
                <a16:creationId xmlns:a16="http://schemas.microsoft.com/office/drawing/2014/main" id="{4D8934D2-6BAD-40FC-8B7F-BC61538F8424}"/>
              </a:ext>
            </a:extLst>
          </p:cNvPr>
          <p:cNvSpPr txBox="1"/>
          <p:nvPr/>
        </p:nvSpPr>
        <p:spPr>
          <a:xfrm>
            <a:off x="4381987" y="2335516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38;p34">
            <a:extLst>
              <a:ext uri="{FF2B5EF4-FFF2-40B4-BE49-F238E27FC236}">
                <a16:creationId xmlns:a16="http://schemas.microsoft.com/office/drawing/2014/main" id="{096CE027-AC2E-4AB1-BC23-B33250DDF2D3}"/>
              </a:ext>
            </a:extLst>
          </p:cNvPr>
          <p:cNvSpPr txBox="1"/>
          <p:nvPr/>
        </p:nvSpPr>
        <p:spPr>
          <a:xfrm>
            <a:off x="7169141" y="2354342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39;p34">
            <a:extLst>
              <a:ext uri="{FF2B5EF4-FFF2-40B4-BE49-F238E27FC236}">
                <a16:creationId xmlns:a16="http://schemas.microsoft.com/office/drawing/2014/main" id="{AC6C568D-3E6F-421D-86F0-3DC6F712A1E2}"/>
              </a:ext>
            </a:extLst>
          </p:cNvPr>
          <p:cNvSpPr txBox="1"/>
          <p:nvPr/>
        </p:nvSpPr>
        <p:spPr>
          <a:xfrm>
            <a:off x="9851224" y="2323058"/>
            <a:ext cx="2534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40;p34">
            <a:extLst>
              <a:ext uri="{FF2B5EF4-FFF2-40B4-BE49-F238E27FC236}">
                <a16:creationId xmlns:a16="http://schemas.microsoft.com/office/drawing/2014/main" id="{12B4D1FA-D1CB-487B-8472-3707972EBA3E}"/>
              </a:ext>
            </a:extLst>
          </p:cNvPr>
          <p:cNvSpPr/>
          <p:nvPr/>
        </p:nvSpPr>
        <p:spPr>
          <a:xfrm rot="5400000">
            <a:off x="5596973" y="4980809"/>
            <a:ext cx="862273" cy="718494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FC00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41;p34">
            <a:extLst>
              <a:ext uri="{FF2B5EF4-FFF2-40B4-BE49-F238E27FC236}">
                <a16:creationId xmlns:a16="http://schemas.microsoft.com/office/drawing/2014/main" id="{0CF2CC7C-9FCB-4AA7-905D-F545F4B96348}"/>
              </a:ext>
            </a:extLst>
          </p:cNvPr>
          <p:cNvSpPr txBox="1"/>
          <p:nvPr/>
        </p:nvSpPr>
        <p:spPr>
          <a:xfrm>
            <a:off x="4727332" y="5798489"/>
            <a:ext cx="2781832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АКАДЕМИЧЕСКИЙ ТЕКСТ</a:t>
            </a:r>
            <a:endParaRPr sz="2000" b="0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42;p34">
            <a:extLst>
              <a:ext uri="{FF2B5EF4-FFF2-40B4-BE49-F238E27FC236}">
                <a16:creationId xmlns:a16="http://schemas.microsoft.com/office/drawing/2014/main" id="{731C7FDA-2619-4034-8EEC-F14049887240}"/>
              </a:ext>
            </a:extLst>
          </p:cNvPr>
          <p:cNvSpPr/>
          <p:nvPr/>
        </p:nvSpPr>
        <p:spPr>
          <a:xfrm rot="16200000">
            <a:off x="5890030" y="668399"/>
            <a:ext cx="232251" cy="8194196"/>
          </a:xfrm>
          <a:prstGeom prst="leftBracket">
            <a:avLst>
              <a:gd name="adj" fmla="val 8333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43;p34">
            <a:extLst>
              <a:ext uri="{FF2B5EF4-FFF2-40B4-BE49-F238E27FC236}">
                <a16:creationId xmlns:a16="http://schemas.microsoft.com/office/drawing/2014/main" id="{B9058252-13F3-42FA-A681-38F99DDF4FCF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602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E4DB8-EBC4-48B0-BCAD-36547AE56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Область «История»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7D68CC-D877-43FD-A443-7BD92C23D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3" y="1794667"/>
            <a:ext cx="11017223" cy="3794573"/>
          </a:xfrm>
        </p:spPr>
        <p:txBody>
          <a:bodyPr/>
          <a:lstStyle/>
          <a:p>
            <a:r>
              <a:rPr lang="ru-RU" dirty="0"/>
              <a:t>Процесс</a:t>
            </a:r>
            <a:r>
              <a:rPr lang="en-US" dirty="0"/>
              <a:t>/</a:t>
            </a:r>
            <a:r>
              <a:rPr lang="ru-RU" dirty="0"/>
              <a:t>событие</a:t>
            </a:r>
            <a:r>
              <a:rPr lang="en-US" dirty="0"/>
              <a:t>/</a:t>
            </a:r>
            <a:r>
              <a:rPr lang="ru-RU" dirty="0"/>
              <a:t>явление происходило в прошлом, т.е. </a:t>
            </a:r>
            <a:r>
              <a:rPr lang="ru-RU" u="sng" dirty="0"/>
              <a:t>оно завершено</a:t>
            </a:r>
          </a:p>
          <a:p>
            <a:r>
              <a:rPr lang="ru-RU" dirty="0"/>
              <a:t>Политическая</a:t>
            </a:r>
            <a:r>
              <a:rPr lang="en-US" dirty="0"/>
              <a:t>/</a:t>
            </a:r>
            <a:r>
              <a:rPr lang="ru-RU" dirty="0"/>
              <a:t>социальная</a:t>
            </a:r>
            <a:r>
              <a:rPr lang="en-US" dirty="0"/>
              <a:t>/</a:t>
            </a:r>
            <a:r>
              <a:rPr lang="ru-RU" dirty="0"/>
              <a:t>культурная история России или других стран</a:t>
            </a:r>
          </a:p>
          <a:p>
            <a:r>
              <a:rPr lang="ru-RU" dirty="0"/>
              <a:t>Четко очерченные хронологические (</a:t>
            </a:r>
            <a:r>
              <a:rPr lang="ru-RU" i="1" dirty="0"/>
              <a:t>1914-1918, 1953-1964</a:t>
            </a:r>
            <a:r>
              <a:rPr lang="ru-RU" dirty="0"/>
              <a:t>) и территориальные (</a:t>
            </a:r>
            <a:r>
              <a:rPr lang="ru-RU" i="1" dirty="0"/>
              <a:t>СССР, Франция при Старом порядке</a:t>
            </a:r>
            <a:r>
              <a:rPr lang="ru-RU" dirty="0"/>
              <a:t>) рамки</a:t>
            </a:r>
          </a:p>
          <a:p>
            <a:r>
              <a:rPr lang="ru-RU" dirty="0"/>
              <a:t>Страны Азии – востоковедение?</a:t>
            </a:r>
          </a:p>
        </p:txBody>
      </p:sp>
      <p:sp>
        <p:nvSpPr>
          <p:cNvPr id="4" name="Google Shape;143;p34">
            <a:extLst>
              <a:ext uri="{FF2B5EF4-FFF2-40B4-BE49-F238E27FC236}">
                <a16:creationId xmlns:a16="http://schemas.microsoft.com/office/drawing/2014/main" id="{BADC4635-8240-4352-B1F8-4EDCDF2145D0}"/>
              </a:ext>
            </a:extLst>
          </p:cNvPr>
          <p:cNvSpPr/>
          <p:nvPr/>
        </p:nvSpPr>
        <p:spPr>
          <a:xfrm>
            <a:off x="10275147" y="345440"/>
            <a:ext cx="1442720" cy="68410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EFEEA09-C6AB-D050-6490-418AE8C50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312" y="4801218"/>
            <a:ext cx="3393688" cy="205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91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81E760-ED60-2E38-FDF0-0FFFCB629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B6E16-112A-3D6B-2D7D-8F115BB4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Тема исследования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E344D-BE6E-E631-C002-05815FB27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Интересна автору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Присутствует в исследованиях, но плохо изучена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Есть доступные источники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tx1"/>
                </a:solidFill>
              </a:rPr>
              <a:t>Является научной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363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>
            <a:extLst>
              <a:ext uri="{FF2B5EF4-FFF2-40B4-BE49-F238E27FC236}">
                <a16:creationId xmlns:a16="http://schemas.microsoft.com/office/drawing/2014/main" id="{23F08D77-477D-7978-731B-E8022BFF23B1}"/>
              </a:ext>
            </a:extLst>
          </p:cNvPr>
          <p:cNvSpPr/>
          <p:nvPr/>
        </p:nvSpPr>
        <p:spPr>
          <a:xfrm rot="20770436">
            <a:off x="184924" y="377434"/>
            <a:ext cx="3396342" cy="195942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5FF63-116D-A763-5622-E0E58B6E04E5}"/>
              </a:ext>
            </a:extLst>
          </p:cNvPr>
          <p:cNvSpPr txBox="1"/>
          <p:nvPr/>
        </p:nvSpPr>
        <p:spPr>
          <a:xfrm rot="20276292">
            <a:off x="463993" y="890463"/>
            <a:ext cx="283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Древнего Рима</a:t>
            </a:r>
          </a:p>
        </p:txBody>
      </p:sp>
      <p:sp>
        <p:nvSpPr>
          <p:cNvPr id="7" name="Выноска-облако 6">
            <a:extLst>
              <a:ext uri="{FF2B5EF4-FFF2-40B4-BE49-F238E27FC236}">
                <a16:creationId xmlns:a16="http://schemas.microsoft.com/office/drawing/2014/main" id="{0464581F-414D-8C8C-2D9E-B86F3725EA40}"/>
              </a:ext>
            </a:extLst>
          </p:cNvPr>
          <p:cNvSpPr/>
          <p:nvPr/>
        </p:nvSpPr>
        <p:spPr>
          <a:xfrm rot="304858">
            <a:off x="770372" y="3281232"/>
            <a:ext cx="4264565" cy="23951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5BE314-B4BE-5A15-827E-7B08A29A6EB6}"/>
              </a:ext>
            </a:extLst>
          </p:cNvPr>
          <p:cNvSpPr txBox="1"/>
          <p:nvPr/>
        </p:nvSpPr>
        <p:spPr>
          <a:xfrm>
            <a:off x="1228233" y="3878628"/>
            <a:ext cx="334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строй Атлантиды: от расцвета до падения</a:t>
            </a:r>
          </a:p>
        </p:txBody>
      </p:sp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D1199CE9-8AB3-F8B4-9CEA-A1531F674CB0}"/>
              </a:ext>
            </a:extLst>
          </p:cNvPr>
          <p:cNvSpPr/>
          <p:nvPr/>
        </p:nvSpPr>
        <p:spPr>
          <a:xfrm rot="304858">
            <a:off x="4425993" y="517836"/>
            <a:ext cx="4264565" cy="23951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279F10-F585-47A4-F848-7C5B1B513435}"/>
              </a:ext>
            </a:extLst>
          </p:cNvPr>
          <p:cNvSpPr txBox="1"/>
          <p:nvPr/>
        </p:nvSpPr>
        <p:spPr>
          <a:xfrm>
            <a:off x="4883854" y="1023732"/>
            <a:ext cx="334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жизнь москвичей в 1880-х – 1910-х гг.</a:t>
            </a:r>
          </a:p>
        </p:txBody>
      </p:sp>
      <p:sp>
        <p:nvSpPr>
          <p:cNvPr id="11" name="Выноска-облако 10">
            <a:extLst>
              <a:ext uri="{FF2B5EF4-FFF2-40B4-BE49-F238E27FC236}">
                <a16:creationId xmlns:a16="http://schemas.microsoft.com/office/drawing/2014/main" id="{D7B10FF4-1829-3F80-C53F-7450DBBED6D2}"/>
              </a:ext>
            </a:extLst>
          </p:cNvPr>
          <p:cNvSpPr/>
          <p:nvPr/>
        </p:nvSpPr>
        <p:spPr>
          <a:xfrm rot="304858">
            <a:off x="6882206" y="3613137"/>
            <a:ext cx="4264565" cy="23951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9046C1-C9BB-B133-80EE-70B658DD2C91}"/>
              </a:ext>
            </a:extLst>
          </p:cNvPr>
          <p:cNvSpPr txBox="1"/>
          <p:nvPr/>
        </p:nvSpPr>
        <p:spPr>
          <a:xfrm>
            <a:off x="7208881" y="4210533"/>
            <a:ext cx="361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блокады Ленинграда в детских дневниках (1941-1945 гг.)</a:t>
            </a:r>
          </a:p>
        </p:txBody>
      </p:sp>
    </p:spTree>
    <p:extLst>
      <p:ext uri="{BB962C8B-B14F-4D97-AF65-F5344CB8AC3E}">
        <p14:creationId xmlns:p14="http://schemas.microsoft.com/office/powerpoint/2010/main" val="107123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21730-18E4-EB6A-EC67-913E7BA86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>
            <a:extLst>
              <a:ext uri="{FF2B5EF4-FFF2-40B4-BE49-F238E27FC236}">
                <a16:creationId xmlns:a16="http://schemas.microsoft.com/office/drawing/2014/main" id="{E19B4A31-DD95-70B8-D996-C372527FE43D}"/>
              </a:ext>
            </a:extLst>
          </p:cNvPr>
          <p:cNvSpPr/>
          <p:nvPr/>
        </p:nvSpPr>
        <p:spPr>
          <a:xfrm rot="20770436">
            <a:off x="184924" y="377434"/>
            <a:ext cx="3396342" cy="1959429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ED34F-50FC-8B79-6F13-18DA157FA649}"/>
              </a:ext>
            </a:extLst>
          </p:cNvPr>
          <p:cNvSpPr txBox="1"/>
          <p:nvPr/>
        </p:nvSpPr>
        <p:spPr>
          <a:xfrm rot="20276292">
            <a:off x="463993" y="890463"/>
            <a:ext cx="2838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Древнего Рима</a:t>
            </a:r>
          </a:p>
        </p:txBody>
      </p:sp>
      <p:sp>
        <p:nvSpPr>
          <p:cNvPr id="7" name="Выноска-облако 6">
            <a:extLst>
              <a:ext uri="{FF2B5EF4-FFF2-40B4-BE49-F238E27FC236}">
                <a16:creationId xmlns:a16="http://schemas.microsoft.com/office/drawing/2014/main" id="{5BDD9821-903C-6F22-FF07-E4D075E69DBF}"/>
              </a:ext>
            </a:extLst>
          </p:cNvPr>
          <p:cNvSpPr/>
          <p:nvPr/>
        </p:nvSpPr>
        <p:spPr>
          <a:xfrm rot="304858">
            <a:off x="770372" y="3281232"/>
            <a:ext cx="4264565" cy="23951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A87063-DECD-845A-B8B4-9BC2DAA435E2}"/>
              </a:ext>
            </a:extLst>
          </p:cNvPr>
          <p:cNvSpPr txBox="1"/>
          <p:nvPr/>
        </p:nvSpPr>
        <p:spPr>
          <a:xfrm>
            <a:off x="1228233" y="3878628"/>
            <a:ext cx="334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строй Атлантиды: от расцвета до падения</a:t>
            </a:r>
          </a:p>
        </p:txBody>
      </p:sp>
      <p:sp>
        <p:nvSpPr>
          <p:cNvPr id="9" name="Выноска-облако 8">
            <a:extLst>
              <a:ext uri="{FF2B5EF4-FFF2-40B4-BE49-F238E27FC236}">
                <a16:creationId xmlns:a16="http://schemas.microsoft.com/office/drawing/2014/main" id="{58538BD1-A345-47EE-EB91-9626C884B1E0}"/>
              </a:ext>
            </a:extLst>
          </p:cNvPr>
          <p:cNvSpPr/>
          <p:nvPr/>
        </p:nvSpPr>
        <p:spPr>
          <a:xfrm rot="304858">
            <a:off x="4425993" y="517836"/>
            <a:ext cx="4264565" cy="23951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E1F21F-C67D-728B-F3C3-7A4986429F93}"/>
              </a:ext>
            </a:extLst>
          </p:cNvPr>
          <p:cNvSpPr txBox="1"/>
          <p:nvPr/>
        </p:nvSpPr>
        <p:spPr>
          <a:xfrm>
            <a:off x="4883854" y="1023732"/>
            <a:ext cx="33488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Повседневная жизнь москвичей в 1880-х – 1910-х гг.</a:t>
            </a:r>
          </a:p>
        </p:txBody>
      </p:sp>
      <p:sp>
        <p:nvSpPr>
          <p:cNvPr id="11" name="Выноска-облако 10">
            <a:extLst>
              <a:ext uri="{FF2B5EF4-FFF2-40B4-BE49-F238E27FC236}">
                <a16:creationId xmlns:a16="http://schemas.microsoft.com/office/drawing/2014/main" id="{A94E1595-65B0-63B2-AEF8-66E7000E812F}"/>
              </a:ext>
            </a:extLst>
          </p:cNvPr>
          <p:cNvSpPr/>
          <p:nvPr/>
        </p:nvSpPr>
        <p:spPr>
          <a:xfrm rot="304858">
            <a:off x="6882206" y="3613137"/>
            <a:ext cx="4264565" cy="2395123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543E05-F0A0-D734-F7EC-710C7D2544E7}"/>
              </a:ext>
            </a:extLst>
          </p:cNvPr>
          <p:cNvSpPr txBox="1"/>
          <p:nvPr/>
        </p:nvSpPr>
        <p:spPr>
          <a:xfrm>
            <a:off x="7208881" y="4210533"/>
            <a:ext cx="361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 блокады Ленинграда в детских дневниках (1941-1945 гг.)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AD8F52-6905-47BE-6141-5A006598C0A6}"/>
              </a:ext>
            </a:extLst>
          </p:cNvPr>
          <p:cNvSpPr txBox="1"/>
          <p:nvPr/>
        </p:nvSpPr>
        <p:spPr>
          <a:xfrm rot="20154399">
            <a:off x="1098645" y="1468623"/>
            <a:ext cx="2376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</a:t>
            </a:r>
          </a:p>
          <a:p>
            <a:pPr algn="ctr"/>
            <a:r>
              <a:rPr lang="ru-RU" dirty="0"/>
              <a:t>слишком широкая тема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1F8B91-1FDC-B1F5-A8B0-769BF36A9B06}"/>
              </a:ext>
            </a:extLst>
          </p:cNvPr>
          <p:cNvSpPr txBox="1"/>
          <p:nvPr/>
        </p:nvSpPr>
        <p:spPr>
          <a:xfrm>
            <a:off x="1854862" y="4949198"/>
            <a:ext cx="23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Х</a:t>
            </a:r>
          </a:p>
          <a:p>
            <a:pPr algn="ctr"/>
            <a:r>
              <a:rPr lang="ru-RU" dirty="0"/>
              <a:t>ненаучная тема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09F6A-FB68-718E-74FE-D79E35CA4DDF}"/>
              </a:ext>
            </a:extLst>
          </p:cNvPr>
          <p:cNvSpPr txBox="1"/>
          <p:nvPr/>
        </p:nvSpPr>
        <p:spPr>
          <a:xfrm>
            <a:off x="5369929" y="2114904"/>
            <a:ext cx="23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endParaRPr lang="ru-RU" dirty="0"/>
          </a:p>
          <a:p>
            <a:pPr algn="ctr"/>
            <a:r>
              <a:rPr lang="ru-RU" dirty="0"/>
              <a:t>подходящая тема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1AC95-1A4E-B860-74A1-F27A212BAA7B}"/>
              </a:ext>
            </a:extLst>
          </p:cNvPr>
          <p:cNvSpPr txBox="1"/>
          <p:nvPr/>
        </p:nvSpPr>
        <p:spPr>
          <a:xfrm>
            <a:off x="7826143" y="5272363"/>
            <a:ext cx="237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endParaRPr lang="ru-RU" dirty="0"/>
          </a:p>
          <a:p>
            <a:pPr algn="ctr"/>
            <a:r>
              <a:rPr lang="ru-RU" dirty="0"/>
              <a:t>подходящая тема</a:t>
            </a:r>
          </a:p>
        </p:txBody>
      </p:sp>
    </p:spTree>
    <p:extLst>
      <p:ext uri="{BB962C8B-B14F-4D97-AF65-F5344CB8AC3E}">
        <p14:creationId xmlns:p14="http://schemas.microsoft.com/office/powerpoint/2010/main" val="1473167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FF6B67-93B7-5EBD-4FC2-57B43376A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«Киты» исторической науки</a:t>
            </a:r>
          </a:p>
        </p:txBody>
      </p:sp>
      <p:pic>
        <p:nvPicPr>
          <p:cNvPr id="4106" name="Picture 10" descr="Picture background">
            <a:extLst>
              <a:ext uri="{FF2B5EF4-FFF2-40B4-BE49-F238E27FC236}">
                <a16:creationId xmlns:a16="http://schemas.microsoft.com/office/drawing/2014/main" id="{19AD87AE-577B-FE92-ED69-1608B9DB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14" y="1543792"/>
            <a:ext cx="9554572" cy="520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006C75-25E1-946F-6C6C-C18C8AD46520}"/>
              </a:ext>
            </a:extLst>
          </p:cNvPr>
          <p:cNvSpPr txBox="1"/>
          <p:nvPr/>
        </p:nvSpPr>
        <p:spPr>
          <a:xfrm>
            <a:off x="1650671" y="2505693"/>
            <a:ext cx="31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Источниковедение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B4389-595D-5FF3-6DD2-8231D7032C67}"/>
              </a:ext>
            </a:extLst>
          </p:cNvPr>
          <p:cNvSpPr txBox="1"/>
          <p:nvPr/>
        </p:nvSpPr>
        <p:spPr>
          <a:xfrm>
            <a:off x="4510644" y="2123703"/>
            <a:ext cx="3170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Историография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98C330-1DB2-7BD8-06CC-A5D5207E877B}"/>
              </a:ext>
            </a:extLst>
          </p:cNvPr>
          <p:cNvSpPr txBox="1"/>
          <p:nvPr/>
        </p:nvSpPr>
        <p:spPr>
          <a:xfrm>
            <a:off x="7370619" y="2248941"/>
            <a:ext cx="3170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и методология истории</a:t>
            </a:r>
          </a:p>
        </p:txBody>
      </p:sp>
    </p:spTree>
    <p:extLst>
      <p:ext uri="{BB962C8B-B14F-4D97-AF65-F5344CB8AC3E}">
        <p14:creationId xmlns:p14="http://schemas.microsoft.com/office/powerpoint/2010/main" val="2925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462A7-E69E-ED28-33AA-5E87F9B30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857B5-3266-2873-247E-18B45E8FC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D6F75-3133-0073-0180-C4FF2243F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Книги, статьи, заметки, написанные </a:t>
            </a:r>
            <a:r>
              <a:rPr lang="ru-RU" u="sng" dirty="0">
                <a:solidFill>
                  <a:schemeClr val="tx1"/>
                </a:solidFill>
              </a:rPr>
              <a:t>специалистами</a:t>
            </a:r>
            <a:r>
              <a:rPr lang="ru-RU" dirty="0">
                <a:solidFill>
                  <a:schemeClr val="tx1"/>
                </a:solidFill>
              </a:rPr>
              <a:t> по теме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Есть ссылочный аппарат, опираются на источники и литературу, присутствует внятная методология, политически не ангажированы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C578D7E6-0210-04CB-D07B-3DB3460F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51" y="3978304"/>
            <a:ext cx="1895799" cy="28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icture background">
            <a:extLst>
              <a:ext uri="{FF2B5EF4-FFF2-40B4-BE49-F238E27FC236}">
                <a16:creationId xmlns:a16="http://schemas.microsoft.com/office/drawing/2014/main" id="{017A294B-E516-2465-1089-E83DB76F6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32" y="3963852"/>
            <a:ext cx="2156696" cy="289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icture background">
            <a:extLst>
              <a:ext uri="{FF2B5EF4-FFF2-40B4-BE49-F238E27FC236}">
                <a16:creationId xmlns:a16="http://schemas.microsoft.com/office/drawing/2014/main" id="{7B107331-F1A3-4DD0-9541-DE453656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610" y="3900146"/>
            <a:ext cx="2218390" cy="295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94F45-E185-0068-DEE3-673E7D80285C}"/>
              </a:ext>
            </a:extLst>
          </p:cNvPr>
          <p:cNvSpPr txBox="1"/>
          <p:nvPr/>
        </p:nvSpPr>
        <p:spPr>
          <a:xfrm>
            <a:off x="9973610" y="3315371"/>
            <a:ext cx="226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Х</a:t>
            </a:r>
          </a:p>
          <a:p>
            <a:pPr algn="ctr"/>
            <a:r>
              <a:rPr lang="ru-RU" sz="1600" dirty="0"/>
              <a:t>АНТИНАУЧНО!!!!!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79DEFC-5870-6487-6262-BB3CEA257EAC}"/>
              </a:ext>
            </a:extLst>
          </p:cNvPr>
          <p:cNvSpPr txBox="1"/>
          <p:nvPr/>
        </p:nvSpPr>
        <p:spPr>
          <a:xfrm>
            <a:off x="7091746" y="3363413"/>
            <a:ext cx="226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Х</a:t>
            </a:r>
          </a:p>
          <a:p>
            <a:pPr algn="ctr"/>
            <a:r>
              <a:rPr lang="ru-RU" sz="1600" dirty="0"/>
              <a:t>АНТИНАУЧНО!!!!!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50B64C-64A8-6410-8269-0E71EBBB7D2A}"/>
              </a:ext>
            </a:extLst>
          </p:cNvPr>
          <p:cNvSpPr txBox="1"/>
          <p:nvPr/>
        </p:nvSpPr>
        <p:spPr>
          <a:xfrm>
            <a:off x="4396516" y="3550979"/>
            <a:ext cx="2269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V</a:t>
            </a:r>
            <a:endParaRPr lang="ru-RU" sz="1600" dirty="0"/>
          </a:p>
          <a:p>
            <a:pPr algn="ctr"/>
            <a:r>
              <a:rPr lang="ru-RU" sz="1600" dirty="0"/>
              <a:t>ОТЛИЧНО!</a:t>
            </a:r>
          </a:p>
        </p:txBody>
      </p:sp>
    </p:spTree>
    <p:extLst>
      <p:ext uri="{BB962C8B-B14F-4D97-AF65-F5344CB8AC3E}">
        <p14:creationId xmlns:p14="http://schemas.microsoft.com/office/powerpoint/2010/main" val="424913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Лицей НИУ ВШЭ">
      <a:dk1>
        <a:srgbClr val="000000"/>
      </a:dk1>
      <a:lt1>
        <a:srgbClr val="FFFFFF"/>
      </a:lt1>
      <a:dk2>
        <a:srgbClr val="00ADEE"/>
      </a:dk2>
      <a:lt2>
        <a:srgbClr val="FCB813"/>
      </a:lt2>
      <a:accent1>
        <a:srgbClr val="F27067"/>
      </a:accent1>
      <a:accent2>
        <a:srgbClr val="B1DDD2"/>
      </a:accent2>
      <a:accent3>
        <a:srgbClr val="7290DD"/>
      </a:accent3>
      <a:accent4>
        <a:srgbClr val="ED6B93"/>
      </a:accent4>
      <a:accent5>
        <a:srgbClr val="97B751"/>
      </a:accent5>
      <a:accent6>
        <a:srgbClr val="A597C8"/>
      </a:accent6>
      <a:hlink>
        <a:srgbClr val="7290DD"/>
      </a:hlink>
      <a:folHlink>
        <a:srgbClr val="A597C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690</Words>
  <Application>Microsoft Macintosh PowerPoint</Application>
  <PresentationFormat>Широкоэкранный</PresentationFormat>
  <Paragraphs>143</Paragraphs>
  <Slides>20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Circe</vt:lpstr>
      <vt:lpstr>PT Sans</vt:lpstr>
      <vt:lpstr>PT Sans Narrow</vt:lpstr>
      <vt:lpstr>Times New Roman</vt:lpstr>
      <vt:lpstr>Office Theme</vt:lpstr>
      <vt:lpstr>Научно-исследовательские  и проектные семинары (НИПС)  Исследовательская область – История</vt:lpstr>
      <vt:lpstr>ИССЛЕДОВАНИЯ ↔ ПРОЕКТЫ</vt:lpstr>
      <vt:lpstr>Презентация PowerPoint</vt:lpstr>
      <vt:lpstr>Область «История»</vt:lpstr>
      <vt:lpstr>Тема исследования</vt:lpstr>
      <vt:lpstr>Презентация PowerPoint</vt:lpstr>
      <vt:lpstr>Презентация PowerPoint</vt:lpstr>
      <vt:lpstr>«Киты» исторической науки</vt:lpstr>
      <vt:lpstr>Литература</vt:lpstr>
      <vt:lpstr>Источник исследования</vt:lpstr>
      <vt:lpstr>Методы сбора и анализа данных в истории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</vt:lpstr>
      <vt:lpstr>ДОРОЖНАЯ КАРТА: ПУТЬ ЛИЦЕИСТА В ИССЛЕДОВАНИЯХ ЗАЧЕТНЫЕ ЭТАПЫ </vt:lpstr>
      <vt:lpstr>Первый этап – план-проспект</vt:lpstr>
      <vt:lpstr>Лента времени</vt:lpstr>
      <vt:lpstr>Критерии оценивания ИССЛЕДОВАНИЙ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Научно-исследовательские и проектные семинары (НИПС)</dc:title>
  <dc:creator>Ксения Антонова</dc:creator>
  <cp:lastModifiedBy>Петрова Татьяна Михайловна</cp:lastModifiedBy>
  <cp:revision>27</cp:revision>
  <dcterms:created xsi:type="dcterms:W3CDTF">2023-09-11T08:35:05Z</dcterms:created>
  <dcterms:modified xsi:type="dcterms:W3CDTF">2025-10-10T14:07:17Z</dcterms:modified>
</cp:coreProperties>
</file>