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7" r:id="rId3"/>
    <p:sldId id="277" r:id="rId5"/>
    <p:sldId id="285" r:id="rId6"/>
    <p:sldId id="278" r:id="rId7"/>
    <p:sldId id="266" r:id="rId8"/>
    <p:sldId id="267" r:id="rId9"/>
    <p:sldId id="268" r:id="rId10"/>
    <p:sldId id="269" r:id="rId11"/>
    <p:sldId id="270" r:id="rId12"/>
    <p:sldId id="281" r:id="rId13"/>
    <p:sldId id="263" r:id="rId14"/>
    <p:sldId id="283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/>
    <p:restoredTop sz="96197"/>
  </p:normalViewPr>
  <p:slideViewPr>
    <p:cSldViewPr snapToGrid="0" showGuides="1">
      <p:cViewPr varScale="1">
        <p:scale>
          <a:sx n="117" d="100"/>
          <a:sy n="117" d="100"/>
        </p:scale>
        <p:origin x="318" y="102"/>
      </p:cViewPr>
      <p:guideLst>
        <p:guide orient="horz" pos="240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85ADB-1465-4FCF-8D1B-E067E37D3CEE}" type="datetimeFigureOut">
              <a:rPr lang="ru-RU" smtClean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</a:fld>
            <a:endParaRPr lang="ru-RU"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9B2AF-2D09-4280-84D1-4F6D53786F2B}" type="slidenum">
              <a:rPr lang="ru-RU" smtClean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</a:fld>
            <a:endParaRPr lang="ru-RU"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fld id="{F2C97983-F186-6349-B151-EEFECCB9C54F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fld id="{3DA4C55A-3DDF-2949-AFED-A318BBAF4AC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HSE Sans" panose="02000000000000000000" charset="0"/>
        <a:ea typeface="HSE Sans" panose="02000000000000000000" charset="0"/>
        <a:cs typeface="HSE Sans" panose="02000000000000000000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HSE Sans" panose="02000000000000000000" charset="0"/>
        <a:ea typeface="HSE Sans" panose="02000000000000000000" charset="0"/>
        <a:cs typeface="HSE Sans" panose="02000000000000000000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HSE Sans" panose="02000000000000000000" charset="0"/>
        <a:ea typeface="HSE Sans" panose="02000000000000000000" charset="0"/>
        <a:cs typeface="HSE Sans" panose="02000000000000000000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HSE Sans" panose="02000000000000000000" charset="0"/>
        <a:ea typeface="HSE Sans" panose="02000000000000000000" charset="0"/>
        <a:cs typeface="HSE Sans" panose="02000000000000000000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HSE Sans" panose="02000000000000000000" charset="0"/>
        <a:ea typeface="HSE Sans" panose="02000000000000000000" charset="0"/>
        <a:cs typeface="HSE Sans" panose="02000000000000000000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162" name="Google Shape;16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179" name="Google Shape;17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196" name="Google Shape;19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213" name="Google Shape;213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230" name="Google Shape;23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2" name="Google Shape;19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>
  <p:cSld name="Титульный слайд">
    <p:bg>
      <p:bgPr>
        <a:solidFill>
          <a:schemeClr val="lt2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ctrTitle"/>
          </p:nvPr>
        </p:nvSpPr>
        <p:spPr>
          <a:xfrm>
            <a:off x="623392" y="548680"/>
            <a:ext cx="1094521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9"/>
          <p:cNvSpPr txBox="1">
            <a:spLocks noGrp="1"/>
          </p:cNvSpPr>
          <p:nvPr>
            <p:ph type="subTitle" idx="1"/>
          </p:nvPr>
        </p:nvSpPr>
        <p:spPr>
          <a:xfrm>
            <a:off x="623392" y="3602038"/>
            <a:ext cx="10044608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9" name="Google Shape;19;p19"/>
          <p:cNvCxnSpPr/>
          <p:nvPr/>
        </p:nvCxnSpPr>
        <p:spPr>
          <a:xfrm>
            <a:off x="767408" y="3068960"/>
            <a:ext cx="5328592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2pPr>
            <a:lvl3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3pPr>
            <a:lvl4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4pPr>
            <a:lvl5pPr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fld id="{0C68F2DE-E5ED-4617-8318-60C55DFD517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HSE Sans" panose="02000000000000000000" charset="0"/>
                <a:cs typeface="HSE Sans" panose="02000000000000000000" charset="0"/>
              </a:defRPr>
            </a:lvl1pPr>
          </a:lstStyle>
          <a:p>
            <a:fld id="{1DE424E2-34D6-4B29-875A-B6A5DF4D117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лайд с одной колонкой">
  <p:cSld name="Слайд с одной колонкой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551384" y="1030884"/>
            <a:ext cx="11017224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551384" y="1794667"/>
            <a:ext cx="8424936" cy="379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3" name="Google Shape;23;p20"/>
          <p:cNvCxnSpPr/>
          <p:nvPr/>
        </p:nvCxnSpPr>
        <p:spPr>
          <a:xfrm>
            <a:off x="623392" y="908720"/>
            <a:ext cx="1152128" cy="0"/>
          </a:xfrm>
          <a:prstGeom prst="straightConnector1">
            <a:avLst/>
          </a:prstGeom>
          <a:noFill/>
          <a:ln w="381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Заголовок раздела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/>
              <a:buNone/>
              <a:defRPr sz="60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Два объекта">
  <p:cSld name="Два объекта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"/>
          <p:cNvSpPr txBox="1">
            <a:spLocks noGrp="1"/>
          </p:cNvSpPr>
          <p:nvPr>
            <p:ph type="title"/>
          </p:nvPr>
        </p:nvSpPr>
        <p:spPr>
          <a:xfrm>
            <a:off x="838200" y="876748"/>
            <a:ext cx="10515600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Сравнение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34" name="Google Shape;34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36" name="Google Shape;36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Только заголовок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4"/>
          <p:cNvSpPr txBox="1">
            <a:spLocks noGrp="1"/>
          </p:cNvSpPr>
          <p:nvPr>
            <p:ph type="title"/>
          </p:nvPr>
        </p:nvSpPr>
        <p:spPr>
          <a:xfrm>
            <a:off x="838200" y="876748"/>
            <a:ext cx="10515600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Пустой слайд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Объект с подписью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пасибо за внимание">
  <p:cSld name="Спасибо за внимание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>
            <a:spLocks noGrp="1"/>
          </p:cNvSpPr>
          <p:nvPr>
            <p:ph type="title"/>
          </p:nvPr>
        </p:nvSpPr>
        <p:spPr>
          <a:xfrm>
            <a:off x="838200" y="876748"/>
            <a:ext cx="10515600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  <a:defRPr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 amt="7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0" y="876748"/>
            <a:ext cx="10515600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  <a:defRPr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HSE Sans" panose="02000000000000000000" charset="0"/>
          <a:ea typeface="HSE Sans" panose="02000000000000000000" charset="0"/>
          <a:cs typeface="HSE Sans" panose="02000000000000000000" charset="0"/>
          <a:sym typeface="HSE Sans" panose="02000000000000000000" charset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HSE Sans" panose="02000000000000000000" charset="0"/>
          <a:ea typeface="HSE Sans" panose="02000000000000000000" charset="0"/>
          <a:cs typeface="HSE Sans" panose="02000000000000000000" charset="0"/>
          <a:sym typeface="HSE Sans" panose="02000000000000000000" charset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s://vk.com/hselyceumprojects" TargetMode="External"/><Relationship Id="rId4" Type="http://schemas.openxmlformats.org/officeDocument/2006/relationships/hyperlink" Target="https://school.hse.ru/nis/contacts" TargetMode="External"/><Relationship Id="rId3" Type="http://schemas.openxmlformats.org/officeDocument/2006/relationships/hyperlink" Target="https://school.hse.ru/nis/videofields" TargetMode="External"/><Relationship Id="rId2" Type="http://schemas.openxmlformats.org/officeDocument/2006/relationships/hyperlink" Target="https://school.hse.ru/nis/" TargetMode="External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683352" y="3428999"/>
            <a:ext cx="10811961" cy="3102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r>
              <a:rPr kumimoji="0" lang="ru-RU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Лицей НИУ ВШЭ</a:t>
            </a: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r>
              <a:rPr kumimoji="0" lang="ru-RU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кафедра исследовательской и проектной деятельности</a:t>
            </a: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SE Sans" panose="02000000000000000000" charset="0"/>
              <a:buNone/>
              <a:defRPr/>
            </a:pPr>
            <a:r>
              <a:rPr kumimoji="0" lang="ru-RU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Октябрь 2025</a:t>
            </a:r>
            <a:endParaRPr kumimoji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61" name="Google Shape;61;p2"/>
          <p:cNvSpPr txBox="1">
            <a:spLocks noGrp="1"/>
          </p:cNvSpPr>
          <p:nvPr>
            <p:ph type="ctrTitle" idx="4294967295"/>
          </p:nvPr>
        </p:nvSpPr>
        <p:spPr>
          <a:xfrm>
            <a:off x="683353" y="437848"/>
            <a:ext cx="1094521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HSE Sans" panose="02000000000000000000" charset="0"/>
              <a:buNone/>
            </a:pPr>
            <a:r>
              <a:rPr lang="ru-RU" sz="4800" b="1" dirty="0">
                <a:latin typeface="HSE Sans" panose="02000000000000000000" charset="0"/>
                <a:ea typeface="HSE Sans" panose="02000000000000000000" charset="0"/>
              </a:rPr>
              <a:t>Научно-исследовательские </a:t>
            </a:r>
            <a:br>
              <a:rPr lang="ru-RU" sz="4800" b="1" dirty="0">
                <a:latin typeface="HSE Sans" panose="02000000000000000000" charset="0"/>
                <a:ea typeface="HSE Sans" panose="02000000000000000000" charset="0"/>
              </a:rPr>
            </a:br>
            <a:r>
              <a:rPr lang="ru-RU" sz="4800" b="1" dirty="0">
                <a:latin typeface="HSE Sans" panose="02000000000000000000" charset="0"/>
                <a:ea typeface="HSE Sans" panose="02000000000000000000" charset="0"/>
              </a:rPr>
              <a:t>и проектные семинары (НИПС)</a:t>
            </a:r>
            <a:br>
              <a:rPr lang="ru-RU" sz="4800" b="1" dirty="0">
                <a:latin typeface="HSE Sans" panose="02000000000000000000" charset="0"/>
                <a:ea typeface="HSE Sans" panose="02000000000000000000" charset="0"/>
              </a:rPr>
            </a:br>
            <a:br>
              <a:rPr lang="ru-RU" sz="4800" b="1" dirty="0">
                <a:latin typeface="HSE Sans" panose="02000000000000000000" charset="0"/>
                <a:ea typeface="HSE Sans" panose="02000000000000000000" charset="0"/>
              </a:rPr>
            </a:br>
            <a:r>
              <a:rPr lang="ru-RU" sz="4000" b="1" dirty="0">
                <a:latin typeface="HSE Sans" panose="02000000000000000000" charset="0"/>
                <a:ea typeface="HSE Sans" panose="02000000000000000000" charset="0"/>
              </a:rPr>
              <a:t>Исследовательская область – ЕН</a:t>
            </a:r>
            <a:endParaRPr sz="3600" b="1" dirty="0">
              <a:latin typeface="HSE Sans" panose="02000000000000000000" charset="0"/>
              <a:ea typeface="HSE Sans" panose="02000000000000000000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Первый этап – план-проспект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Постановка проблемы</a:t>
            </a:r>
            <a:endParaRPr lang="ru-RU" dirty="0"/>
          </a:p>
          <a:p>
            <a:r>
              <a:rPr lang="ru-RU" dirty="0"/>
              <a:t>Выбор объекта и предмета исследования, формулировка цели / КИВ, задач</a:t>
            </a:r>
            <a:endParaRPr lang="ru-RU" dirty="0"/>
          </a:p>
          <a:p>
            <a:r>
              <a:rPr lang="ru-RU" dirty="0"/>
              <a:t>Где и как брать данные?</a:t>
            </a:r>
            <a:endParaRPr lang="ru-RU" dirty="0"/>
          </a:p>
          <a:p>
            <a:r>
              <a:rPr lang="ru-RU" dirty="0"/>
              <a:t>Выбор методологии исследования</a:t>
            </a:r>
            <a:endParaRPr lang="ru-RU" dirty="0"/>
          </a:p>
          <a:p>
            <a:r>
              <a:rPr lang="ru-RU" dirty="0"/>
              <a:t>Поиск научной литературы</a:t>
            </a:r>
            <a:endParaRPr lang="ru-RU" dirty="0"/>
          </a:p>
        </p:txBody>
      </p:sp>
      <p:sp>
        <p:nvSpPr>
          <p:cNvPr id="4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Изображение выглядит как внутренний, карта, стол, сидит&#10;&#10;Автоматически созданное описание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412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43203" y="-49465"/>
            <a:ext cx="5963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Формулировка темы и </a:t>
            </a:r>
            <a:r>
              <a:rPr lang="ru-RU" sz="3600" b="1" dirty="0" err="1"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КиВ</a:t>
            </a:r>
            <a:endParaRPr lang="ru-RU" sz="3600" b="1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03729" y="681037"/>
            <a:ext cx="7103857" cy="680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Реалистично сделать за год</a:t>
            </a:r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Нежелательно на людях</a:t>
            </a:r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Узко намного лучше, чем широко. Не бойтесь длинных названий</a:t>
            </a:r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Тема может быть сформулирована шире и уточнена в </a:t>
            </a:r>
            <a:r>
              <a:rPr lang="ru-RU" dirty="0" err="1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КиВ</a:t>
            </a:r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 (цели)</a:t>
            </a:r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r>
              <a:rPr lang="ru-RU" dirty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Всегда лучше делать несколько формулировок</a:t>
            </a:r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endParaRPr lang="ru-RU" dirty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Методы сбора данных в Естественных науках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1384" y="2032543"/>
            <a:ext cx="8424936" cy="3794573"/>
          </a:xfrm>
        </p:spPr>
        <p:txBody>
          <a:bodyPr/>
          <a:lstStyle/>
          <a:p>
            <a:pPr marL="114300" indent="0">
              <a:buNone/>
            </a:pPr>
            <a:r>
              <a:rPr lang="ru-RU" dirty="0"/>
              <a:t>Наблюдение </a:t>
            </a:r>
            <a:r>
              <a:rPr lang="en-US" dirty="0"/>
              <a:t>vs </a:t>
            </a:r>
            <a:r>
              <a:rPr lang="ru-RU" dirty="0"/>
              <a:t>Эксперимент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/>
              <a:t>Анализ, синтез и другие </a:t>
            </a:r>
            <a:r>
              <a:rPr lang="ru-RU" dirty="0" err="1"/>
              <a:t>общелогические</a:t>
            </a:r>
            <a:r>
              <a:rPr lang="ru-RU" dirty="0"/>
              <a:t> методы, которые выдает Гугл – не методы!!!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/>
              <a:t>Должно быть посильно в плане сложности и доступности оборудования</a:t>
            </a: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</p:txBody>
      </p:sp>
      <p:sp>
        <p:nvSpPr>
          <p:cNvPr id="4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35760" y="3572121"/>
            <a:ext cx="7326407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Эти ссылки могут помочь:</a:t>
            </a:r>
            <a:endParaRPr lang="ru-RU" sz="1800" dirty="0">
              <a:effectLst/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  <a:p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Сайт об ИВР: 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hlinkClick r:id="rId2"/>
              </a:rPr>
              <a:t>https://school.hse.ru/nis/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 </a:t>
            </a:r>
            <a:endParaRPr lang="ru-RU" sz="1800" dirty="0">
              <a:effectLst/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  <a:p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Визитки областей: 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hlinkClick r:id="rId3"/>
              </a:rPr>
              <a:t>https://school.hse.ru/nis/videofields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 </a:t>
            </a:r>
            <a:endParaRPr lang="ru-RU" sz="1800" dirty="0">
              <a:effectLst/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  <a:p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Контакты экспертов (главных людей в областях): 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hlinkClick r:id="rId4"/>
              </a:rPr>
              <a:t>https://school.hse.ru/nis/contacts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 </a:t>
            </a:r>
            <a:endParaRPr lang="ru-RU" sz="1800" dirty="0">
              <a:effectLst/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  <a:p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Группа ВКонтакте: 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hlinkClick r:id="rId5"/>
              </a:rPr>
              <a:t>https://vk.com/hselyceumprojects</a:t>
            </a:r>
            <a:r>
              <a:rPr lang="ru-RU" sz="1800" dirty="0">
                <a:effectLst/>
                <a:latin typeface="HSE Sans" panose="02000000000000000000" charset="0"/>
                <a:ea typeface="HSE Sans" panose="02000000000000000000" charset="0"/>
                <a:cs typeface="HSE Sans" panose="02000000000000000000" charset="0"/>
              </a:rPr>
              <a:t> </a:t>
            </a:r>
            <a:endParaRPr lang="ru-RU" sz="1800" dirty="0">
              <a:effectLst/>
              <a:latin typeface="HSE Sans" panose="02000000000000000000" charset="0"/>
              <a:ea typeface="HSE Sans" panose="02000000000000000000" charset="0"/>
              <a:cs typeface="HSE Sans" panose="02000000000000000000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18" y="1524381"/>
            <a:ext cx="2761488" cy="2304288"/>
          </a:xfrm>
          <a:prstGeom prst="rect">
            <a:avLst/>
          </a:prstGeom>
        </p:spPr>
      </p:pic>
      <p:sp>
        <p:nvSpPr>
          <p:cNvPr id="4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текст, снимок экрана, Шрифт, дизайн&#10;&#10;Автоматически созданное описание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903319"/>
            <a:ext cx="11882655" cy="4954681"/>
          </a:xfrm>
          <a:prstGeom prst="rect">
            <a:avLst/>
          </a:prstGeom>
        </p:spPr>
      </p:pic>
      <p:sp>
        <p:nvSpPr>
          <p:cNvPr id="4" name="Google Shape;82;p5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182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ru-RU" sz="3200" b="1" dirty="0">
                <a:latin typeface="HSE Sans" panose="02000000000000000000" charset="0"/>
                <a:ea typeface="HSE Sans" panose="02000000000000000000" charset="0"/>
              </a:rPr>
              <a:t>ИССЛЕДОВАНИЯ </a:t>
            </a:r>
            <a:r>
              <a:rPr lang="en-US" sz="3200" b="1" dirty="0">
                <a:latin typeface="HSE Sans" panose="02000000000000000000" charset="0"/>
                <a:ea typeface="HSE Sans" panose="02000000000000000000" charset="0"/>
                <a:cs typeface="Arial" panose="020B0604020202020204" pitchFamily="34" charset="0"/>
              </a:rPr>
              <a:t>↔</a:t>
            </a:r>
            <a:r>
              <a:rPr lang="ru-RU" sz="3200" b="1" dirty="0">
                <a:latin typeface="HSE Sans" panose="02000000000000000000" charset="0"/>
                <a:ea typeface="HSE Sans" panose="02000000000000000000" charset="0"/>
              </a:rPr>
              <a:t> ПРОЕКТЫ</a:t>
            </a:r>
            <a:endParaRPr sz="3200" b="1" dirty="0">
              <a:latin typeface="HSE Sans" panose="02000000000000000000" charset="0"/>
              <a:ea typeface="HSE Sans" panose="02000000000000000000" charset="0"/>
            </a:endParaRPr>
          </a:p>
        </p:txBody>
      </p:sp>
      <p:sp>
        <p:nvSpPr>
          <p:cNvPr id="5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34"/>
          <p:cNvSpPr txBox="1"/>
          <p:nvPr/>
        </p:nvSpPr>
        <p:spPr>
          <a:xfrm>
            <a:off x="551384" y="1102892"/>
            <a:ext cx="11017224" cy="182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  <a:defRPr sz="4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ru-RU" sz="2800" b="1" kern="0"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ПОДРОБНЕЕ ОБ </a:t>
            </a:r>
            <a:r>
              <a:rPr lang="ru-RU" sz="2800" b="1" kern="0">
                <a:highlight>
                  <a:srgbClr val="FFC000"/>
                </a:highlight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ИССЛЕДОВАНИЯХ ИВР</a:t>
            </a:r>
            <a:endParaRPr lang="ru-RU" sz="2800" b="1" kern="0"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4" name="Google Shape;127;p34"/>
          <p:cNvSpPr txBox="1"/>
          <p:nvPr/>
        </p:nvSpPr>
        <p:spPr>
          <a:xfrm>
            <a:off x="867621" y="3482188"/>
            <a:ext cx="212544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SE Sans" panose="02000000000000000000" charset="0"/>
              <a:buNone/>
            </a:pPr>
            <a:r>
              <a:rPr lang="ru-RU" sz="1600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Тема, цель и задачи 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5" name="Google Shape;128;p34"/>
          <p:cNvSpPr txBox="1"/>
          <p:nvPr/>
        </p:nvSpPr>
        <p:spPr>
          <a:xfrm>
            <a:off x="3474575" y="3490860"/>
            <a:ext cx="224412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SE Sans" panose="02000000000000000000" charset="0"/>
              <a:buNone/>
            </a:pPr>
            <a:r>
              <a:rPr lang="ru-RU" sz="1600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рамка, контекст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6" name="Google Shape;129;p34"/>
          <p:cNvSpPr txBox="1"/>
          <p:nvPr/>
        </p:nvSpPr>
        <p:spPr>
          <a:xfrm>
            <a:off x="6367829" y="3490860"/>
            <a:ext cx="192623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SE Sans" panose="02000000000000000000" charset="0"/>
              <a:buNone/>
            </a:pPr>
            <a:r>
              <a:rPr lang="ru-RU" sz="1600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Сбор и анализ данных, использование научной методологии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7" name="Google Shape;130;p34"/>
          <p:cNvSpPr txBox="1"/>
          <p:nvPr/>
        </p:nvSpPr>
        <p:spPr>
          <a:xfrm>
            <a:off x="8865729" y="3490860"/>
            <a:ext cx="233102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SE Sans" panose="02000000000000000000" charset="0"/>
              <a:buNone/>
            </a:pPr>
            <a:r>
              <a:rPr lang="ru-RU" sz="1600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Академический язык и оформление по ГОСТу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8" name="Google Shape;131;p34"/>
          <p:cNvCxnSpPr/>
          <p:nvPr/>
        </p:nvCxnSpPr>
        <p:spPr>
          <a:xfrm>
            <a:off x="1930344" y="3041397"/>
            <a:ext cx="8100900" cy="0"/>
          </a:xfrm>
          <a:prstGeom prst="straightConnector1">
            <a:avLst/>
          </a:prstGeom>
          <a:noFill/>
          <a:ln w="38100" cap="rnd" cmpd="sng">
            <a:solidFill>
              <a:schemeClr val="lt2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9" name="Google Shape;132;p34"/>
          <p:cNvSpPr/>
          <p:nvPr/>
        </p:nvSpPr>
        <p:spPr>
          <a:xfrm>
            <a:off x="1858336" y="2969389"/>
            <a:ext cx="144016" cy="144016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SE Sans" panose="02000000000000000000" charset="0"/>
              <a:buNone/>
            </a:pPr>
            <a:endParaRPr sz="18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0" name="Google Shape;133;p34"/>
          <p:cNvSpPr/>
          <p:nvPr/>
        </p:nvSpPr>
        <p:spPr>
          <a:xfrm>
            <a:off x="7258936" y="2969389"/>
            <a:ext cx="144016" cy="144016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SE Sans" panose="02000000000000000000" charset="0"/>
              <a:buNone/>
            </a:pPr>
            <a:endParaRPr sz="18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1" name="Google Shape;134;p34"/>
          <p:cNvSpPr/>
          <p:nvPr/>
        </p:nvSpPr>
        <p:spPr>
          <a:xfrm>
            <a:off x="4524628" y="2969389"/>
            <a:ext cx="144016" cy="144016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SE Sans" panose="02000000000000000000" charset="0"/>
              <a:buNone/>
            </a:pPr>
            <a:endParaRPr sz="18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2" name="Google Shape;135;p34"/>
          <p:cNvSpPr/>
          <p:nvPr/>
        </p:nvSpPr>
        <p:spPr>
          <a:xfrm>
            <a:off x="9959236" y="2969389"/>
            <a:ext cx="144016" cy="144016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SE Sans" panose="02000000000000000000" charset="0"/>
              <a:buNone/>
            </a:pPr>
            <a:endParaRPr sz="18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3" name="Google Shape;136;p34"/>
          <p:cNvSpPr txBox="1"/>
          <p:nvPr/>
        </p:nvSpPr>
        <p:spPr>
          <a:xfrm>
            <a:off x="1699904" y="2354342"/>
            <a:ext cx="253469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SE Sans" panose="02000000000000000000" charset="0"/>
              <a:buNone/>
            </a:pPr>
            <a:r>
              <a:rPr lang="ru-RU" sz="3600" b="0" i="0" u="none" strike="noStrike" cap="none">
                <a:solidFill>
                  <a:schemeClr val="dk1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01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4" name="Google Shape;137;p34"/>
          <p:cNvSpPr txBox="1"/>
          <p:nvPr/>
        </p:nvSpPr>
        <p:spPr>
          <a:xfrm>
            <a:off x="4381987" y="2335516"/>
            <a:ext cx="253469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SE Sans" panose="02000000000000000000" charset="0"/>
              <a:buNone/>
            </a:pPr>
            <a:r>
              <a:rPr lang="ru-RU" sz="3600" b="0" i="0" u="none" strike="noStrike" cap="none">
                <a:solidFill>
                  <a:schemeClr val="dk1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02</a:t>
            </a:r>
            <a:endParaRPr sz="1400" b="0" i="0" u="none" strike="noStrike" cap="none">
              <a:solidFill>
                <a:schemeClr val="dk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5" name="Google Shape;138;p34"/>
          <p:cNvSpPr txBox="1"/>
          <p:nvPr/>
        </p:nvSpPr>
        <p:spPr>
          <a:xfrm>
            <a:off x="7169141" y="2354342"/>
            <a:ext cx="253469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SE Sans" panose="02000000000000000000" charset="0"/>
              <a:buNone/>
            </a:pPr>
            <a:r>
              <a:rPr lang="ru-RU" sz="3600" b="0" i="0" u="none" strike="noStrike" cap="none">
                <a:solidFill>
                  <a:schemeClr val="dk1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03</a:t>
            </a:r>
            <a:endParaRPr sz="1400" b="0" i="0" u="none" strike="noStrike" cap="none">
              <a:solidFill>
                <a:schemeClr val="dk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6" name="Google Shape;139;p34"/>
          <p:cNvSpPr txBox="1"/>
          <p:nvPr/>
        </p:nvSpPr>
        <p:spPr>
          <a:xfrm>
            <a:off x="9851224" y="2323058"/>
            <a:ext cx="253469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SE Sans" panose="02000000000000000000" charset="0"/>
              <a:buNone/>
            </a:pPr>
            <a:r>
              <a:rPr lang="ru-RU" sz="3600" b="0" i="0" u="none" strike="noStrike" cap="none">
                <a:solidFill>
                  <a:schemeClr val="dk1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04</a:t>
            </a:r>
            <a:endParaRPr sz="1400" b="0" i="0" u="none" strike="noStrike" cap="none">
              <a:solidFill>
                <a:schemeClr val="dk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" name="Google Shape;140;p34"/>
          <p:cNvSpPr/>
          <p:nvPr/>
        </p:nvSpPr>
        <p:spPr>
          <a:xfrm rot="5400000">
            <a:off x="5596973" y="4980809"/>
            <a:ext cx="862273" cy="718494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rgbClr val="FFC000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FFC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" name="Google Shape;141;p34"/>
          <p:cNvSpPr txBox="1"/>
          <p:nvPr/>
        </p:nvSpPr>
        <p:spPr>
          <a:xfrm>
            <a:off x="4727332" y="5798489"/>
            <a:ext cx="278183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1" i="0" u="none" strike="noStrike" cap="none" dirty="0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АКАДЕМИЧЕСКИЙ ТЕКСТ</a:t>
            </a:r>
            <a:endParaRPr sz="2000" b="0" i="0" u="none" strike="noStrike" cap="none" dirty="0">
              <a:solidFill>
                <a:srgbClr val="FFC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9" name="Google Shape;142;p34"/>
          <p:cNvSpPr/>
          <p:nvPr/>
        </p:nvSpPr>
        <p:spPr>
          <a:xfrm rot="16200000">
            <a:off x="5890030" y="668399"/>
            <a:ext cx="232251" cy="8194196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FFC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643" y="980727"/>
            <a:ext cx="11017224" cy="81394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Описание области Естественные науки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Только эмпирические исследования</a:t>
            </a:r>
            <a:endParaRPr lang="ru-RU" dirty="0"/>
          </a:p>
          <a:p>
            <a:r>
              <a:rPr lang="ru-RU" dirty="0"/>
              <a:t>Основные направления: Химия, Биология, Физика, География (можно </a:t>
            </a:r>
            <a:r>
              <a:rPr lang="ru-RU" dirty="0" err="1"/>
              <a:t>межпредметно</a:t>
            </a:r>
            <a:r>
              <a:rPr lang="ru-RU" dirty="0"/>
              <a:t>)</a:t>
            </a:r>
            <a:endParaRPr lang="ru-RU" dirty="0"/>
          </a:p>
          <a:p>
            <a:r>
              <a:rPr lang="ru-RU" dirty="0"/>
              <a:t>Обязательно подробное описание методов исследования выбранных объектов</a:t>
            </a:r>
            <a:endParaRPr lang="ru-RU" dirty="0"/>
          </a:p>
          <a:p>
            <a:r>
              <a:rPr lang="ru-RU" dirty="0"/>
              <a:t>Очень желательно иметь научного консультанта, который сможет сориентировать в выборе методов для конкретной ситуации</a:t>
            </a:r>
            <a:endParaRPr lang="ru-RU" dirty="0"/>
          </a:p>
        </p:txBody>
      </p:sp>
      <p:sp>
        <p:nvSpPr>
          <p:cNvPr id="4" name="Google Shape;143;p34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6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75000"/>
              <a:buFont typeface="HSE Sans" panose="02000000000000000000" charset="0"/>
              <a:buNone/>
            </a:pPr>
            <a:r>
              <a:rPr lang="ru-RU" sz="2800" b="1"/>
              <a:t>ДОРОЖНАЯ КАРТА: ПУТЬ ЛИЦЕИСТА </a:t>
            </a:r>
            <a:r>
              <a:rPr lang="ru-RU" sz="2800" b="1">
                <a:highlight>
                  <a:srgbClr val="FFC000"/>
                </a:highlight>
              </a:rPr>
              <a:t>В ИССЛЕДОВАНИЯХ</a:t>
            </a:r>
            <a:br>
              <a:rPr lang="ru-RU" sz="2800" b="1">
                <a:highlight>
                  <a:srgbClr val="FFC000"/>
                </a:highlight>
              </a:rPr>
            </a:br>
            <a:r>
              <a:rPr lang="ru-RU" sz="2600" b="1" i="0" u="none" strike="noStrike" cap="none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ЗАЧЕТНЫЕ ЭТАПЫ</a:t>
            </a:r>
            <a:endParaRPr sz="2800"/>
          </a:p>
        </p:txBody>
      </p:sp>
      <p:sp>
        <p:nvSpPr>
          <p:cNvPr id="165" name="Google Shape;165;p36"/>
          <p:cNvSpPr txBox="1"/>
          <p:nvPr/>
        </p:nvSpPr>
        <p:spPr>
          <a:xfrm>
            <a:off x="570045" y="388686"/>
            <a:ext cx="913379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SE Sans" panose="02000000000000000000" charset="0"/>
              <a:buNone/>
            </a:pPr>
            <a:r>
              <a:rPr lang="ru-RU" sz="1200" b="1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Научно-исследовательские и проектные семинары (НИПС)</a:t>
            </a:r>
            <a:endParaRPr sz="12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66" name="Google Shape;166;p36"/>
          <p:cNvSpPr txBox="1"/>
          <p:nvPr/>
        </p:nvSpPr>
        <p:spPr>
          <a:xfrm>
            <a:off x="4068837" y="2250487"/>
            <a:ext cx="2027163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часть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67" name="Google Shape;167;p36"/>
          <p:cNvSpPr txBox="1"/>
          <p:nvPr/>
        </p:nvSpPr>
        <p:spPr>
          <a:xfrm>
            <a:off x="1624900" y="2234282"/>
            <a:ext cx="1814025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План-проспект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68" name="Google Shape;168;p36"/>
          <p:cNvSpPr txBox="1"/>
          <p:nvPr/>
        </p:nvSpPr>
        <p:spPr>
          <a:xfrm>
            <a:off x="6449661" y="2250000"/>
            <a:ext cx="2043445" cy="1009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Смотр эмпирики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69" name="Google Shape;169;p36"/>
          <p:cNvSpPr txBox="1"/>
          <p:nvPr/>
        </p:nvSpPr>
        <p:spPr>
          <a:xfrm>
            <a:off x="8846767" y="2290554"/>
            <a:ext cx="204344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Итоговые материалы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170" name="Google Shape;170;p36"/>
          <p:cNvCxnSpPr/>
          <p:nvPr/>
        </p:nvCxnSpPr>
        <p:spPr>
          <a:xfrm>
            <a:off x="2531913" y="2234282"/>
            <a:ext cx="7336577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1" name="Google Shape;171;p36"/>
          <p:cNvSpPr/>
          <p:nvPr/>
        </p:nvSpPr>
        <p:spPr>
          <a:xfrm>
            <a:off x="2470685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2" name="Google Shape;172;p36"/>
          <p:cNvSpPr/>
          <p:nvPr/>
        </p:nvSpPr>
        <p:spPr>
          <a:xfrm>
            <a:off x="4903786" y="2110935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D8D8D8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3" name="Google Shape;173;p36"/>
          <p:cNvSpPr/>
          <p:nvPr/>
        </p:nvSpPr>
        <p:spPr>
          <a:xfrm>
            <a:off x="7336887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D8D8D8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4" name="Google Shape;174;p36"/>
          <p:cNvSpPr/>
          <p:nvPr/>
        </p:nvSpPr>
        <p:spPr>
          <a:xfrm>
            <a:off x="9769988" y="2146208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D8D8D8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5" name="Google Shape;175;p36"/>
          <p:cNvSpPr txBox="1"/>
          <p:nvPr/>
        </p:nvSpPr>
        <p:spPr>
          <a:xfrm>
            <a:off x="348503" y="3600000"/>
            <a:ext cx="8009134" cy="17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ФОРМУЛИРОВКА ЦЕЛИ И КЛЮЧЕВОГО ВОПРОСА</a:t>
            </a:r>
            <a:endParaRPr b="0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ФОРМУЛИРОВКА ГИПОТЕЗЫ </a:t>
            </a:r>
            <a:r>
              <a:rPr lang="ru-RU" b="1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(</a:t>
            </a: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опционально)</a:t>
            </a:r>
            <a:endParaRPr b="0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ВЫБОР ОБЪЕКТА ИССЛЕДОВАНИЯ (не литература!)</a:t>
            </a:r>
            <a:endParaRPr b="0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ФОРМУЛИРОВКА ЗАДАЧ (напрямую зависят от цели)</a:t>
            </a:r>
            <a:endParaRPr b="0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ВЫБОР МЕТОДОВ для решения поставленных задач</a:t>
            </a:r>
            <a:endParaRPr b="0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 dirty="0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ПОИСК НЕСКОЛЬКИХ НАУЧНЫХ ИСТОЧНИКОВ</a:t>
            </a:r>
            <a:endParaRPr lang="ru-RU" b="1" i="0" u="none" strike="noStrike" cap="none" dirty="0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76" name="Google Shape;176;p36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7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75000"/>
              <a:buFont typeface="HSE Sans" panose="02000000000000000000" charset="0"/>
              <a:buNone/>
            </a:pPr>
            <a:r>
              <a:rPr lang="ru-RU" sz="2800" b="1"/>
              <a:t>ДОРОЖНАЯ КАРТА: ПУТЬ ЛИЦЕИСТА </a:t>
            </a:r>
            <a:r>
              <a:rPr lang="ru-RU" sz="2800" b="1">
                <a:highlight>
                  <a:srgbClr val="FFC000"/>
                </a:highlight>
              </a:rPr>
              <a:t>В ИССЛЕДОВАНИЯХ</a:t>
            </a:r>
            <a:br>
              <a:rPr lang="ru-RU" sz="2800" b="1">
                <a:highlight>
                  <a:srgbClr val="FFC000"/>
                </a:highlight>
              </a:rPr>
            </a:br>
            <a:r>
              <a:rPr lang="ru-RU" sz="2600" b="1" i="0" u="none" strike="noStrike" cap="none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ЗАЧЕТНЫЕ ЭТАПЫ</a:t>
            </a:r>
            <a:endParaRPr sz="2800"/>
          </a:p>
        </p:txBody>
      </p:sp>
      <p:sp>
        <p:nvSpPr>
          <p:cNvPr id="182" name="Google Shape;182;p37"/>
          <p:cNvSpPr txBox="1"/>
          <p:nvPr/>
        </p:nvSpPr>
        <p:spPr>
          <a:xfrm>
            <a:off x="570045" y="388686"/>
            <a:ext cx="913379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SE Sans" panose="02000000000000000000" charset="0"/>
              <a:buNone/>
            </a:pPr>
            <a:r>
              <a:rPr lang="ru-RU" sz="1200" b="1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Научно-исследовательские и проектные семинары (НИПС)</a:t>
            </a:r>
            <a:endParaRPr sz="12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3" name="Google Shape;183;p37"/>
          <p:cNvSpPr txBox="1"/>
          <p:nvPr/>
        </p:nvSpPr>
        <p:spPr>
          <a:xfrm>
            <a:off x="4068837" y="2250487"/>
            <a:ext cx="2027163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часть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4" name="Google Shape;184;p37"/>
          <p:cNvSpPr txBox="1"/>
          <p:nvPr/>
        </p:nvSpPr>
        <p:spPr>
          <a:xfrm>
            <a:off x="1624900" y="2234282"/>
            <a:ext cx="1814025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План-проспект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5" name="Google Shape;185;p37"/>
          <p:cNvSpPr txBox="1"/>
          <p:nvPr/>
        </p:nvSpPr>
        <p:spPr>
          <a:xfrm>
            <a:off x="6449661" y="2250487"/>
            <a:ext cx="2043445" cy="1009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Смотр эмпирики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6" name="Google Shape;186;p37"/>
          <p:cNvSpPr txBox="1"/>
          <p:nvPr/>
        </p:nvSpPr>
        <p:spPr>
          <a:xfrm>
            <a:off x="8846767" y="2290554"/>
            <a:ext cx="204344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Итоговые материалы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187" name="Google Shape;187;p37"/>
          <p:cNvCxnSpPr/>
          <p:nvPr/>
        </p:nvCxnSpPr>
        <p:spPr>
          <a:xfrm>
            <a:off x="2531913" y="2234282"/>
            <a:ext cx="7336577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8" name="Google Shape;188;p37"/>
          <p:cNvSpPr/>
          <p:nvPr/>
        </p:nvSpPr>
        <p:spPr>
          <a:xfrm>
            <a:off x="2470685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89" name="Google Shape;189;p37"/>
          <p:cNvSpPr/>
          <p:nvPr/>
        </p:nvSpPr>
        <p:spPr>
          <a:xfrm>
            <a:off x="4903786" y="2110935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90" name="Google Shape;190;p37"/>
          <p:cNvSpPr/>
          <p:nvPr/>
        </p:nvSpPr>
        <p:spPr>
          <a:xfrm>
            <a:off x="7336887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D8D8D8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91" name="Google Shape;191;p37"/>
          <p:cNvSpPr/>
          <p:nvPr/>
        </p:nvSpPr>
        <p:spPr>
          <a:xfrm>
            <a:off x="9769988" y="2146208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rgbClr val="D8D8D8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92" name="Google Shape;192;p37"/>
          <p:cNvSpPr txBox="1"/>
          <p:nvPr/>
        </p:nvSpPr>
        <p:spPr>
          <a:xfrm>
            <a:off x="2798837" y="3598210"/>
            <a:ext cx="6103088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ОБЗОР НАУЧНОЙ ЛИТЕРАТУРЫ</a:t>
            </a:r>
            <a:endParaRPr lang="ru-RU"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ОПИСАНИЕ ПОНЯТИЙНОГО АППАРАТА (что на данный момент известно, какие термины применяются, где есть «слепые пятна»)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СПЕКТР МЕТОДОВ ИССЛЕДОВАНИЯ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ОПИСАНИЕ МЕТОДА ИССЛЕДОВАНИЯ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193" name="Google Shape;193;p37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8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75000"/>
              <a:buFont typeface="HSE Sans" panose="02000000000000000000" charset="0"/>
              <a:buNone/>
            </a:pPr>
            <a:r>
              <a:rPr lang="ru-RU" sz="2800" b="1"/>
              <a:t>ДОРОЖНАЯ КАРТА: ПУТЬ ЛИЦЕИСТА </a:t>
            </a:r>
            <a:r>
              <a:rPr lang="ru-RU" sz="2800" b="1">
                <a:highlight>
                  <a:srgbClr val="FFC000"/>
                </a:highlight>
              </a:rPr>
              <a:t>В ИССЛЕДОВАНИЯХ</a:t>
            </a:r>
            <a:br>
              <a:rPr lang="ru-RU" sz="2800" b="1">
                <a:highlight>
                  <a:srgbClr val="FFC000"/>
                </a:highlight>
              </a:rPr>
            </a:br>
            <a:r>
              <a:rPr lang="ru-RU" sz="2600" b="1" i="0" u="none" strike="noStrike" cap="none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ЗАЧЕТНЫЕ ЭТАПЫ</a:t>
            </a:r>
            <a:endParaRPr sz="2800"/>
          </a:p>
        </p:txBody>
      </p:sp>
      <p:sp>
        <p:nvSpPr>
          <p:cNvPr id="199" name="Google Shape;199;p38"/>
          <p:cNvSpPr txBox="1"/>
          <p:nvPr/>
        </p:nvSpPr>
        <p:spPr>
          <a:xfrm>
            <a:off x="570045" y="388686"/>
            <a:ext cx="913379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SE Sans" panose="02000000000000000000" charset="0"/>
              <a:buNone/>
            </a:pPr>
            <a:r>
              <a:rPr lang="ru-RU" sz="1200" b="1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Научно-исследовательские и проектные семинары (НИПС)</a:t>
            </a:r>
            <a:endParaRPr sz="12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0" name="Google Shape;200;p38"/>
          <p:cNvSpPr txBox="1"/>
          <p:nvPr/>
        </p:nvSpPr>
        <p:spPr>
          <a:xfrm>
            <a:off x="4068837" y="2250487"/>
            <a:ext cx="2027163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часть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1" name="Google Shape;201;p38"/>
          <p:cNvSpPr txBox="1"/>
          <p:nvPr/>
        </p:nvSpPr>
        <p:spPr>
          <a:xfrm>
            <a:off x="1624900" y="2234282"/>
            <a:ext cx="1814025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План-проспект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2" name="Google Shape;202;p38"/>
          <p:cNvSpPr txBox="1"/>
          <p:nvPr/>
        </p:nvSpPr>
        <p:spPr>
          <a:xfrm>
            <a:off x="6449661" y="2250487"/>
            <a:ext cx="2043445" cy="1009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Смотр эмпирики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3" name="Google Shape;203;p38"/>
          <p:cNvSpPr txBox="1"/>
          <p:nvPr/>
        </p:nvSpPr>
        <p:spPr>
          <a:xfrm>
            <a:off x="8846767" y="2290554"/>
            <a:ext cx="204344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D8D8D8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Итоговые материалы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204" name="Google Shape;204;p38"/>
          <p:cNvCxnSpPr/>
          <p:nvPr/>
        </p:nvCxnSpPr>
        <p:spPr>
          <a:xfrm>
            <a:off x="2531913" y="2234282"/>
            <a:ext cx="7336577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5" name="Google Shape;205;p38"/>
          <p:cNvSpPr/>
          <p:nvPr/>
        </p:nvSpPr>
        <p:spPr>
          <a:xfrm>
            <a:off x="2470685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6" name="Google Shape;206;p38"/>
          <p:cNvSpPr/>
          <p:nvPr/>
        </p:nvSpPr>
        <p:spPr>
          <a:xfrm>
            <a:off x="4903786" y="2110935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7" name="Google Shape;207;p38"/>
          <p:cNvSpPr/>
          <p:nvPr/>
        </p:nvSpPr>
        <p:spPr>
          <a:xfrm>
            <a:off x="7336887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8" name="Google Shape;208;p38"/>
          <p:cNvSpPr/>
          <p:nvPr/>
        </p:nvSpPr>
        <p:spPr>
          <a:xfrm>
            <a:off x="9769988" y="2146208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09" name="Google Shape;209;p38"/>
          <p:cNvSpPr txBox="1"/>
          <p:nvPr/>
        </p:nvSpPr>
        <p:spPr>
          <a:xfrm>
            <a:off x="5435600" y="3593465"/>
            <a:ext cx="4572000" cy="258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СПОСОБ СБОРА ИНФОРМАЦИИ (каким образом вы сможете понять, произошло ли наблюдаемое событие или степень его завершенности)</a:t>
            </a:r>
            <a:endParaRPr lang="ru-RU"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ВЫВЕРКА МЕТОДА ИНТЕРПРЕТАЦИИ И ОБРАБОТКИ ИНФОРМАЦИИ</a:t>
            </a: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10" name="Google Shape;210;p38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9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813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75000"/>
              <a:buFont typeface="HSE Sans" panose="02000000000000000000" charset="0"/>
              <a:buNone/>
            </a:pPr>
            <a:r>
              <a:rPr lang="ru-RU" sz="2800" b="1"/>
              <a:t>ДОРОЖНАЯ КАРТА: ПУТЬ ЛИЦЕИСТА </a:t>
            </a:r>
            <a:r>
              <a:rPr lang="ru-RU" sz="2800" b="1">
                <a:highlight>
                  <a:srgbClr val="FFC000"/>
                </a:highlight>
              </a:rPr>
              <a:t>В ИССЛЕДОВАНИЯХ</a:t>
            </a:r>
            <a:br>
              <a:rPr lang="ru-RU" sz="2800" b="1">
                <a:highlight>
                  <a:srgbClr val="FFC000"/>
                </a:highlight>
              </a:rPr>
            </a:br>
            <a:r>
              <a:rPr lang="ru-RU" sz="2600" b="1" i="0" u="none" strike="noStrike" cap="none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ЗАЧЕТНЫЕ ЭТАПЫ</a:t>
            </a:r>
            <a:endParaRPr sz="2800"/>
          </a:p>
        </p:txBody>
      </p:sp>
      <p:sp>
        <p:nvSpPr>
          <p:cNvPr id="216" name="Google Shape;216;p39"/>
          <p:cNvSpPr txBox="1"/>
          <p:nvPr/>
        </p:nvSpPr>
        <p:spPr>
          <a:xfrm>
            <a:off x="570045" y="388686"/>
            <a:ext cx="913379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SE Sans" panose="02000000000000000000" charset="0"/>
              <a:buNone/>
            </a:pPr>
            <a:r>
              <a:rPr lang="ru-RU" sz="1200" b="1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Научно-исследовательские и проектные семинары (НИПС)</a:t>
            </a:r>
            <a:endParaRPr sz="1200" b="0" i="0" u="none" strike="noStrike" cap="none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17" name="Google Shape;217;p39"/>
          <p:cNvSpPr txBox="1"/>
          <p:nvPr/>
        </p:nvSpPr>
        <p:spPr>
          <a:xfrm>
            <a:off x="4068837" y="2250487"/>
            <a:ext cx="2027163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часть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18" name="Google Shape;218;p39"/>
          <p:cNvSpPr txBox="1"/>
          <p:nvPr/>
        </p:nvSpPr>
        <p:spPr>
          <a:xfrm>
            <a:off x="1624900" y="2234282"/>
            <a:ext cx="1814025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План-проспект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19" name="Google Shape;219;p39"/>
          <p:cNvSpPr txBox="1"/>
          <p:nvPr/>
        </p:nvSpPr>
        <p:spPr>
          <a:xfrm>
            <a:off x="6449661" y="2250487"/>
            <a:ext cx="2043445" cy="1009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Смотр эмпирики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0" name="Google Shape;220;p39"/>
          <p:cNvSpPr txBox="1"/>
          <p:nvPr/>
        </p:nvSpPr>
        <p:spPr>
          <a:xfrm>
            <a:off x="8846767" y="2290554"/>
            <a:ext cx="204344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Итоговые материалы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221" name="Google Shape;221;p39"/>
          <p:cNvCxnSpPr/>
          <p:nvPr/>
        </p:nvCxnSpPr>
        <p:spPr>
          <a:xfrm>
            <a:off x="2531913" y="2234282"/>
            <a:ext cx="7336577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2" name="Google Shape;222;p39"/>
          <p:cNvSpPr/>
          <p:nvPr/>
        </p:nvSpPr>
        <p:spPr>
          <a:xfrm>
            <a:off x="2470685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3" name="Google Shape;223;p39"/>
          <p:cNvSpPr/>
          <p:nvPr/>
        </p:nvSpPr>
        <p:spPr>
          <a:xfrm>
            <a:off x="4903786" y="2110935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4" name="Google Shape;224;p39"/>
          <p:cNvSpPr/>
          <p:nvPr/>
        </p:nvSpPr>
        <p:spPr>
          <a:xfrm>
            <a:off x="7336887" y="211351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5" name="Google Shape;225;p39"/>
          <p:cNvSpPr/>
          <p:nvPr/>
        </p:nvSpPr>
        <p:spPr>
          <a:xfrm>
            <a:off x="9769988" y="2146208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6" name="Google Shape;226;p39"/>
          <p:cNvSpPr txBox="1"/>
          <p:nvPr/>
        </p:nvSpPr>
        <p:spPr>
          <a:xfrm>
            <a:off x="8143875" y="3599815"/>
            <a:ext cx="4048125" cy="17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АКАДЕМИЧЕСКИЙ ТЕКСТ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ОФОРМЛЕНИЕ ПО ГОСТУ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AutoNum type="arabicPeriod"/>
            </a:pPr>
            <a:r>
              <a:rPr lang="ru-RU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ПРОВЕРКА В АНТИПЛАГИАТЕ</a:t>
            </a:r>
            <a:endParaRPr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b="1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27" name="Google Shape;227;p39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0"/>
          <p:cNvSpPr txBox="1">
            <a:spLocks noGrp="1"/>
          </p:cNvSpPr>
          <p:nvPr>
            <p:ph type="title" idx="4294967295"/>
          </p:nvPr>
        </p:nvSpPr>
        <p:spPr>
          <a:xfrm>
            <a:off x="551384" y="1102892"/>
            <a:ext cx="11017224" cy="182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ru-RU" sz="2500" b="1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ДОРОЖНАЯ КАРТА: ПУТЬ ЛИЦЕИСТА </a:t>
            </a:r>
            <a:r>
              <a:rPr lang="ru-RU" sz="2500" b="1" i="0" u="none" strike="noStrike" cap="none">
                <a:solidFill>
                  <a:srgbClr val="000000"/>
                </a:solidFill>
                <a:highlight>
                  <a:srgbClr val="FFC000"/>
                </a:highlight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 ИССЛЕДОВАНИЯХ</a:t>
            </a:r>
            <a:br>
              <a:rPr lang="ru-RU" sz="2500" b="1" i="0" u="none" strike="noStrike" cap="none">
                <a:solidFill>
                  <a:srgbClr val="000000"/>
                </a:solidFill>
                <a:highlight>
                  <a:srgbClr val="FFC000"/>
                </a:highlight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</a:br>
            <a:r>
              <a:rPr lang="ru-RU" sz="2300" b="1" i="0" u="none" strike="noStrike" cap="none">
                <a:solidFill>
                  <a:srgbClr val="FFC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ЗАЧЕТНЫЕ ЭТАПЫ</a:t>
            </a:r>
            <a:br>
              <a:rPr lang="ru-RU" sz="2800" b="1"/>
            </a:br>
            <a:endParaRPr sz="2800" b="1"/>
          </a:p>
        </p:txBody>
      </p:sp>
      <p:sp>
        <p:nvSpPr>
          <p:cNvPr id="233" name="Google Shape;233;p40"/>
          <p:cNvSpPr txBox="1"/>
          <p:nvPr/>
        </p:nvSpPr>
        <p:spPr>
          <a:xfrm>
            <a:off x="570045" y="388686"/>
            <a:ext cx="913379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SE Sans" panose="02000000000000000000" charset="0"/>
              <a:buNone/>
            </a:pPr>
            <a:r>
              <a:rPr lang="ru-RU" sz="1200" b="1" i="0" u="none" strike="noStrike" cap="none" dirty="0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Научно-исследовательские и проектные семинары (НИПС)</a:t>
            </a:r>
            <a:endParaRPr sz="1200" b="0" i="0" u="none" strike="noStrike" cap="none" dirty="0">
              <a:solidFill>
                <a:srgbClr val="A5A5A5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34" name="Google Shape;234;p40"/>
          <p:cNvSpPr txBox="1"/>
          <p:nvPr/>
        </p:nvSpPr>
        <p:spPr>
          <a:xfrm>
            <a:off x="3904184" y="2681047"/>
            <a:ext cx="2027163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Теоретическая часть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35" name="Google Shape;235;p40"/>
          <p:cNvSpPr txBox="1"/>
          <p:nvPr/>
        </p:nvSpPr>
        <p:spPr>
          <a:xfrm>
            <a:off x="1460247" y="2664842"/>
            <a:ext cx="1814025" cy="77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План-проспект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36" name="Google Shape;236;p40"/>
          <p:cNvSpPr txBox="1"/>
          <p:nvPr/>
        </p:nvSpPr>
        <p:spPr>
          <a:xfrm>
            <a:off x="6285008" y="2681047"/>
            <a:ext cx="2043445" cy="1009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Смотр эмпирики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37" name="Google Shape;237;p40"/>
          <p:cNvSpPr txBox="1"/>
          <p:nvPr/>
        </p:nvSpPr>
        <p:spPr>
          <a:xfrm>
            <a:off x="8682114" y="2721114"/>
            <a:ext cx="204344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SE Sans" panose="02000000000000000000" charset="0"/>
              <a:buNone/>
            </a:pPr>
            <a:r>
              <a:rPr lang="ru-RU" sz="2000" b="0" i="0" u="none" strike="noStrike" cap="none">
                <a:solidFill>
                  <a:srgbClr val="000000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Итоговые материалы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238" name="Google Shape;238;p40"/>
          <p:cNvCxnSpPr/>
          <p:nvPr/>
        </p:nvCxnSpPr>
        <p:spPr>
          <a:xfrm>
            <a:off x="2367260" y="2664842"/>
            <a:ext cx="7336577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9" name="Google Shape;239;p40"/>
          <p:cNvSpPr/>
          <p:nvPr/>
        </p:nvSpPr>
        <p:spPr>
          <a:xfrm>
            <a:off x="2306032" y="254407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40" name="Google Shape;240;p40"/>
          <p:cNvSpPr/>
          <p:nvPr/>
        </p:nvSpPr>
        <p:spPr>
          <a:xfrm>
            <a:off x="4739133" y="2541495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41" name="Google Shape;241;p40"/>
          <p:cNvSpPr/>
          <p:nvPr/>
        </p:nvSpPr>
        <p:spPr>
          <a:xfrm>
            <a:off x="7172234" y="2544072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42" name="Google Shape;242;p40"/>
          <p:cNvSpPr/>
          <p:nvPr/>
        </p:nvSpPr>
        <p:spPr>
          <a:xfrm>
            <a:off x="9605335" y="2576768"/>
            <a:ext cx="237600" cy="2415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pic>
        <p:nvPicPr>
          <p:cNvPr id="243" name="Google Shape;243;p40" descr="Секундомер 75% со сплошной заливкой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9243473" y="352619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40" descr="Секундомер 25% со сплошной заливкой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944170" y="352619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40" descr="Секундомер 50% со сплошной заливкой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4452135" y="352619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40" descr="Секундомер 75% со сплошной заливкой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6833834" y="3509078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40"/>
          <p:cNvSpPr txBox="1"/>
          <p:nvPr/>
        </p:nvSpPr>
        <p:spPr>
          <a:xfrm>
            <a:off x="1661956" y="4776089"/>
            <a:ext cx="147882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r>
              <a:rPr lang="ru-RU" sz="1400" b="0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1-е полугодие 10-го класса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48" name="Google Shape;248;p40"/>
          <p:cNvSpPr txBox="1"/>
          <p:nvPr/>
        </p:nvSpPr>
        <p:spPr>
          <a:xfrm>
            <a:off x="3722546" y="4776089"/>
            <a:ext cx="147882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r>
              <a:rPr lang="ru-RU" sz="1400" b="0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2-е полугодие 10-го класса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49" name="Google Shape;249;p40"/>
          <p:cNvSpPr txBox="1"/>
          <p:nvPr/>
        </p:nvSpPr>
        <p:spPr>
          <a:xfrm>
            <a:off x="6551620" y="4777612"/>
            <a:ext cx="147882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r>
              <a:rPr lang="ru-RU" sz="1400" b="0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в оговоренные экспертом сроки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sp>
        <p:nvSpPr>
          <p:cNvPr id="250" name="Google Shape;250;p40"/>
          <p:cNvSpPr txBox="1"/>
          <p:nvPr/>
        </p:nvSpPr>
        <p:spPr>
          <a:xfrm>
            <a:off x="8859791" y="4776089"/>
            <a:ext cx="191936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r>
              <a:rPr lang="ru-RU" sz="1400" b="0" i="0" u="none" strike="noStrike" cap="none">
                <a:solidFill>
                  <a:srgbClr val="A5A5A5"/>
                </a:solidFill>
                <a:latin typeface="HSE Sans" panose="02000000000000000000" charset="0"/>
                <a:ea typeface="HSE Sans" panose="02000000000000000000" charset="0"/>
                <a:cs typeface="HSE Sans" panose="02000000000000000000" charset="0"/>
                <a:sym typeface="HSE Sans" panose="02000000000000000000" charset="0"/>
              </a:rPr>
              <a:t>к защите в первой или второй волне</a:t>
            </a:r>
            <a:endParaRPr sz="1400" b="0" i="0" u="none" strike="noStrike" cap="none">
              <a:solidFill>
                <a:srgbClr val="000000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  <p:cxnSp>
        <p:nvCxnSpPr>
          <p:cNvPr id="251" name="Google Shape;251;p40"/>
          <p:cNvCxnSpPr/>
          <p:nvPr/>
        </p:nvCxnSpPr>
        <p:spPr>
          <a:xfrm>
            <a:off x="2894010" y="3983395"/>
            <a:ext cx="1503265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2" name="Google Shape;252;p40"/>
          <p:cNvCxnSpPr>
            <a:stCxn id="245" idx="3"/>
          </p:cNvCxnSpPr>
          <p:nvPr/>
        </p:nvCxnSpPr>
        <p:spPr>
          <a:xfrm>
            <a:off x="5366535" y="3983395"/>
            <a:ext cx="1467300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3" name="Google Shape;253;p40"/>
          <p:cNvCxnSpPr/>
          <p:nvPr/>
        </p:nvCxnSpPr>
        <p:spPr>
          <a:xfrm>
            <a:off x="7748234" y="4003397"/>
            <a:ext cx="1467299" cy="0"/>
          </a:xfrm>
          <a:prstGeom prst="straightConnector1">
            <a:avLst/>
          </a:prstGeom>
          <a:noFill/>
          <a:ln w="9525" cap="flat" cmpd="sng">
            <a:solidFill>
              <a:srgbClr val="EF6A6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4" name="Google Shape;254;p40"/>
          <p:cNvSpPr/>
          <p:nvPr/>
        </p:nvSpPr>
        <p:spPr>
          <a:xfrm>
            <a:off x="10275147" y="345440"/>
            <a:ext cx="1442720" cy="68410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SE Sans" panose="02000000000000000000" charset="0"/>
              <a:buNone/>
            </a:pPr>
            <a:endParaRPr sz="1400" b="0" i="0" u="none" strike="noStrike" cap="none">
              <a:solidFill>
                <a:schemeClr val="lt1"/>
              </a:solidFill>
              <a:latin typeface="HSE Sans" panose="02000000000000000000" charset="0"/>
              <a:ea typeface="HSE Sans" panose="02000000000000000000" charset="0"/>
              <a:cs typeface="HSE Sans" panose="02000000000000000000" charset="0"/>
              <a:sym typeface="HSE Sans" panose="0200000000000000000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Лицей НИУ ВШЭ">
      <a:dk1>
        <a:srgbClr val="000000"/>
      </a:dk1>
      <a:lt1>
        <a:srgbClr val="FFFFFF"/>
      </a:lt1>
      <a:dk2>
        <a:srgbClr val="00ADEE"/>
      </a:dk2>
      <a:lt2>
        <a:srgbClr val="FCB813"/>
      </a:lt2>
      <a:accent1>
        <a:srgbClr val="F27067"/>
      </a:accent1>
      <a:accent2>
        <a:srgbClr val="B1DDD2"/>
      </a:accent2>
      <a:accent3>
        <a:srgbClr val="7290DD"/>
      </a:accent3>
      <a:accent4>
        <a:srgbClr val="ED6B93"/>
      </a:accent4>
      <a:accent5>
        <a:srgbClr val="97B751"/>
      </a:accent5>
      <a:accent6>
        <a:srgbClr val="A597C8"/>
      </a:accent6>
      <a:hlink>
        <a:srgbClr val="7290DD"/>
      </a:hlink>
      <a:folHlink>
        <a:srgbClr val="A597C8"/>
      </a:folHlink>
    </a:clrScheme>
    <a:fontScheme name="Office">
      <a:majorFont>
        <a:latin typeface="HSE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HSE Sans"/>
        <a:font script="Hebr" typeface="HSE Sans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ajorFont>
      <a:minorFont>
        <a:latin typeface="HSE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HSE Sans"/>
        <a:font script="Hebr" typeface="HSE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HSE Sans"/>
        <a:font script="Hebr" typeface="HSE Sans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ajorFont>
      <a:minorFont>
        <a:latin typeface="HSE 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HSE Sans"/>
        <a:font script="Hebr" typeface="HSE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HSE Sans"/>
        <a:font script="Hebr" typeface="HSE Sans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ajorFont>
      <a:minorFont>
        <a:latin typeface="HSE 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HSE Sans"/>
        <a:font script="Hebr" typeface="HSE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SE Sans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3260</Words>
  <Application>WPS Presentation</Application>
  <PresentationFormat>Широкоэкранный</PresentationFormat>
  <Paragraphs>172</Paragraphs>
  <Slides>13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SimSun</vt:lpstr>
      <vt:lpstr>Wingdings</vt:lpstr>
      <vt:lpstr>Arial</vt:lpstr>
      <vt:lpstr>Circe</vt:lpstr>
      <vt:lpstr>Yu Gothic UI</vt:lpstr>
      <vt:lpstr>PT Sans</vt:lpstr>
      <vt:lpstr>PT Sans Narrow</vt:lpstr>
      <vt:lpstr>Times New Roman</vt:lpstr>
      <vt:lpstr>Microsoft YaHei</vt:lpstr>
      <vt:lpstr>Arial Unicode MS</vt:lpstr>
      <vt:lpstr>Calibri</vt:lpstr>
      <vt:lpstr>HSE Sans</vt:lpstr>
      <vt:lpstr>Office Theme</vt:lpstr>
      <vt:lpstr>Научно-исследовательские  и проектные семинары (НИПС)  Исследовательская область – (указать свою)</vt:lpstr>
      <vt:lpstr>ИССЛЕДОВАНИЯ ↔ ПРОЕКТЫ</vt:lpstr>
      <vt:lpstr>PowerPoint 演示文稿</vt:lpstr>
      <vt:lpstr>Описание области Естественные науки</vt:lpstr>
      <vt:lpstr>ДОРОЖНАЯ КАРТА: ПУТЬ ЛИЦЕИСТА В ИССЛЕДОВАНИЯХ ЗАЧЕТНЫЕ ЭТАПЫ</vt:lpstr>
      <vt:lpstr>ДОРОЖНАЯ КАРТА: ПУТЬ ЛИЦЕИСТА В ИССЛЕДОВАНИЯХ ЗАЧЕТНЫЕ ЭТАПЫ</vt:lpstr>
      <vt:lpstr>ДОРОЖНАЯ КАРТА: ПУТЬ ЛИЦЕИСТА В ИССЛЕДОВАНИЯХ ЗАЧЕТНЫЕ ЭТАПЫ</vt:lpstr>
      <vt:lpstr>ДОРОЖНАЯ КАРТА: ПУТЬ ЛИЦЕИСТА В ИССЛЕДОВАНИЯХ ЗАЧЕТНЫЕ ЭТАПЫ</vt:lpstr>
      <vt:lpstr>ДОРОЖНАЯ КАРТА: ПУТЬ ЛИЦЕИСТА В ИССЛЕДОВАНИЯХ ЗАЧЕТНЫЕ ЭТАПЫ </vt:lpstr>
      <vt:lpstr>Первый этап – план-проспект</vt:lpstr>
      <vt:lpstr>PowerPoint 演示文稿</vt:lpstr>
      <vt:lpstr>Методы сбора и анализа данных (название области)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Научно-исследовательские и проектные семинары (НИПС)</dc:title>
  <dc:creator>Ксения Антонова</dc:creator>
  <cp:lastModifiedBy>Лысенко Антонина</cp:lastModifiedBy>
  <cp:revision>19</cp:revision>
  <dcterms:created xsi:type="dcterms:W3CDTF">2023-09-11T08:35:00Z</dcterms:created>
  <dcterms:modified xsi:type="dcterms:W3CDTF">2025-10-08T12:35:43Z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01E53AFEFECD40C1976DB65E1E8C06A0_13</vt:lpwstr>
  </property>
  <property fmtid="{D5CDD505-2E9C-101B-9397-08002B2CF9AE}" pid="3" name="KSOProductBuildVer">
    <vt:lpwstr>1049-12.2.0.22549</vt:lpwstr>
  </property>
</Properties>
</file>