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x="6858000" cy="9144000"/>
  <p:embeddedFontLst>
    <p:embeddedFont>
      <p:font typeface="Helvetica Neue"/>
      <p:regular r:id="rId27"/>
      <p:bold r:id="rId28"/>
      <p:italic r:id="rId29"/>
      <p:boldItalic r:id="rId30"/>
    </p:embeddedFont>
    <p:embeddedFont>
      <p:font typeface="Helvetica Neue Light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orient="horz" pos="576">
          <p15:clr>
            <a:srgbClr val="747775"/>
          </p15:clr>
        </p15:guide>
        <p15:guide id="3" orient="horz" pos="81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7B1BE88-9EDF-420B-A1FA-16A6EE74B0E1}">
  <a:tblStyle styleId="{97B1BE88-9EDF-420B-A1FA-16A6EE74B0E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576" orient="horz"/>
        <p:guide pos="816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font" Target="fonts/HelveticaNeue-bold.fntdata"/><Relationship Id="rId27" Type="http://schemas.openxmlformats.org/officeDocument/2006/relationships/font" Target="fonts/HelveticaNeue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HelveticaNeue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HelveticaNeueLight-regular.fntdata"/><Relationship Id="rId30" Type="http://schemas.openxmlformats.org/officeDocument/2006/relationships/font" Target="fonts/HelveticaNeue-boldItalic.fntdata"/><Relationship Id="rId11" Type="http://schemas.openxmlformats.org/officeDocument/2006/relationships/slide" Target="slides/slide5.xml"/><Relationship Id="rId33" Type="http://schemas.openxmlformats.org/officeDocument/2006/relationships/font" Target="fonts/HelveticaNeueLight-italic.fntdata"/><Relationship Id="rId10" Type="http://schemas.openxmlformats.org/officeDocument/2006/relationships/slide" Target="slides/slide4.xml"/><Relationship Id="rId32" Type="http://schemas.openxmlformats.org/officeDocument/2006/relationships/font" Target="fonts/HelveticaNeueLight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font" Target="fonts/HelveticaNeueLight-bold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89a1da5de5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89a1da5de5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89a1da5de5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89a1da5de5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89a1da5de5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89a1da5de5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9a1da5de5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9a1da5de5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89a1da5de5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89a1da5de5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89a1da5de5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89a1da5de5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89a1da5de5_0_2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89a1da5de5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9a1da5de5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89a1da5de5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89a1da5de5_0_2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89a1da5de5_0_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89a1da5de5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89a1da5de5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9a1da5de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9a1da5de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89a1da5de5_0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89a1da5de5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9a1da5de5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9a1da5de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9a1da5de5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9a1da5de5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9a1da5de5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9a1da5de5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9a1da5de5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89a1da5de5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89a1da5de5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89a1da5de5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89a1da5de5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89a1da5de5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9a1da5de5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9a1da5de5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227">
          <p15:clr>
            <a:srgbClr val="E46962"/>
          </p15:clr>
        </p15:guide>
        <p15:guide id="2" pos="5533">
          <p15:clr>
            <a:srgbClr val="E46962"/>
          </p15:clr>
        </p15:guide>
        <p15:guide id="3" orient="horz" pos="227">
          <p15:clr>
            <a:srgbClr val="E46962"/>
          </p15:clr>
        </p15:guide>
        <p15:guide id="4" orient="horz" pos="3013">
          <p15:clr>
            <a:srgbClr val="E46962"/>
          </p15:clr>
        </p15:guide>
        <p15:guide id="5" pos="816">
          <p15:clr>
            <a:srgbClr val="E46962"/>
          </p15:clr>
        </p15:guide>
        <p15:guide id="6" pos="911">
          <p15:clr>
            <a:srgbClr val="E46962"/>
          </p15:clr>
        </p15:guide>
        <p15:guide id="7" pos="1490">
          <p15:clr>
            <a:srgbClr val="E46962"/>
          </p15:clr>
        </p15:guide>
        <p15:guide id="8" pos="1585">
          <p15:clr>
            <a:srgbClr val="E46962"/>
          </p15:clr>
        </p15:guide>
        <p15:guide id="9" pos="2164">
          <p15:clr>
            <a:srgbClr val="E46962"/>
          </p15:clr>
        </p15:guide>
        <p15:guide id="10" pos="2259">
          <p15:clr>
            <a:srgbClr val="E46962"/>
          </p15:clr>
        </p15:guide>
        <p15:guide id="11" pos="2838">
          <p15:clr>
            <a:srgbClr val="E46962"/>
          </p15:clr>
        </p15:guide>
        <p15:guide id="12" pos="2933">
          <p15:clr>
            <a:srgbClr val="E46962"/>
          </p15:clr>
        </p15:guide>
        <p15:guide id="13" pos="3512">
          <p15:clr>
            <a:srgbClr val="E46962"/>
          </p15:clr>
        </p15:guide>
        <p15:guide id="14" pos="3607">
          <p15:clr>
            <a:srgbClr val="E46962"/>
          </p15:clr>
        </p15:guide>
        <p15:guide id="15" pos="4185">
          <p15:clr>
            <a:srgbClr val="E46962"/>
          </p15:clr>
        </p15:guide>
        <p15:guide id="16" pos="4281">
          <p15:clr>
            <a:srgbClr val="E46962"/>
          </p15:clr>
        </p15:guide>
        <p15:guide id="17" pos="4859">
          <p15:clr>
            <a:srgbClr val="E46962"/>
          </p15:clr>
        </p15:guide>
        <p15:guide id="18" pos="4955">
          <p15:clr>
            <a:srgbClr val="E46962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" name="Google Shape;13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6" name="Google Shape;36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7" name="Google Shape;37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1" name="Google Shape;4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6EFE3">
            <a:alpha val="7000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idx="4294967295" type="ctrTitle"/>
          </p:nvPr>
        </p:nvSpPr>
        <p:spPr>
          <a:xfrm>
            <a:off x="360000" y="2818457"/>
            <a:ext cx="8424000" cy="2211900"/>
          </a:xfrm>
          <a:prstGeom prst="rect">
            <a:avLst/>
          </a:prstGeom>
        </p:spPr>
        <p:txBody>
          <a:bodyPr anchorCtr="0" anchor="b" bIns="91425" lIns="0" spcFirstLastPara="1" rIns="91425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5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ИВР</a:t>
            </a:r>
            <a:br>
              <a:rPr lang="ru" sz="5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ru" sz="5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ДИЗАЙН</a:t>
            </a:r>
            <a:r>
              <a:rPr lang="ru" sz="5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-</a:t>
            </a:r>
            <a:r>
              <a:rPr lang="ru" sz="5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ПРОЕКТЫ</a:t>
            </a:r>
            <a:endParaRPr sz="50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53" name="Google Shape;53;p13"/>
          <p:cNvSpPr txBox="1"/>
          <p:nvPr/>
        </p:nvSpPr>
        <p:spPr>
          <a:xfrm>
            <a:off x="361950" y="360000"/>
            <a:ext cx="18345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Лицей НИУ ВШЭ</a:t>
            </a:r>
            <a:endParaRPr sz="8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54" name="Google Shape;54;p13"/>
          <p:cNvSpPr txBox="1"/>
          <p:nvPr/>
        </p:nvSpPr>
        <p:spPr>
          <a:xfrm>
            <a:off x="6949500" y="360000"/>
            <a:ext cx="1834500" cy="3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Дизайн-проекты</a:t>
            </a:r>
            <a:endParaRPr sz="8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cxnSp>
        <p:nvCxnSpPr>
          <p:cNvPr id="55" name="Google Shape;55;p13"/>
          <p:cNvCxnSpPr/>
          <p:nvPr/>
        </p:nvCxnSpPr>
        <p:spPr>
          <a:xfrm>
            <a:off x="1312315" y="446000"/>
            <a:ext cx="6430200" cy="0"/>
          </a:xfrm>
          <a:prstGeom prst="straightConnector1">
            <a:avLst/>
          </a:prstGeom>
          <a:noFill/>
          <a:ln cap="flat" cmpd="sng" w="9525">
            <a:solidFill>
              <a:srgbClr val="EA392A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10" name="Google Shape;110;p22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6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Комикс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многостраничное издание с законченным сюжетом и авторскими иллюстрациями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4 разворотов (8 страниц) + обложка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Сценарий (сюжет, диалоги)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Раскадровка и композиция страниц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Проработка персонажей и окружения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Страницы в едином стиле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Обложка и титульная страница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Итоговый формат — PDF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16" name="Google Shape;116;p23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7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Приложение для смартфона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дизайн интерфейса мобильного приложения с проработкой логики и визуального стиля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10 экранов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Концепция и назначение приложения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Пользовательский путь (user flow, карта экранов)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Прорисованные экраны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Иконка приложения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Описание навигации и логики взаимодействия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22" name="Google Shape;122;p24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8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Создание сайта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полноценная разработка дизайна сайта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не менее 7 экранов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Карта сайта (структура страниц)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Главная страница + внутренние разделы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Авторский дизайн без использования готовых шаблонов или макетов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Единая визуальная система и типографика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28" name="Google Shape;128;p25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9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Концепция видеоигры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визуально-геймдизайнерская разработка игровой идеи и её визуального воплощения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 и объём:</a:t>
                      </a: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Концепт вселенной и сюжета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Схемы игровых механик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5 концепт-артов окружения или объектов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3 зарисовок игровых экранов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 интерфейсом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3 разработанных персонажей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Краткое описание визуального стиля и настроения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34" name="Google Shape;134;p26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10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Настольная игра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полностью разработанная настольная игра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 авторскими правилами и визуальными материалами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Концепция и цель игры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Полные правила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Иллюстрации и дизайн элементов (карты, поля, жетоны, фишки и т.д.)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Дизайн упаковки и фирменного стиля игры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Все материалы, необходимые для полноценной игры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40" name="Google Shape;140;p27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11.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Интерьерные проекты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жилые интерьеры, общественные пространства, тематические парки, магазины и др.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 и объём: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Чертежи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План обмера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План перепланировки (если производится,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 обоснованием законности)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План расстановки мебели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Визуализации (в зависимости от метода)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Коллажи — 2–3 шт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Скетчи — 2–3 шт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3D — не менее 3 шт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Спецификация: подбор мебели, отделки, освещения и декора с примерами.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Критерии оценивания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46" name="Google Shape;146;p28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2003325"/>
                <a:gridCol w="1604700"/>
                <a:gridCol w="1604650"/>
                <a:gridCol w="1604675"/>
                <a:gridCol w="1604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критерий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аспекты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А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Соблюдение логики проектной деятельности, результаты работы</a:t>
                      </a:r>
                      <a:endParaRPr sz="7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Проблемное поле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Актуальность работы обоснована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Продемонстрировано, как проект будет решать проблему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Образ продукта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Характеристики продукта в заявке дают исчерпывающее представление о нем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соотнесены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 задачами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Планирование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Соблюдена логика поэтапного планирования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балл).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Продукт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проектная документация (окончательная заявка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отчет) представлены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 срок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Продукт 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Итоговый продукт соответствует заявленному образу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решает поставленную задачу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Изменения ключевых характеристик обоснованы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Критерии оценивания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52" name="Google Shape;152;p29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2154825"/>
                <a:gridCol w="3057850"/>
                <a:gridCol w="32094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критерий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аспекты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В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Отчет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Соответствие формату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оформление отчета соответствуют формату академического/ профессионального общения и нормам современного русского литературного языка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(2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Рефлексия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Раздел «Рефлексия»‎ даёт представление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 возникших проблемах и способах их решения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Указаны возможные пути развития проекта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способы применения приобретённых компетенций </a:t>
                      </a: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0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Критерии оценивания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58" name="Google Shape;158;p30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2154825"/>
                <a:gridCol w="3057850"/>
                <a:gridCol w="32094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критерий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аспекты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С1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Оценивает комиссия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Целостность продукта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Все элементы продукта образуют единое визуальное целое (1 балл). Соблюдена логика последовательности визуального представления продукта) 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Ориентация на потребителя / заказчика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Выбранное дизайнерское решение обосновано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соотнесено с запросами целевой аудитории/целевой аудиторией заказчика (1 балл)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создает устойчивую эмоциональную связь между продуктом и ЦА 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Критерии оценивания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64" name="Google Shape;164;p31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2003325"/>
                <a:gridCol w="1604700"/>
                <a:gridCol w="1604650"/>
                <a:gridCol w="1604675"/>
                <a:gridCol w="1604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критерий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аспекты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С2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Оценивает эксперт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Стилистика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 выполнен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 соответствующей целям и задачам проекта стилистике (1 балл), которая выдержана во всех его элементах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(1 балл)</a:t>
                      </a:r>
                      <a:endParaRPr sz="100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Методология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Выбранные методы обоснованы визуальным исследованием (1 балл). Средства выразительности выбраны оптимально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согласуются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со стилистикой 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Концепция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 продукте выражена концепция, соответствующая целям и задачам проекта</a:t>
                      </a:r>
                      <a:b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 обоснованная в отчете (1 балл). Концепция демонстрирует самобытность, которая определяет уникальность продукта 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Техничность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Технические параметры хорошо подобраны, соответствуют содержанию (1 балл). Проект выполнен качественно, соблюдены заявленные параметры во всех элементах продукта (1 балл)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361950" y="360000"/>
            <a:ext cx="42102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ЭТАПЫ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этапы заявки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требования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Проектная заявка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Визуальное предпроектное исследование (ВИ)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Отчет о ходе работы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 + эскизыи другие наработки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Окончательная заявка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 + эскизы и другие наработки,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 соответствии с обновленной заявкой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Итоговые материалы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 + итоговый продукт + отчет + презентация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Телеграм канал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170" name="Google Shape;170;p32" title="qr-code.png"/>
          <p:cNvPicPr preferRelativeResize="0"/>
          <p:nvPr/>
        </p:nvPicPr>
        <p:blipFill rotWithShape="1">
          <a:blip r:embed="rId3">
            <a:alphaModFix/>
          </a:blip>
          <a:srcRect b="6191" l="5888" r="5959" t="5989"/>
          <a:stretch/>
        </p:blipFill>
        <p:spPr>
          <a:xfrm>
            <a:off x="360000" y="2785975"/>
            <a:ext cx="2005276" cy="1997532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32"/>
          <p:cNvSpPr txBox="1"/>
          <p:nvPr/>
        </p:nvSpPr>
        <p:spPr>
          <a:xfrm>
            <a:off x="2516775" y="3507300"/>
            <a:ext cx="6267300" cy="1276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Присоединяйтесь к телеграм каналу области. Тут будут публиковаться</a:t>
            </a:r>
            <a:b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все полезные ссылки, карточки с полезной информацией, новости области итд.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Визуальное исследование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367800" y="1295400"/>
            <a:ext cx="7346400" cy="34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rgbClr val="EA392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Визуальное исследование</a:t>
            </a: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—это концептуальная и аналитическая работа, направленная на понимание и развитие идеи будущего проекта. Оно помогает определить визуальное направление, изучить существующие решения и выстроить собственную систему образов, стиля и смыслов. Работа над визуальным исследованием требует как дизайнерских, так и исследовательских навыков: важно</a:t>
            </a:r>
            <a:b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не только искать изображения, но и уметь анализировать их, делать выводы и обосновывать выбор.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Презентация выполняется в формате PDF и должна содержать не менее 10 слайдов.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rgbClr val="EA392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Состав:</a:t>
            </a:r>
            <a:endParaRPr b="1" sz="1200">
              <a:solidFill>
                <a:srgbClr val="EA392A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описание концепции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портрет целевой аудитории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анализ конкурентов (не менее 3)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референсы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подбор цвета и шрифта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исторический контекст (если применимо)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367800" y="1295400"/>
            <a:ext cx="7346400" cy="12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Коммуникационный дизайн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Анимация и иллюстрация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Комикс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Гейм-дизайн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A392A"/>
              </a:buClr>
              <a:buSzPts val="1200"/>
              <a:buFont typeface="Helvetica Neue Light"/>
              <a:buChar char="●"/>
            </a:pPr>
            <a:r>
              <a:rPr lang="ru" sz="12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Дизайн среды и интерьера</a:t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2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367800" y="4036325"/>
            <a:ext cx="7498800" cy="747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ru" sz="1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*Выполнение дизайн-проектов, выходящих за рамки основных видов, возможно только по индивидуальному согласованию</a:t>
            </a:r>
            <a:br>
              <a:rPr lang="ru" sz="1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lang="ru" sz="10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с экспертом области</a:t>
            </a:r>
            <a:endParaRPr sz="10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80" name="Google Shape;80;p17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1. Брендбук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документ, описывающий визуальную систему бренда и правила её применения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10 слайдов в формате PDF.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Презентация логотипа (варианты использования, смысл и построение)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Фирменные шрифты 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Фирменные цвета (палитра с кодами)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Стиль иллюстраций (пример или набор)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Дизайн фирменных носителей на мокапах (упаковка, визитка, баннер и т.п.)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Фирменная графика и паттерны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86" name="Google Shape;86;p18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2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Айдентика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визуальная система бренда, отражающая его характер и ценности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5 элементов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Логотип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Паттерн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Рекламный плакат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Визитка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Упаковка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Рекламная продукция (постеры, листовки, мерч)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Документация (бланки, конверты)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Буклет или каталог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Фирменная одежда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Детали оформления интерьера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92" name="Google Shape;92;p19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3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Серия иллюстраций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визуальный проект, объединённый общей идеей, техникой и стилем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7 проработанных иллюстраций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Концепция серии (тема, цель, идея)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Единый художественный стиль и цветовая палитра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Иллюстрации, выстроенные в логическую или эмоциональную последовательность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Возможное оформление серии (постер, книга, выставка, календарь и т.п.)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98" name="Google Shape;98;p20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4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Графическое оформление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дизайн многостраничного издания (журнал, каталог, книга и т.д.)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24 страниц (12 разворотов)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Макет с продуманной сеткой и версткой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Графические элементы (иконки, орнаменты, схемы, декоративные детали)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5 авторских иллюстраций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Единая типографика и цветовая система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/>
        </p:nvSpPr>
        <p:spPr>
          <a:xfrm>
            <a:off x="361950" y="360000"/>
            <a:ext cx="57963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500">
                <a:solidFill>
                  <a:srgbClr val="EA392A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Виды проектов</a:t>
            </a:r>
            <a:endParaRPr sz="2500">
              <a:solidFill>
                <a:srgbClr val="EA392A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graphicFrame>
        <p:nvGraphicFramePr>
          <p:cNvPr id="104" name="Google Shape;104;p21"/>
          <p:cNvGraphicFramePr/>
          <p:nvPr/>
        </p:nvGraphicFramePr>
        <p:xfrm>
          <a:off x="361950" y="1295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{97B1BE88-9EDF-420B-A1FA-16A6EE74B0E1}</a:tableStyleId>
              </a:tblPr>
              <a:tblGrid>
                <a:gridCol w="4294375"/>
                <a:gridCol w="41276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продукт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0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структура и объем</a:t>
                      </a:r>
                      <a:endParaRPr sz="10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500"/>
                        </a:spcAft>
                        <a:buNone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5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.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Анимация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Описание: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короткий анимационный ролик</a:t>
                      </a:r>
                      <a:b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</a:b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с проработанным сценарием, движением и звуком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Объём: </a:t>
                      </a: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не менее 1 минуты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1200">
                          <a:solidFill>
                            <a:srgbClr val="EA392A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Структура:</a:t>
                      </a:r>
                      <a:endParaRPr b="1" sz="1200">
                        <a:solidFill>
                          <a:srgbClr val="EA392A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Концепция и сценарий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Кадровый план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Разработка персонажей и фонов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  <a:p>
                      <a:pPr indent="-304800" lvl="0" marL="45720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A392A"/>
                        </a:buClr>
                        <a:buSzPts val="1200"/>
                        <a:buFont typeface="Helvetica Neue Light"/>
                        <a:buChar char="●"/>
                      </a:pPr>
                      <a:r>
                        <a:rPr lang="ru" sz="1200">
                          <a:solidFill>
                            <a:srgbClr val="EA392A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rPr>
                        <a:t>Итоговая анимация (видеофайл)</a:t>
                      </a:r>
                      <a:endParaRPr sz="1200">
                        <a:solidFill>
                          <a:srgbClr val="EA392A"/>
                        </a:solidFill>
                        <a:latin typeface="Helvetica Neue Light"/>
                        <a:ea typeface="Helvetica Neue Light"/>
                        <a:cs typeface="Helvetica Neue Light"/>
                        <a:sym typeface="Helvetica Neue Light"/>
                      </a:endParaRPr>
                    </a:p>
                  </a:txBody>
                  <a:tcPr marT="91425" marB="91425" marR="47625" marL="476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A392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