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2BE"/>
    <a:srgbClr val="EED196"/>
    <a:srgbClr val="F3DEB3"/>
    <a:srgbClr val="FAF1DF"/>
    <a:srgbClr val="FDD9A9"/>
    <a:srgbClr val="B0938E"/>
    <a:srgbClr val="EF9E67"/>
    <a:srgbClr val="ECE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23175363949072"/>
          <c:y val="5.9511150686850305E-2"/>
          <c:w val="0.87188635475475806"/>
          <c:h val="0.76455298948875416"/>
        </c:manualLayout>
      </c:layout>
      <c:scatterChart>
        <c:scatterStyle val="lineMarker"/>
        <c:varyColors val="0"/>
        <c:ser>
          <c:idx val="0"/>
          <c:order val="0"/>
          <c:spPr>
            <a:ln w="19050" cap="rnd" cmpd="sng" algn="ctr">
              <a:noFill/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dLbls>
            <c:delete val="1"/>
          </c:dLbls>
          <c:trendline>
            <c:spPr>
              <a:ln w="6350" cap="rnd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  <c:trendlineType val="linear"/>
            <c:dispRSqr val="0"/>
            <c:dispEq val="0"/>
          </c:trendline>
          <c:xVal>
            <c:numRef>
              <c:f>'[Новая таблица (1) (3).xlsx]Ответы на форму (1)'!$AZ$3:$AZ$81</c:f>
              <c:numCache>
                <c:formatCode>General</c:formatCode>
                <c:ptCount val="79"/>
                <c:pt idx="0">
                  <c:v>48</c:v>
                </c:pt>
                <c:pt idx="1">
                  <c:v>47</c:v>
                </c:pt>
                <c:pt idx="2">
                  <c:v>38</c:v>
                </c:pt>
                <c:pt idx="3">
                  <c:v>34</c:v>
                </c:pt>
                <c:pt idx="4">
                  <c:v>40</c:v>
                </c:pt>
                <c:pt idx="5">
                  <c:v>63</c:v>
                </c:pt>
                <c:pt idx="6">
                  <c:v>58</c:v>
                </c:pt>
                <c:pt idx="7">
                  <c:v>36</c:v>
                </c:pt>
                <c:pt idx="8">
                  <c:v>39</c:v>
                </c:pt>
                <c:pt idx="9">
                  <c:v>37</c:v>
                </c:pt>
                <c:pt idx="10">
                  <c:v>55</c:v>
                </c:pt>
                <c:pt idx="11">
                  <c:v>48</c:v>
                </c:pt>
                <c:pt idx="12">
                  <c:v>51</c:v>
                </c:pt>
                <c:pt idx="13">
                  <c:v>36</c:v>
                </c:pt>
                <c:pt idx="14">
                  <c:v>42</c:v>
                </c:pt>
                <c:pt idx="15">
                  <c:v>43</c:v>
                </c:pt>
                <c:pt idx="16">
                  <c:v>54</c:v>
                </c:pt>
                <c:pt idx="17">
                  <c:v>36</c:v>
                </c:pt>
                <c:pt idx="18">
                  <c:v>48</c:v>
                </c:pt>
                <c:pt idx="19">
                  <c:v>29</c:v>
                </c:pt>
                <c:pt idx="20">
                  <c:v>35</c:v>
                </c:pt>
                <c:pt idx="21">
                  <c:v>51</c:v>
                </c:pt>
                <c:pt idx="22">
                  <c:v>49</c:v>
                </c:pt>
                <c:pt idx="23">
                  <c:v>21</c:v>
                </c:pt>
                <c:pt idx="24">
                  <c:v>57</c:v>
                </c:pt>
                <c:pt idx="25">
                  <c:v>66</c:v>
                </c:pt>
                <c:pt idx="26">
                  <c:v>57</c:v>
                </c:pt>
                <c:pt idx="27">
                  <c:v>42</c:v>
                </c:pt>
                <c:pt idx="28">
                  <c:v>65</c:v>
                </c:pt>
                <c:pt idx="29">
                  <c:v>32</c:v>
                </c:pt>
                <c:pt idx="30">
                  <c:v>49</c:v>
                </c:pt>
                <c:pt idx="31">
                  <c:v>39</c:v>
                </c:pt>
                <c:pt idx="32">
                  <c:v>52</c:v>
                </c:pt>
                <c:pt idx="33">
                  <c:v>47</c:v>
                </c:pt>
                <c:pt idx="34">
                  <c:v>46</c:v>
                </c:pt>
                <c:pt idx="35">
                  <c:v>27</c:v>
                </c:pt>
                <c:pt idx="36">
                  <c:v>34</c:v>
                </c:pt>
                <c:pt idx="37">
                  <c:v>69</c:v>
                </c:pt>
                <c:pt idx="38">
                  <c:v>41</c:v>
                </c:pt>
                <c:pt idx="39">
                  <c:v>40</c:v>
                </c:pt>
                <c:pt idx="40">
                  <c:v>54</c:v>
                </c:pt>
                <c:pt idx="41">
                  <c:v>31</c:v>
                </c:pt>
                <c:pt idx="42">
                  <c:v>38</c:v>
                </c:pt>
                <c:pt idx="43">
                  <c:v>42</c:v>
                </c:pt>
                <c:pt idx="44">
                  <c:v>42</c:v>
                </c:pt>
                <c:pt idx="45">
                  <c:v>66</c:v>
                </c:pt>
                <c:pt idx="46">
                  <c:v>42</c:v>
                </c:pt>
                <c:pt idx="47">
                  <c:v>48</c:v>
                </c:pt>
                <c:pt idx="48">
                  <c:v>36</c:v>
                </c:pt>
                <c:pt idx="49">
                  <c:v>29</c:v>
                </c:pt>
                <c:pt idx="50">
                  <c:v>54</c:v>
                </c:pt>
                <c:pt idx="51">
                  <c:v>32</c:v>
                </c:pt>
                <c:pt idx="52">
                  <c:v>43</c:v>
                </c:pt>
                <c:pt idx="53">
                  <c:v>50</c:v>
                </c:pt>
                <c:pt idx="54">
                  <c:v>33</c:v>
                </c:pt>
                <c:pt idx="55">
                  <c:v>41</c:v>
                </c:pt>
                <c:pt idx="56">
                  <c:v>42</c:v>
                </c:pt>
                <c:pt idx="57">
                  <c:v>56</c:v>
                </c:pt>
                <c:pt idx="58">
                  <c:v>56</c:v>
                </c:pt>
                <c:pt idx="59">
                  <c:v>39</c:v>
                </c:pt>
                <c:pt idx="60">
                  <c:v>30</c:v>
                </c:pt>
                <c:pt idx="61">
                  <c:v>38</c:v>
                </c:pt>
                <c:pt idx="62">
                  <c:v>53</c:v>
                </c:pt>
                <c:pt idx="63">
                  <c:v>44</c:v>
                </c:pt>
                <c:pt idx="64">
                  <c:v>59</c:v>
                </c:pt>
                <c:pt idx="65">
                  <c:v>40</c:v>
                </c:pt>
                <c:pt idx="66">
                  <c:v>60</c:v>
                </c:pt>
                <c:pt idx="67">
                  <c:v>38</c:v>
                </c:pt>
                <c:pt idx="68">
                  <c:v>36</c:v>
                </c:pt>
                <c:pt idx="69">
                  <c:v>49</c:v>
                </c:pt>
                <c:pt idx="70">
                  <c:v>60</c:v>
                </c:pt>
                <c:pt idx="71">
                  <c:v>37</c:v>
                </c:pt>
                <c:pt idx="72">
                  <c:v>53</c:v>
                </c:pt>
                <c:pt idx="73">
                  <c:v>41</c:v>
                </c:pt>
                <c:pt idx="74">
                  <c:v>63</c:v>
                </c:pt>
                <c:pt idx="75">
                  <c:v>68</c:v>
                </c:pt>
                <c:pt idx="76">
                  <c:v>26</c:v>
                </c:pt>
                <c:pt idx="77">
                  <c:v>45</c:v>
                </c:pt>
                <c:pt idx="78">
                  <c:v>51</c:v>
                </c:pt>
              </c:numCache>
            </c:numRef>
          </c:xVal>
          <c:yVal>
            <c:numRef>
              <c:f>'[Новая таблица (1) (3).xlsx]Ответы на форму (1)'!$BA$3:$BA$81</c:f>
              <c:numCache>
                <c:formatCode>General</c:formatCode>
                <c:ptCount val="79"/>
                <c:pt idx="0">
                  <c:v>19</c:v>
                </c:pt>
                <c:pt idx="1">
                  <c:v>16</c:v>
                </c:pt>
                <c:pt idx="2">
                  <c:v>12</c:v>
                </c:pt>
                <c:pt idx="3">
                  <c:v>17</c:v>
                </c:pt>
                <c:pt idx="4">
                  <c:v>11</c:v>
                </c:pt>
                <c:pt idx="5">
                  <c:v>6</c:v>
                </c:pt>
                <c:pt idx="6">
                  <c:v>20</c:v>
                </c:pt>
                <c:pt idx="7">
                  <c:v>7</c:v>
                </c:pt>
                <c:pt idx="8">
                  <c:v>10</c:v>
                </c:pt>
                <c:pt idx="9">
                  <c:v>19</c:v>
                </c:pt>
                <c:pt idx="10">
                  <c:v>6</c:v>
                </c:pt>
                <c:pt idx="11">
                  <c:v>10</c:v>
                </c:pt>
                <c:pt idx="12">
                  <c:v>22</c:v>
                </c:pt>
                <c:pt idx="13">
                  <c:v>16</c:v>
                </c:pt>
                <c:pt idx="14">
                  <c:v>10</c:v>
                </c:pt>
                <c:pt idx="15">
                  <c:v>7</c:v>
                </c:pt>
                <c:pt idx="16">
                  <c:v>13</c:v>
                </c:pt>
                <c:pt idx="17">
                  <c:v>17</c:v>
                </c:pt>
                <c:pt idx="18">
                  <c:v>20</c:v>
                </c:pt>
                <c:pt idx="19">
                  <c:v>7</c:v>
                </c:pt>
                <c:pt idx="20">
                  <c:v>6</c:v>
                </c:pt>
                <c:pt idx="21">
                  <c:v>23</c:v>
                </c:pt>
                <c:pt idx="22">
                  <c:v>20</c:v>
                </c:pt>
                <c:pt idx="23">
                  <c:v>13</c:v>
                </c:pt>
                <c:pt idx="24">
                  <c:v>15</c:v>
                </c:pt>
                <c:pt idx="25">
                  <c:v>4</c:v>
                </c:pt>
                <c:pt idx="26">
                  <c:v>5</c:v>
                </c:pt>
                <c:pt idx="27">
                  <c:v>16</c:v>
                </c:pt>
                <c:pt idx="28">
                  <c:v>8</c:v>
                </c:pt>
                <c:pt idx="29">
                  <c:v>2</c:v>
                </c:pt>
                <c:pt idx="30">
                  <c:v>7</c:v>
                </c:pt>
                <c:pt idx="31">
                  <c:v>10</c:v>
                </c:pt>
                <c:pt idx="32">
                  <c:v>19</c:v>
                </c:pt>
                <c:pt idx="33">
                  <c:v>19</c:v>
                </c:pt>
                <c:pt idx="34">
                  <c:v>27</c:v>
                </c:pt>
                <c:pt idx="35">
                  <c:v>13</c:v>
                </c:pt>
                <c:pt idx="36">
                  <c:v>10</c:v>
                </c:pt>
                <c:pt idx="37">
                  <c:v>7</c:v>
                </c:pt>
                <c:pt idx="38">
                  <c:v>21</c:v>
                </c:pt>
                <c:pt idx="39">
                  <c:v>8</c:v>
                </c:pt>
                <c:pt idx="40">
                  <c:v>10</c:v>
                </c:pt>
                <c:pt idx="41">
                  <c:v>15</c:v>
                </c:pt>
                <c:pt idx="42">
                  <c:v>10</c:v>
                </c:pt>
                <c:pt idx="43">
                  <c:v>14</c:v>
                </c:pt>
                <c:pt idx="44">
                  <c:v>9</c:v>
                </c:pt>
                <c:pt idx="45">
                  <c:v>20</c:v>
                </c:pt>
                <c:pt idx="46">
                  <c:v>6</c:v>
                </c:pt>
                <c:pt idx="47">
                  <c:v>22</c:v>
                </c:pt>
                <c:pt idx="48">
                  <c:v>9</c:v>
                </c:pt>
                <c:pt idx="49">
                  <c:v>9</c:v>
                </c:pt>
                <c:pt idx="50">
                  <c:v>11</c:v>
                </c:pt>
                <c:pt idx="51">
                  <c:v>11</c:v>
                </c:pt>
                <c:pt idx="52">
                  <c:v>10</c:v>
                </c:pt>
                <c:pt idx="53">
                  <c:v>12</c:v>
                </c:pt>
                <c:pt idx="54">
                  <c:v>10</c:v>
                </c:pt>
                <c:pt idx="55">
                  <c:v>14</c:v>
                </c:pt>
                <c:pt idx="56">
                  <c:v>9</c:v>
                </c:pt>
                <c:pt idx="57">
                  <c:v>13</c:v>
                </c:pt>
                <c:pt idx="58">
                  <c:v>13</c:v>
                </c:pt>
                <c:pt idx="59">
                  <c:v>13</c:v>
                </c:pt>
                <c:pt idx="60">
                  <c:v>6</c:v>
                </c:pt>
                <c:pt idx="61">
                  <c:v>10</c:v>
                </c:pt>
                <c:pt idx="62">
                  <c:v>12</c:v>
                </c:pt>
                <c:pt idx="63">
                  <c:v>4</c:v>
                </c:pt>
                <c:pt idx="64">
                  <c:v>13</c:v>
                </c:pt>
                <c:pt idx="65">
                  <c:v>15</c:v>
                </c:pt>
                <c:pt idx="66">
                  <c:v>22</c:v>
                </c:pt>
                <c:pt idx="67">
                  <c:v>11</c:v>
                </c:pt>
                <c:pt idx="68">
                  <c:v>14</c:v>
                </c:pt>
                <c:pt idx="69">
                  <c:v>16</c:v>
                </c:pt>
                <c:pt idx="70">
                  <c:v>19</c:v>
                </c:pt>
                <c:pt idx="71">
                  <c:v>24</c:v>
                </c:pt>
                <c:pt idx="72">
                  <c:v>11</c:v>
                </c:pt>
                <c:pt idx="73">
                  <c:v>17</c:v>
                </c:pt>
                <c:pt idx="74">
                  <c:v>7</c:v>
                </c:pt>
                <c:pt idx="75">
                  <c:v>16</c:v>
                </c:pt>
                <c:pt idx="76">
                  <c:v>3</c:v>
                </c:pt>
                <c:pt idx="77">
                  <c:v>14</c:v>
                </c:pt>
                <c:pt idx="78">
                  <c:v>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FC8-4FFB-9762-D1EEF54D6D6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334802439"/>
        <c:axId val="583481192"/>
      </c:scatterChart>
      <c:valAx>
        <c:axId val="13348024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Уровень тревожности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83481192"/>
        <c:crosses val="autoZero"/>
        <c:crossBetween val="midCat"/>
      </c:valAx>
      <c:valAx>
        <c:axId val="58348119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rgbClr val="B7B7B7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sz="1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Уровень магического мышления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3480243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solidFill>
      <a:srgbClr val="EED196">
        <a:alpha val="50000"/>
      </a:srgbClr>
    </a:solidFill>
    <a:ln w="6350" cap="flat" cmpd="sng" algn="ctr">
      <a:noFill/>
      <a:prstDash val="solid"/>
      <a:miter lim="800000"/>
    </a:ln>
    <a:effectLst/>
  </c:spPr>
  <c:txPr>
    <a:bodyPr/>
    <a:lstStyle/>
    <a:p>
      <a:pPr algn="just"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AD4346-7180-49BD-9833-7EECF13B3FE6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C43B07B-3E91-4F36-BB47-596299A2DAA5}">
      <dgm:prSet phldrT="[Текст]" custT="1"/>
      <dgm:spPr>
        <a:solidFill>
          <a:srgbClr val="EED196"/>
        </a:solidFill>
      </dgm:spPr>
      <dgm:t>
        <a:bodyPr/>
        <a:lstStyle/>
        <a:p>
          <a:r>
            <a:rPr lang="ru-RU" sz="2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подобия</a:t>
          </a:r>
          <a:endParaRPr lang="ru-RU" sz="2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FBDD92-7E12-4C88-AF13-A73F1AC6E39A}" type="parTrans" cxnId="{9AAE8A71-A154-4A34-AC30-A71041AC69A7}">
      <dgm:prSet/>
      <dgm:spPr/>
      <dgm:t>
        <a:bodyPr/>
        <a:lstStyle/>
        <a:p>
          <a:endParaRPr lang="ru-RU"/>
        </a:p>
      </dgm:t>
    </dgm:pt>
    <dgm:pt modelId="{BA20BE0D-5F78-471B-AD49-523D899A900F}" type="sibTrans" cxnId="{9AAE8A71-A154-4A34-AC30-A71041AC69A7}">
      <dgm:prSet/>
      <dgm:spPr/>
      <dgm:t>
        <a:bodyPr/>
        <a:lstStyle/>
        <a:p>
          <a:endParaRPr lang="ru-RU"/>
        </a:p>
      </dgm:t>
    </dgm:pt>
    <dgm:pt modelId="{EAC4EC6D-AF66-447B-9083-D78EDA5E5914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Подобное производит подобное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4036C9-CC10-4D85-B671-537C31C970C9}" type="parTrans" cxnId="{51AF57D0-B196-4FA9-83F5-1C4C8212F7FC}">
      <dgm:prSet/>
      <dgm:spPr/>
      <dgm:t>
        <a:bodyPr/>
        <a:lstStyle/>
        <a:p>
          <a:endParaRPr lang="ru-RU"/>
        </a:p>
      </dgm:t>
    </dgm:pt>
    <dgm:pt modelId="{2FF95390-018A-47CB-BA2F-4BF9C2B2C3BE}" type="sibTrans" cxnId="{51AF57D0-B196-4FA9-83F5-1C4C8212F7FC}">
      <dgm:prSet/>
      <dgm:spPr/>
      <dgm:t>
        <a:bodyPr/>
        <a:lstStyle/>
        <a:p>
          <a:endParaRPr lang="ru-RU"/>
        </a:p>
      </dgm:t>
    </dgm:pt>
    <dgm:pt modelId="{D0D7F48F-740D-487A-9F5A-722ED0CB07C7}">
      <dgm:prSet phldrT="[Текст]" custT="1"/>
      <dgm:spPr>
        <a:solidFill>
          <a:srgbClr val="EED196"/>
        </a:solidFill>
      </dgm:spPr>
      <dgm:t>
        <a:bodyPr/>
        <a:lstStyle/>
        <a:p>
          <a:r>
            <a:rPr lang="ru-RU" sz="2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соприкосновения</a:t>
          </a:r>
          <a:endParaRPr lang="ru-RU" sz="2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9EF671-27E1-4AB3-BFA6-7617DFCBF01D}" type="parTrans" cxnId="{BA6F1EE1-94E3-47FE-B41E-9D5C1ECF7F59}">
      <dgm:prSet/>
      <dgm:spPr/>
      <dgm:t>
        <a:bodyPr/>
        <a:lstStyle/>
        <a:p>
          <a:endParaRPr lang="ru-RU"/>
        </a:p>
      </dgm:t>
    </dgm:pt>
    <dgm:pt modelId="{70FBBE8B-252F-43B4-9C38-150BF74B903A}" type="sibTrans" cxnId="{BA6F1EE1-94E3-47FE-B41E-9D5C1ECF7F59}">
      <dgm:prSet/>
      <dgm:spPr/>
      <dgm:t>
        <a:bodyPr/>
        <a:lstStyle/>
        <a:p>
          <a:endParaRPr lang="ru-RU"/>
        </a:p>
      </dgm:t>
    </dgm:pt>
    <dgm:pt modelId="{B8AEBFE7-8BC8-4553-8E11-0C79EC9FF099}">
      <dgm:prSet phldrT="[Текст]" custT="1"/>
      <dgm:spPr/>
      <dgm:t>
        <a:bodyPr/>
        <a:lstStyle/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Находившееся однажды в контакте после его разрыва продолжает взаимодействовать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DF8267-D6A5-40BA-AB70-69A924FBF244}" type="parTrans" cxnId="{87622A16-E222-4E2D-983A-3C540528F3C9}">
      <dgm:prSet/>
      <dgm:spPr/>
      <dgm:t>
        <a:bodyPr/>
        <a:lstStyle/>
        <a:p>
          <a:endParaRPr lang="ru-RU"/>
        </a:p>
      </dgm:t>
    </dgm:pt>
    <dgm:pt modelId="{678EAE70-C5D2-4A16-9BAD-BA85F33A8F7D}" type="sibTrans" cxnId="{87622A16-E222-4E2D-983A-3C540528F3C9}">
      <dgm:prSet/>
      <dgm:spPr/>
      <dgm:t>
        <a:bodyPr/>
        <a:lstStyle/>
        <a:p>
          <a:endParaRPr lang="ru-RU"/>
        </a:p>
      </dgm:t>
    </dgm:pt>
    <dgm:pt modelId="{590DB291-CD6C-471F-B900-D7F711EB96E9}" type="pres">
      <dgm:prSet presAssocID="{3DAD4346-7180-49BD-9833-7EECF13B3FE6}" presName="linear" presStyleCnt="0">
        <dgm:presLayoutVars>
          <dgm:animLvl val="lvl"/>
          <dgm:resizeHandles val="exact"/>
        </dgm:presLayoutVars>
      </dgm:prSet>
      <dgm:spPr/>
    </dgm:pt>
    <dgm:pt modelId="{9EEA7311-AEC9-42FE-8E3C-F42FFC1B9C21}" type="pres">
      <dgm:prSet presAssocID="{4C43B07B-3E91-4F36-BB47-596299A2DAA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5460A2B-65E6-4A82-A5C9-9902038E5033}" type="pres">
      <dgm:prSet presAssocID="{4C43B07B-3E91-4F36-BB47-596299A2DAA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953DA-449D-48AC-8FEF-EA4C6CDF1EEE}" type="pres">
      <dgm:prSet presAssocID="{D0D7F48F-740D-487A-9F5A-722ED0CB07C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0482AE-D49E-4BD3-B058-4D03F42D8612}" type="pres">
      <dgm:prSet presAssocID="{D0D7F48F-740D-487A-9F5A-722ED0CB07C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27F37A-D881-41EE-A950-8F064AED30E9}" type="presOf" srcId="{EAC4EC6D-AF66-447B-9083-D78EDA5E5914}" destId="{45460A2B-65E6-4A82-A5C9-9902038E5033}" srcOrd="0" destOrd="0" presId="urn:microsoft.com/office/officeart/2005/8/layout/vList2"/>
    <dgm:cxn modelId="{87622A16-E222-4E2D-983A-3C540528F3C9}" srcId="{D0D7F48F-740D-487A-9F5A-722ED0CB07C7}" destId="{B8AEBFE7-8BC8-4553-8E11-0C79EC9FF099}" srcOrd="0" destOrd="0" parTransId="{28DF8267-D6A5-40BA-AB70-69A924FBF244}" sibTransId="{678EAE70-C5D2-4A16-9BAD-BA85F33A8F7D}"/>
    <dgm:cxn modelId="{A4DA2A2A-5DF4-4D93-8B7D-79838F5ECB7D}" type="presOf" srcId="{B8AEBFE7-8BC8-4553-8E11-0C79EC9FF099}" destId="{D40482AE-D49E-4BD3-B058-4D03F42D8612}" srcOrd="0" destOrd="0" presId="urn:microsoft.com/office/officeart/2005/8/layout/vList2"/>
    <dgm:cxn modelId="{9AAE8A71-A154-4A34-AC30-A71041AC69A7}" srcId="{3DAD4346-7180-49BD-9833-7EECF13B3FE6}" destId="{4C43B07B-3E91-4F36-BB47-596299A2DAA5}" srcOrd="0" destOrd="0" parTransId="{96FBDD92-7E12-4C88-AF13-A73F1AC6E39A}" sibTransId="{BA20BE0D-5F78-471B-AD49-523D899A900F}"/>
    <dgm:cxn modelId="{5AECAA78-ED86-445C-AB07-D6EE800D43AA}" type="presOf" srcId="{3DAD4346-7180-49BD-9833-7EECF13B3FE6}" destId="{590DB291-CD6C-471F-B900-D7F711EB96E9}" srcOrd="0" destOrd="0" presId="urn:microsoft.com/office/officeart/2005/8/layout/vList2"/>
    <dgm:cxn modelId="{E5215ED1-C43C-4776-9478-FC8594F6E508}" type="presOf" srcId="{4C43B07B-3E91-4F36-BB47-596299A2DAA5}" destId="{9EEA7311-AEC9-42FE-8E3C-F42FFC1B9C21}" srcOrd="0" destOrd="0" presId="urn:microsoft.com/office/officeart/2005/8/layout/vList2"/>
    <dgm:cxn modelId="{BA6F1EE1-94E3-47FE-B41E-9D5C1ECF7F59}" srcId="{3DAD4346-7180-49BD-9833-7EECF13B3FE6}" destId="{D0D7F48F-740D-487A-9F5A-722ED0CB07C7}" srcOrd="1" destOrd="0" parTransId="{199EF671-27E1-4AB3-BFA6-7617DFCBF01D}" sibTransId="{70FBBE8B-252F-43B4-9C38-150BF74B903A}"/>
    <dgm:cxn modelId="{51AF57D0-B196-4FA9-83F5-1C4C8212F7FC}" srcId="{4C43B07B-3E91-4F36-BB47-596299A2DAA5}" destId="{EAC4EC6D-AF66-447B-9083-D78EDA5E5914}" srcOrd="0" destOrd="0" parTransId="{214036C9-CC10-4D85-B671-537C31C970C9}" sibTransId="{2FF95390-018A-47CB-BA2F-4BF9C2B2C3BE}"/>
    <dgm:cxn modelId="{EB1AB790-BB44-4965-93B5-8B3C4E38C39A}" type="presOf" srcId="{D0D7F48F-740D-487A-9F5A-722ED0CB07C7}" destId="{FA1953DA-449D-48AC-8FEF-EA4C6CDF1EEE}" srcOrd="0" destOrd="0" presId="urn:microsoft.com/office/officeart/2005/8/layout/vList2"/>
    <dgm:cxn modelId="{E9E9D943-A4A0-4E61-A1F1-B827C8B26F16}" type="presParOf" srcId="{590DB291-CD6C-471F-B900-D7F711EB96E9}" destId="{9EEA7311-AEC9-42FE-8E3C-F42FFC1B9C21}" srcOrd="0" destOrd="0" presId="urn:microsoft.com/office/officeart/2005/8/layout/vList2"/>
    <dgm:cxn modelId="{E8B33469-854D-4A47-AFE0-309C197AF1A2}" type="presParOf" srcId="{590DB291-CD6C-471F-B900-D7F711EB96E9}" destId="{45460A2B-65E6-4A82-A5C9-9902038E5033}" srcOrd="1" destOrd="0" presId="urn:microsoft.com/office/officeart/2005/8/layout/vList2"/>
    <dgm:cxn modelId="{1F1A9E71-5471-4457-AA6D-410D940FF6CC}" type="presParOf" srcId="{590DB291-CD6C-471F-B900-D7F711EB96E9}" destId="{FA1953DA-449D-48AC-8FEF-EA4C6CDF1EEE}" srcOrd="2" destOrd="0" presId="urn:microsoft.com/office/officeart/2005/8/layout/vList2"/>
    <dgm:cxn modelId="{53807281-22C6-49C0-8886-4616913820EB}" type="presParOf" srcId="{590DB291-CD6C-471F-B900-D7F711EB96E9}" destId="{D40482AE-D49E-4BD3-B058-4D03F42D86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A7311-AEC9-42FE-8E3C-F42FFC1B9C21}">
      <dsp:nvSpPr>
        <dsp:cNvPr id="0" name=""/>
        <dsp:cNvSpPr/>
      </dsp:nvSpPr>
      <dsp:spPr>
        <a:xfrm>
          <a:off x="0" y="6960"/>
          <a:ext cx="4852377" cy="658125"/>
        </a:xfrm>
        <a:prstGeom prst="roundRect">
          <a:avLst/>
        </a:prstGeom>
        <a:solidFill>
          <a:srgbClr val="EED19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подобия</a:t>
          </a:r>
          <a:endParaRPr lang="ru-RU" sz="2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27" y="39087"/>
        <a:ext cx="4788123" cy="593871"/>
      </dsp:txXfrm>
    </dsp:sp>
    <dsp:sp modelId="{45460A2B-65E6-4A82-A5C9-9902038E5033}">
      <dsp:nvSpPr>
        <dsp:cNvPr id="0" name=""/>
        <dsp:cNvSpPr/>
      </dsp:nvSpPr>
      <dsp:spPr>
        <a:xfrm>
          <a:off x="0" y="665085"/>
          <a:ext cx="4852377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63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Подобное производит подобное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65085"/>
        <a:ext cx="4852377" cy="414000"/>
      </dsp:txXfrm>
    </dsp:sp>
    <dsp:sp modelId="{FA1953DA-449D-48AC-8FEF-EA4C6CDF1EEE}">
      <dsp:nvSpPr>
        <dsp:cNvPr id="0" name=""/>
        <dsp:cNvSpPr/>
      </dsp:nvSpPr>
      <dsp:spPr>
        <a:xfrm>
          <a:off x="0" y="1079085"/>
          <a:ext cx="4852377" cy="658125"/>
        </a:xfrm>
        <a:prstGeom prst="roundRect">
          <a:avLst/>
        </a:prstGeom>
        <a:solidFill>
          <a:srgbClr val="EED19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соприкосновения</a:t>
          </a:r>
          <a:endParaRPr lang="ru-RU" sz="2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27" y="1111212"/>
        <a:ext cx="4788123" cy="593871"/>
      </dsp:txXfrm>
    </dsp:sp>
    <dsp:sp modelId="{D40482AE-D49E-4BD3-B058-4D03F42D8612}">
      <dsp:nvSpPr>
        <dsp:cNvPr id="0" name=""/>
        <dsp:cNvSpPr/>
      </dsp:nvSpPr>
      <dsp:spPr>
        <a:xfrm>
          <a:off x="0" y="1737210"/>
          <a:ext cx="4852377" cy="1009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63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Находившееся однажды в контакте после его разрыва продолжает взаимодействовать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37210"/>
        <a:ext cx="4852377" cy="1009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8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5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5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19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48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8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83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2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6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0AC8-541F-4BC8-ADF0-AFC917604B9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AC75B-C66A-48AA-87CD-5C026FBD6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70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 между уровнем магического мышления и тревожности у подростков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Некрасова Алина Вадимовна, 11П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консультант: Матвеева Евгения Михайловна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8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-447675"/>
            <a:ext cx="10925175" cy="21383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425" y="1028700"/>
            <a:ext cx="11544300" cy="561975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Байрамова Э. Э.,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Ениколопов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Н. Адаптация методики определения уровня магического мышления М.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Экблада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Л. Дж.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Чапмана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русскоязычной выборке // Психиатрия. — 2016.  — С. 40-46.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Байрамова, Э. Э. Магическое мышление и вера в магию в структуре психологических защит 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-стратегий // Психология. Психофизиология. — 2021. — Т. 14, № 4. — С. 5-13.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Жмуров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А. Большая энциклопедия по психиатрии / В. А.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Жмуров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2-е изд. М.: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Джангар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2012.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 Ю. А. Методика измерения подростковой тревожности // Известия РГПУ им. А. И. Герцена. — 2008. — №49.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 Е. П. Психофизиология состояний человека. — СПБ: Питер, 2005. 412 с.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Леви-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Брюль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 Первобытное мышление. — М.: Атеист, 1930.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Левитов Н. Д. Психическое состояние беспокойства, тревоги // Вопросы психологии. — 1969. — № 1. — С. 131-137.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Саенко, Ю. В. Суеверия современных студентов // Вопросы психологии.  — 2004. — № 4. — С. 122-130.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Стоянова И. Я.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Пралогические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в норме и патологии: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… доктора психологических наук: 19.00.04. — Томск. 2007. 303 с.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3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-447675"/>
            <a:ext cx="10925175" cy="21383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425" y="1028700"/>
            <a:ext cx="11544300" cy="5619750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Фрейд 3. Психология повседневной жизни. М., 1925.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Фрэзер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Дж. Дж. Золотая ветвь. Исследование магии и религии. — М.: Политиздат, 1980.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Щербатых Ю. В., Ивлева Е.И. Психофизиологические и клинические аспекты страха, тревоги и фобий. — Истоки, 1998.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Щербатых Ю. В. Методики диагностики тревоги и тревожности – сравнительная оценка // Вестник по педагогике и психологии Южной Сибири. — 2021.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Юнг К.-Г. Перемещение либидо как возможный источник первобытного человеческого творчества / К.-Г. Юнг // Между Эдипом и Озирисом: Становление психоаналитической концепции мифа: сб. ст. М., 1998. С. 247-276.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Eckblad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M., Chapman L.J. Magical ideation as an indicator of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schizotypy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J. Consult.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Psychol. — 1983. P. 197-205.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Lasarus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R.,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Folkman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S. Stress, appraisal and coping. New York: Springer. Pub. Co., 1984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Spielberger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D. Anxiety: Current trends in theory and research. N. Y., 1972. Vol. 1.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4785"/>
            <a:ext cx="10758854" cy="5702178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существует ли положительная линейная корреляция между магическим мышлением и уровнем тревожности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 повышенная тревожность коррелирует с магическим мышлением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ипотеза: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с более высоким уровнем тревожности также будут обладать более выраженным магическим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мышлением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измерения уровня тревожности Ч.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Спилбергера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адаптации Ю. Л. Ханина, методика MIS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Экблада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Л. Дж.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Чапмана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равнительный анализ полученных данных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61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4220"/>
          </a:xfrm>
        </p:spPr>
        <p:txBody>
          <a:bodyPr anchor="ctr">
            <a:normAutofit lnSpcReduction="1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литературу по теме магического мышления и тревожности у людей в подростковом возрасте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диагностику лицеистов с помощью методики измерения уровня тревожности Ч.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Спилбергера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адаптации Ю. Л. Ханина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диагностику той же группы лицеистов и определить их уровень магического мышления, используя методику MIS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Экблада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Л. Дж.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Чапмана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полученные результаты, выявить корреляцию или же ее отсутствие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9862"/>
            <a:ext cx="10515600" cy="46471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моциональное состояние, близкое к тому, в котором мы находимся, переживая страх из-за определенной опасности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>
            <a:endCxn id="16" idx="0"/>
          </p:cNvCxnSpPr>
          <p:nvPr/>
        </p:nvCxnSpPr>
        <p:spPr>
          <a:xfrm flipH="1">
            <a:off x="3687866" y="3640015"/>
            <a:ext cx="2387619" cy="874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7" idx="0"/>
          </p:cNvCxnSpPr>
          <p:nvPr/>
        </p:nvCxnSpPr>
        <p:spPr>
          <a:xfrm>
            <a:off x="6075485" y="3640015"/>
            <a:ext cx="2629628" cy="874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470674" y="4514955"/>
            <a:ext cx="243438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Ситуативная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(состояние)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12205" y="4514955"/>
            <a:ext cx="43858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Перманентная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(свойство, черта характера)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1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Магическое мышление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3485"/>
            <a:ext cx="10515600" cy="467347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овокупность эмоционально окрашенных, сформированных в процессе социокультурного развития коллективных представлений (суеверия, приметы, ритуалы) о явлениях, происходящих при содействии магических сил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42120132"/>
              </p:ext>
            </p:extLst>
          </p:nvPr>
        </p:nvGraphicFramePr>
        <p:xfrm>
          <a:off x="5188078" y="3423668"/>
          <a:ext cx="4852377" cy="275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8197" y="4217135"/>
            <a:ext cx="30734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4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Магическое мышление как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-стратегия в связке с тревожностью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43952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-стратегии - когнитивные и поведенческие способы адаптации к стрессовым ситуациям и борьбы с тревожностью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4730231"/>
            <a:ext cx="2045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Магическое мышление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99691" y="4730230"/>
            <a:ext cx="2045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Магические ритуалы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1182" y="4730230"/>
            <a:ext cx="2444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тревожностью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1013" y="4730230"/>
            <a:ext cx="30189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к стрессовой ситуации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>
            <a:stCxn id="4" idx="3"/>
            <a:endCxn id="5" idx="1"/>
          </p:cNvCxnSpPr>
          <p:nvPr/>
        </p:nvCxnSpPr>
        <p:spPr>
          <a:xfrm flipV="1">
            <a:off x="2884124" y="5207284"/>
            <a:ext cx="51556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  <a:endCxn id="6" idx="1"/>
          </p:cNvCxnSpPr>
          <p:nvPr/>
        </p:nvCxnSpPr>
        <p:spPr>
          <a:xfrm>
            <a:off x="5445615" y="5207284"/>
            <a:ext cx="515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3"/>
          </p:cNvCxnSpPr>
          <p:nvPr/>
        </p:nvCxnSpPr>
        <p:spPr>
          <a:xfrm>
            <a:off x="8405446" y="5207284"/>
            <a:ext cx="515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Что такое магическое мышление, из-за которого верят в чудеса доброй  Вселенной - Горящая изба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2" r="5532"/>
          <a:stretch/>
        </p:blipFill>
        <p:spPr bwMode="auto">
          <a:xfrm>
            <a:off x="3503215" y="3365309"/>
            <a:ext cx="1838875" cy="13901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Люди, использующие магическое мышление, какие они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4" r="10746"/>
          <a:stretch/>
        </p:blipFill>
        <p:spPr bwMode="auto">
          <a:xfrm>
            <a:off x="934214" y="3340062"/>
            <a:ext cx="1846385" cy="14154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Чего боится наша тревожность? - Центр психологических услуг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7" r="11586"/>
          <a:stretch/>
        </p:blipFill>
        <p:spPr bwMode="auto">
          <a:xfrm>
            <a:off x="6222082" y="3340062"/>
            <a:ext cx="1922464" cy="14155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Как йога и медитация помогают справляться с тревожностью - Афиша Daily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1" r="12057"/>
          <a:stretch/>
        </p:blipFill>
        <p:spPr bwMode="auto">
          <a:xfrm rot="10800000" flipV="1">
            <a:off x="8887098" y="3348046"/>
            <a:ext cx="2183263" cy="14246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5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19808"/>
            <a:ext cx="10811609" cy="2233247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Эмпирическое исследование связи между уровнем тревожности и магического мышления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558558"/>
            <a:ext cx="1650023" cy="562708"/>
          </a:xfrm>
          <a:prstGeom prst="roundRect">
            <a:avLst>
              <a:gd name="adj" fmla="val 26042"/>
            </a:avLst>
          </a:prstGeom>
          <a:solidFill>
            <a:srgbClr val="EED19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019421" y="2558559"/>
            <a:ext cx="2170236" cy="1028700"/>
          </a:xfrm>
          <a:prstGeom prst="roundRect">
            <a:avLst>
              <a:gd name="adj" fmla="val 26042"/>
            </a:avLst>
          </a:prstGeom>
          <a:solidFill>
            <a:srgbClr val="EED19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опросов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720856" y="2558558"/>
            <a:ext cx="2974733" cy="1028701"/>
          </a:xfrm>
          <a:prstGeom prst="roundRect">
            <a:avLst>
              <a:gd name="adj" fmla="val 26042"/>
            </a:avLst>
          </a:prstGeom>
          <a:solidFill>
            <a:srgbClr val="EED19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Корреляционный анализ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226788" y="2558557"/>
            <a:ext cx="2115287" cy="1028701"/>
          </a:xfrm>
          <a:prstGeom prst="roundRect">
            <a:avLst>
              <a:gd name="adj" fmla="val 26042"/>
            </a:avLst>
          </a:prstGeom>
          <a:solidFill>
            <a:srgbClr val="EED19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результатов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805" y="4072989"/>
            <a:ext cx="2124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бучающиеся 10-ых и 11-ых классов Лицея НИУ ВШЭ, 78 человек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36069" y="4072989"/>
            <a:ext cx="2335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на платформе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Forms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9984" y="4072989"/>
            <a:ext cx="28164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с помощью корреляционного анализа Пирсона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94392" y="4072988"/>
            <a:ext cx="31800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результатов, формулирование итогов работы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>
            <a:stCxn id="3" idx="2"/>
            <a:endCxn id="7" idx="0"/>
          </p:cNvCxnSpPr>
          <p:nvPr/>
        </p:nvCxnSpPr>
        <p:spPr>
          <a:xfrm flipH="1">
            <a:off x="1663210" y="3121266"/>
            <a:ext cx="1" cy="951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9" idx="0"/>
          </p:cNvCxnSpPr>
          <p:nvPr/>
        </p:nvCxnSpPr>
        <p:spPr>
          <a:xfrm flipH="1">
            <a:off x="4103616" y="3587259"/>
            <a:ext cx="923" cy="48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10" idx="0"/>
          </p:cNvCxnSpPr>
          <p:nvPr/>
        </p:nvCxnSpPr>
        <p:spPr>
          <a:xfrm flipH="1">
            <a:off x="7208222" y="3587259"/>
            <a:ext cx="1" cy="48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2"/>
            <a:endCxn id="11" idx="0"/>
          </p:cNvCxnSpPr>
          <p:nvPr/>
        </p:nvCxnSpPr>
        <p:spPr>
          <a:xfrm flipH="1">
            <a:off x="10284431" y="3587258"/>
            <a:ext cx="1" cy="48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1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57638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результатов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0732"/>
            <a:ext cx="10515600" cy="47262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корреляции составил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означает отсутствие корреляции между исследуемыми величинами</a:t>
            </a:r>
          </a:p>
        </p:txBody>
      </p:sp>
      <p:graphicFrame>
        <p:nvGraphicFramePr>
          <p:cNvPr id="4" name="Диаграмма 3" title="Chart"/>
          <p:cNvGraphicFramePr/>
          <p:nvPr>
            <p:extLst>
              <p:ext uri="{D42A27DB-BD31-4B8C-83A1-F6EECF244321}">
                <p14:modId xmlns:p14="http://schemas.microsoft.com/office/powerpoint/2010/main" val="3536748574"/>
              </p:ext>
            </p:extLst>
          </p:nvPr>
        </p:nvGraphicFramePr>
        <p:xfrm>
          <a:off x="2562469" y="2676526"/>
          <a:ext cx="7067062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4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тревожности и уровень магического мышления у подростков не коррелируют между собой, как предполагалось ранее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не подтвердилась</a:t>
            </a:r>
          </a:p>
          <a:p>
            <a:pPr marL="0" indent="0">
              <a:lnSpc>
                <a:spcPct val="100000"/>
              </a:lnSpc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результаты не соответствуют другим научным работам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5222856"/>
            <a:ext cx="3505200" cy="1055608"/>
          </a:xfrm>
          <a:prstGeom prst="roundRect">
            <a:avLst/>
          </a:prstGeom>
          <a:solidFill>
            <a:srgbClr val="EED196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рассматривались другие факторы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3507" y="5222856"/>
            <a:ext cx="3471343" cy="1055608"/>
          </a:xfrm>
          <a:prstGeom prst="roundRect">
            <a:avLst/>
          </a:prstGeom>
          <a:solidFill>
            <a:srgbClr val="EED196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Нерепрезентативная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выборка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42914" y="4141709"/>
            <a:ext cx="1449921" cy="578882"/>
          </a:xfrm>
          <a:prstGeom prst="roundRect">
            <a:avLst/>
          </a:prstGeom>
          <a:solidFill>
            <a:srgbClr val="F4E2BE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42914" y="4984493"/>
            <a:ext cx="2410886" cy="1532334"/>
          </a:xfrm>
          <a:prstGeom prst="roundRect">
            <a:avLst/>
          </a:prstGeom>
          <a:solidFill>
            <a:srgbClr val="F4E2BE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Развитость критического мышления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>
            <a:stCxn id="4" idx="3"/>
            <a:endCxn id="5" idx="1"/>
          </p:cNvCxnSpPr>
          <p:nvPr/>
        </p:nvCxnSpPr>
        <p:spPr>
          <a:xfrm>
            <a:off x="4343400" y="5750660"/>
            <a:ext cx="5101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  <a:endCxn id="8" idx="1"/>
          </p:cNvCxnSpPr>
          <p:nvPr/>
        </p:nvCxnSpPr>
        <p:spPr>
          <a:xfrm>
            <a:off x="8324850" y="5750660"/>
            <a:ext cx="618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3"/>
            <a:endCxn id="7" idx="1"/>
          </p:cNvCxnSpPr>
          <p:nvPr/>
        </p:nvCxnSpPr>
        <p:spPr>
          <a:xfrm flipV="1">
            <a:off x="8324850" y="4431150"/>
            <a:ext cx="618064" cy="131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6088</TotalTime>
  <Words>861</Words>
  <Application>Microsoft Office PowerPoint</Application>
  <PresentationFormat>Широкоэкранный</PresentationFormat>
  <Paragraphs>76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Корреляция между уровнем магического мышления и тревожности у подростков</vt:lpstr>
      <vt:lpstr>Презентация PowerPoint</vt:lpstr>
      <vt:lpstr>Задачи</vt:lpstr>
      <vt:lpstr>Тревожность</vt:lpstr>
      <vt:lpstr>Магическое мышление</vt:lpstr>
      <vt:lpstr>Магическое мышление как копинг-стратегия в связке с тревожностью</vt:lpstr>
      <vt:lpstr>Эмпирическое исследование связи между уровнем тревожности и магического мышления</vt:lpstr>
      <vt:lpstr>Обработка результатов</vt:lpstr>
      <vt:lpstr>Выводы</vt:lpstr>
      <vt:lpstr>Список литературы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Корреляция между уровнем магического мышления и тревожности у подростков</dc:title>
  <dc:creator>Алина Некрасова</dc:creator>
  <cp:lastModifiedBy>Алина Некрасова</cp:lastModifiedBy>
  <cp:revision>30</cp:revision>
  <dcterms:created xsi:type="dcterms:W3CDTF">2023-11-19T15:34:12Z</dcterms:created>
  <dcterms:modified xsi:type="dcterms:W3CDTF">2023-11-23T21:02:58Z</dcterms:modified>
</cp:coreProperties>
</file>