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434" y="-10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/>
          <p:cNvSpPr/>
          <p:nvPr/>
        </p:nvSpPr>
        <p:spPr>
          <a:xfrm>
            <a:off x="4061866" y="-135186"/>
            <a:ext cx="9121280" cy="100239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9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«Место ввода цитаты».</a:t>
            </a:r>
          </a:p>
        </p:txBody>
      </p:sp>
      <p:sp>
        <p:nvSpPr>
          <p:cNvPr id="9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Изображение"/>
          <p:cNvSpPr>
            <a:spLocks noGrp="1"/>
          </p:cNvSpPr>
          <p:nvPr>
            <p:ph type="pic" idx="13"/>
          </p:nvPr>
        </p:nvSpPr>
        <p:spPr>
          <a:xfrm>
            <a:off x="-812800" y="0"/>
            <a:ext cx="15232066" cy="10160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Изображение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652272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Изображение"/>
          <p:cNvSpPr>
            <a:spLocks noGrp="1"/>
          </p:cNvSpPr>
          <p:nvPr>
            <p:ph type="pic" idx="13"/>
          </p:nvPr>
        </p:nvSpPr>
        <p:spPr>
          <a:xfrm>
            <a:off x="2717800" y="635000"/>
            <a:ext cx="12357100" cy="8238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3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4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Изображение"/>
          <p:cNvSpPr>
            <a:spLocks noGrp="1"/>
          </p:cNvSpPr>
          <p:nvPr>
            <p:ph type="pic" idx="13"/>
          </p:nvPr>
        </p:nvSpPr>
        <p:spPr>
          <a:xfrm>
            <a:off x="4533900" y="2603500"/>
            <a:ext cx="942975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4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6680200" y="5026947"/>
            <a:ext cx="6057901" cy="404070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1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6502400" y="886747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2" name="Изображение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76100" cy="7984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Линия"/>
          <p:cNvSpPr/>
          <p:nvPr/>
        </p:nvSpPr>
        <p:spPr>
          <a:xfrm flipV="1">
            <a:off x="5206999" y="1140740"/>
            <a:ext cx="1" cy="1975004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17" name="Конструирование исторических образов в исторической политике современной россии (1999-2019)"/>
          <p:cNvSpPr txBox="1"/>
          <p:nvPr/>
        </p:nvSpPr>
        <p:spPr>
          <a:xfrm>
            <a:off x="5228398" y="2230277"/>
            <a:ext cx="6647128" cy="3757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>
            <a:lvl1pPr algn="l">
              <a:defRPr sz="45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3700" dirty="0" err="1"/>
              <a:t>Конструирование</a:t>
            </a:r>
            <a:r>
              <a:rPr sz="3700" dirty="0"/>
              <a:t> </a:t>
            </a:r>
            <a:r>
              <a:rPr sz="3700" dirty="0" err="1"/>
              <a:t>исторических</a:t>
            </a:r>
            <a:r>
              <a:rPr sz="3700" dirty="0"/>
              <a:t> </a:t>
            </a:r>
            <a:r>
              <a:rPr sz="3700" dirty="0" err="1"/>
              <a:t>образов</a:t>
            </a:r>
            <a:r>
              <a:rPr sz="3700" dirty="0"/>
              <a:t> в </a:t>
            </a:r>
            <a:r>
              <a:rPr sz="3700" dirty="0" err="1"/>
              <a:t>исторической</a:t>
            </a:r>
            <a:r>
              <a:rPr sz="3700" dirty="0"/>
              <a:t> </a:t>
            </a:r>
            <a:r>
              <a:rPr sz="3700" dirty="0" err="1"/>
              <a:t>политике</a:t>
            </a:r>
            <a:r>
              <a:rPr sz="3700" dirty="0"/>
              <a:t> </a:t>
            </a:r>
            <a:r>
              <a:rPr sz="3700" dirty="0" err="1"/>
              <a:t>современной</a:t>
            </a:r>
            <a:r>
              <a:rPr sz="3700" dirty="0"/>
              <a:t> </a:t>
            </a:r>
            <a:r>
              <a:rPr sz="3700" dirty="0" err="1"/>
              <a:t>россии</a:t>
            </a:r>
            <a:r>
              <a:rPr sz="3700" dirty="0"/>
              <a:t> (</a:t>
            </a:r>
            <a:r>
              <a:rPr sz="3700" dirty="0" smtClean="0"/>
              <a:t>1999-2019</a:t>
            </a:r>
            <a:r>
              <a:rPr lang="ru-RU" sz="3700" dirty="0" smtClean="0"/>
              <a:t> гг.</a:t>
            </a:r>
            <a:r>
              <a:rPr sz="3700" dirty="0" smtClean="0"/>
              <a:t>)</a:t>
            </a:r>
            <a:endParaRPr sz="3700" dirty="0"/>
          </a:p>
        </p:txBody>
      </p:sp>
      <p:sp>
        <p:nvSpPr>
          <p:cNvPr id="118" name="Исследовательская работа"/>
          <p:cNvSpPr txBox="1"/>
          <p:nvPr/>
        </p:nvSpPr>
        <p:spPr>
          <a:xfrm>
            <a:off x="5194300" y="6349912"/>
            <a:ext cx="6715324" cy="834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Исследовательская работа</a:t>
            </a:r>
          </a:p>
        </p:txBody>
      </p:sp>
      <p:sp>
        <p:nvSpPr>
          <p:cNvPr id="119" name="Лицей НИУ ВШЭ «Экономика и социальные науки»"/>
          <p:cNvSpPr txBox="1"/>
          <p:nvPr/>
        </p:nvSpPr>
        <p:spPr>
          <a:xfrm>
            <a:off x="5194300" y="915656"/>
            <a:ext cx="6715323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9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t>Лицей НИУ ВШЭ</a:t>
            </a:r>
            <a:br/>
            <a:r>
              <a:t>«Экономика и социальные науки»</a:t>
            </a:r>
          </a:p>
        </p:txBody>
      </p:sp>
      <p:sp>
        <p:nvSpPr>
          <p:cNvPr id="120" name="Москва, 2019"/>
          <p:cNvSpPr txBox="1"/>
          <p:nvPr/>
        </p:nvSpPr>
        <p:spPr>
          <a:xfrm>
            <a:off x="5264844" y="8351688"/>
            <a:ext cx="6715324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24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Москва, 2019</a:t>
            </a:r>
          </a:p>
        </p:txBody>
      </p:sp>
      <p:pic>
        <p:nvPicPr>
          <p:cNvPr id="121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68298" y="946303"/>
            <a:ext cx="1945686" cy="1881278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Выполнил: Анисимов Вадим"/>
          <p:cNvSpPr txBox="1"/>
          <p:nvPr/>
        </p:nvSpPr>
        <p:spPr>
          <a:xfrm>
            <a:off x="9283413" y="7546337"/>
            <a:ext cx="277275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2800">
                <a:solidFill>
                  <a:schemeClr val="accent1">
                    <a:hueOff val="273562"/>
                    <a:satOff val="2937"/>
                    <a:lumOff val="-22233"/>
                  </a:schemeClr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Выполнил: Анисимов Вадим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4" name="ПЁТР ПЕРВЫЙ"/>
          <p:cNvSpPr txBox="1"/>
          <p:nvPr/>
        </p:nvSpPr>
        <p:spPr>
          <a:xfrm>
            <a:off x="793361" y="1879727"/>
            <a:ext cx="11118257" cy="949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ПЁТР ПЕРВЫЙ</a:t>
            </a:r>
          </a:p>
        </p:txBody>
      </p:sp>
      <p:sp>
        <p:nvSpPr>
          <p:cNvPr id="205" name="Консенсусная фигура: приемлем для всех активных политических групп (только речи, почти нет опросов)…"/>
          <p:cNvSpPr txBox="1"/>
          <p:nvPr/>
        </p:nvSpPr>
        <p:spPr>
          <a:xfrm>
            <a:off x="885776" y="3580656"/>
            <a:ext cx="11229598" cy="532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Консенсусная</a:t>
            </a:r>
            <a:r>
              <a:rPr dirty="0"/>
              <a:t> </a:t>
            </a:r>
            <a:r>
              <a:rPr dirty="0" err="1"/>
              <a:t>фигура</a:t>
            </a:r>
            <a:r>
              <a:rPr dirty="0"/>
              <a:t>: </a:t>
            </a:r>
            <a:r>
              <a:rPr dirty="0" err="1"/>
              <a:t>приемлем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всех</a:t>
            </a:r>
            <a:r>
              <a:rPr dirty="0"/>
              <a:t> </a:t>
            </a:r>
            <a:r>
              <a:rPr dirty="0" err="1"/>
              <a:t>активных</a:t>
            </a:r>
            <a:r>
              <a:rPr dirty="0"/>
              <a:t> </a:t>
            </a:r>
            <a:r>
              <a:rPr dirty="0" err="1"/>
              <a:t>политических</a:t>
            </a:r>
            <a:r>
              <a:rPr dirty="0"/>
              <a:t> </a:t>
            </a:r>
            <a:r>
              <a:rPr dirty="0" err="1"/>
              <a:t>групп</a:t>
            </a:r>
            <a:r>
              <a:rPr dirty="0"/>
              <a:t> (</a:t>
            </a:r>
            <a:r>
              <a:rPr dirty="0" err="1"/>
              <a:t>только</a:t>
            </a:r>
            <a:r>
              <a:rPr dirty="0"/>
              <a:t> </a:t>
            </a:r>
            <a:r>
              <a:rPr dirty="0" err="1"/>
              <a:t>речи</a:t>
            </a:r>
            <a:r>
              <a:rPr dirty="0"/>
              <a:t>, </a:t>
            </a:r>
            <a:r>
              <a:rPr dirty="0" err="1"/>
              <a:t>почти</a:t>
            </a:r>
            <a:r>
              <a:rPr dirty="0"/>
              <a:t> </a:t>
            </a:r>
            <a:r>
              <a:rPr dirty="0" err="1"/>
              <a:t>нет</a:t>
            </a:r>
            <a:r>
              <a:rPr dirty="0"/>
              <a:t> </a:t>
            </a:r>
            <a:r>
              <a:rPr dirty="0" err="1"/>
              <a:t>опросов</a:t>
            </a:r>
            <a:r>
              <a:rPr dirty="0"/>
              <a:t>)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/>
              <a:t>В. </a:t>
            </a:r>
            <a:r>
              <a:rPr dirty="0" err="1"/>
              <a:t>Путин</a:t>
            </a:r>
            <a:r>
              <a:rPr dirty="0"/>
              <a:t>: </a:t>
            </a:r>
            <a:r>
              <a:rPr dirty="0" err="1"/>
              <a:t>Пётр</a:t>
            </a:r>
            <a:r>
              <a:rPr dirty="0"/>
              <a:t> </a:t>
            </a: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актуальное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1990-х, </a:t>
            </a:r>
            <a:r>
              <a:rPr dirty="0" err="1"/>
              <a:t>имперский</a:t>
            </a:r>
            <a:r>
              <a:rPr dirty="0"/>
              <a:t> </a:t>
            </a:r>
            <a:r>
              <a:rPr dirty="0" err="1"/>
              <a:t>Пётр</a:t>
            </a:r>
            <a:r>
              <a:rPr dirty="0"/>
              <a:t> </a:t>
            </a:r>
            <a:br>
              <a:rPr dirty="0"/>
            </a:br>
            <a:r>
              <a:rPr dirty="0"/>
              <a:t>Д. </a:t>
            </a:r>
            <a:r>
              <a:rPr dirty="0" err="1"/>
              <a:t>Медведев</a:t>
            </a:r>
            <a:r>
              <a:rPr dirty="0"/>
              <a:t>: </a:t>
            </a:r>
            <a:r>
              <a:rPr dirty="0" err="1"/>
              <a:t>обращение</a:t>
            </a:r>
            <a:r>
              <a:rPr dirty="0"/>
              <a:t> к </a:t>
            </a:r>
            <a:r>
              <a:rPr dirty="0" err="1"/>
              <a:t>Западу</a:t>
            </a:r>
            <a:r>
              <a:rPr dirty="0"/>
              <a:t>, </a:t>
            </a:r>
            <a:r>
              <a:rPr dirty="0" err="1"/>
              <a:t>активное</a:t>
            </a:r>
            <a:r>
              <a:rPr dirty="0"/>
              <a:t> </a:t>
            </a:r>
            <a:r>
              <a:rPr dirty="0" err="1"/>
              <a:t>использование</a:t>
            </a:r>
            <a:r>
              <a:rPr dirty="0"/>
              <a:t>, </a:t>
            </a:r>
            <a:r>
              <a:rPr dirty="0" err="1"/>
              <a:t>державность</a:t>
            </a:r>
            <a:r>
              <a:rPr dirty="0"/>
              <a:t>, </a:t>
            </a:r>
            <a:r>
              <a:rPr dirty="0" err="1"/>
              <a:t>прогресс</a:t>
            </a:r>
            <a:r>
              <a:rPr dirty="0"/>
              <a:t> </a:t>
            </a:r>
            <a:br>
              <a:rPr dirty="0"/>
            </a:br>
            <a:r>
              <a:rPr dirty="0"/>
              <a:t>В. </a:t>
            </a:r>
            <a:r>
              <a:rPr dirty="0" err="1"/>
              <a:t>Путин</a:t>
            </a:r>
            <a:r>
              <a:rPr dirty="0"/>
              <a:t>: </a:t>
            </a:r>
            <a:r>
              <a:rPr dirty="0" err="1"/>
              <a:t>отказ</a:t>
            </a:r>
            <a:r>
              <a:rPr dirty="0"/>
              <a:t>, «</a:t>
            </a:r>
            <a:r>
              <a:rPr dirty="0" err="1"/>
              <a:t>неверность</a:t>
            </a:r>
            <a:r>
              <a:rPr dirty="0"/>
              <a:t> </a:t>
            </a:r>
            <a:r>
              <a:rPr dirty="0" err="1"/>
              <a:t>западного</a:t>
            </a:r>
            <a:r>
              <a:rPr dirty="0"/>
              <a:t> </a:t>
            </a:r>
            <a:r>
              <a:rPr dirty="0" err="1"/>
              <a:t>пути</a:t>
            </a:r>
            <a:r>
              <a:rPr dirty="0"/>
              <a:t>»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Потерял</a:t>
            </a:r>
            <a:r>
              <a:rPr dirty="0"/>
              <a:t> </a:t>
            </a:r>
            <a:r>
              <a:rPr dirty="0" err="1"/>
              <a:t>актуальность</a:t>
            </a:r>
            <a:r>
              <a:rPr dirty="0"/>
              <a:t> в </a:t>
            </a:r>
            <a:r>
              <a:rPr dirty="0" err="1"/>
              <a:t>современной</a:t>
            </a:r>
            <a:r>
              <a:rPr dirty="0"/>
              <a:t> </a:t>
            </a:r>
            <a:r>
              <a:rPr dirty="0" err="1"/>
              <a:t>политической</a:t>
            </a:r>
            <a:r>
              <a:rPr dirty="0"/>
              <a:t> </a:t>
            </a:r>
            <a:r>
              <a:rPr dirty="0" err="1"/>
              <a:t>дискуссии</a:t>
            </a:r>
            <a:r>
              <a:rPr dirty="0" smtClean="0"/>
              <a:t>?</a:t>
            </a:r>
            <a:endParaRPr dirty="0"/>
          </a:p>
        </p:txBody>
      </p:sp>
      <p:sp>
        <p:nvSpPr>
          <p:cNvPr id="206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207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0" name="ПЁТР ПЕРВЫЙ"/>
          <p:cNvSpPr txBox="1"/>
          <p:nvPr/>
        </p:nvSpPr>
        <p:spPr>
          <a:xfrm>
            <a:off x="793361" y="1879727"/>
            <a:ext cx="11118257" cy="949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ПЁТР ПЕРВЫЙ</a:t>
            </a:r>
          </a:p>
        </p:txBody>
      </p:sp>
      <p:sp>
        <p:nvSpPr>
          <p:cNvPr id="211" name="Консенсусная фигура: приемлем для всех активных групп (только речи, почти нет опросов)…"/>
          <p:cNvSpPr txBox="1"/>
          <p:nvPr/>
        </p:nvSpPr>
        <p:spPr>
          <a:xfrm>
            <a:off x="885776" y="3436640"/>
            <a:ext cx="11229598" cy="25028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600" dirty="0" err="1"/>
              <a:t>Консенсусная</a:t>
            </a:r>
            <a:r>
              <a:rPr sz="2600" dirty="0"/>
              <a:t> </a:t>
            </a:r>
            <a:r>
              <a:rPr sz="2600" dirty="0" err="1"/>
              <a:t>фигура</a:t>
            </a:r>
            <a:r>
              <a:rPr sz="2600" dirty="0"/>
              <a:t>: </a:t>
            </a:r>
            <a:r>
              <a:rPr sz="2600" dirty="0" err="1"/>
              <a:t>приемлем</a:t>
            </a:r>
            <a:r>
              <a:rPr sz="2600" dirty="0"/>
              <a:t> </a:t>
            </a:r>
            <a:r>
              <a:rPr sz="2600" dirty="0" err="1"/>
              <a:t>для</a:t>
            </a:r>
            <a:r>
              <a:rPr sz="2600" dirty="0"/>
              <a:t> </a:t>
            </a:r>
            <a:r>
              <a:rPr sz="2600" dirty="0" err="1"/>
              <a:t>всех</a:t>
            </a:r>
            <a:r>
              <a:rPr sz="2600" dirty="0"/>
              <a:t> </a:t>
            </a:r>
            <a:r>
              <a:rPr sz="2600" dirty="0" err="1"/>
              <a:t>активных</a:t>
            </a:r>
            <a:r>
              <a:rPr sz="2600" dirty="0"/>
              <a:t> </a:t>
            </a:r>
            <a:r>
              <a:rPr sz="2600" dirty="0" err="1"/>
              <a:t>групп</a:t>
            </a:r>
            <a:r>
              <a:rPr sz="2600" dirty="0"/>
              <a:t> (</a:t>
            </a:r>
            <a:r>
              <a:rPr sz="2600" dirty="0" err="1"/>
              <a:t>только</a:t>
            </a:r>
            <a:r>
              <a:rPr sz="2600" dirty="0"/>
              <a:t> </a:t>
            </a:r>
            <a:r>
              <a:rPr sz="2600" dirty="0" err="1"/>
              <a:t>речи</a:t>
            </a:r>
            <a:r>
              <a:rPr sz="2600" dirty="0"/>
              <a:t>, </a:t>
            </a:r>
            <a:r>
              <a:rPr sz="2600" dirty="0" err="1"/>
              <a:t>почти</a:t>
            </a:r>
            <a:r>
              <a:rPr sz="2600" dirty="0"/>
              <a:t> </a:t>
            </a:r>
            <a:r>
              <a:rPr sz="2600" dirty="0" err="1"/>
              <a:t>нет</a:t>
            </a:r>
            <a:r>
              <a:rPr sz="2600" dirty="0"/>
              <a:t> </a:t>
            </a:r>
            <a:r>
              <a:rPr sz="2600" dirty="0" err="1"/>
              <a:t>опросов</a:t>
            </a:r>
            <a:r>
              <a:rPr sz="2600" dirty="0"/>
              <a:t>)</a:t>
            </a:r>
          </a:p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600" dirty="0"/>
              <a:t>В. </a:t>
            </a:r>
            <a:r>
              <a:rPr sz="2600" dirty="0" err="1"/>
              <a:t>Путин</a:t>
            </a:r>
            <a:r>
              <a:rPr sz="2600" dirty="0"/>
              <a:t>: </a:t>
            </a:r>
            <a:r>
              <a:rPr sz="2600" dirty="0" err="1"/>
              <a:t>Пётр</a:t>
            </a:r>
            <a:r>
              <a:rPr sz="2600" dirty="0"/>
              <a:t> </a:t>
            </a:r>
            <a:r>
              <a:rPr sz="2600" dirty="0" err="1"/>
              <a:t>как</a:t>
            </a:r>
            <a:r>
              <a:rPr sz="2600" dirty="0"/>
              <a:t> </a:t>
            </a:r>
            <a:r>
              <a:rPr sz="2600" dirty="0" err="1"/>
              <a:t>актуальное</a:t>
            </a:r>
            <a:r>
              <a:rPr sz="2600" dirty="0"/>
              <a:t> </a:t>
            </a:r>
            <a:r>
              <a:rPr sz="2600" dirty="0" err="1"/>
              <a:t>для</a:t>
            </a:r>
            <a:r>
              <a:rPr sz="2600" dirty="0"/>
              <a:t> 1990-х, </a:t>
            </a:r>
            <a:r>
              <a:rPr sz="2600" dirty="0" err="1"/>
              <a:t>имперский</a:t>
            </a:r>
            <a:r>
              <a:rPr sz="2600" dirty="0"/>
              <a:t> </a:t>
            </a:r>
            <a:r>
              <a:rPr sz="2600" dirty="0" err="1"/>
              <a:t>Пётр</a:t>
            </a:r>
            <a:r>
              <a:rPr sz="2600" dirty="0"/>
              <a:t> </a:t>
            </a:r>
            <a:br>
              <a:rPr sz="2600" dirty="0"/>
            </a:br>
            <a:r>
              <a:rPr sz="2600" dirty="0"/>
              <a:t>Д. </a:t>
            </a:r>
            <a:r>
              <a:rPr sz="2600" dirty="0" err="1"/>
              <a:t>Медведев</a:t>
            </a:r>
            <a:r>
              <a:rPr sz="2600" dirty="0"/>
              <a:t>: </a:t>
            </a:r>
            <a:r>
              <a:rPr sz="2600" dirty="0" err="1"/>
              <a:t>обращение</a:t>
            </a:r>
            <a:r>
              <a:rPr sz="2600" dirty="0"/>
              <a:t> к </a:t>
            </a:r>
            <a:r>
              <a:rPr sz="2600" dirty="0" err="1"/>
              <a:t>Западу</a:t>
            </a:r>
            <a:r>
              <a:rPr sz="2600" dirty="0"/>
              <a:t>, </a:t>
            </a:r>
            <a:r>
              <a:rPr sz="2600" dirty="0" err="1"/>
              <a:t>активное</a:t>
            </a:r>
            <a:r>
              <a:rPr sz="2600" dirty="0"/>
              <a:t> </a:t>
            </a:r>
            <a:r>
              <a:rPr sz="2600" dirty="0" err="1"/>
              <a:t>использование</a:t>
            </a:r>
            <a:r>
              <a:rPr sz="2600" dirty="0"/>
              <a:t>, </a:t>
            </a:r>
            <a:r>
              <a:rPr sz="2600" dirty="0" err="1"/>
              <a:t>державность</a:t>
            </a:r>
            <a:r>
              <a:rPr sz="2600" dirty="0"/>
              <a:t>, </a:t>
            </a:r>
            <a:r>
              <a:rPr sz="2600" dirty="0" err="1"/>
              <a:t>прогресс</a:t>
            </a:r>
            <a:r>
              <a:rPr sz="2600" dirty="0"/>
              <a:t> </a:t>
            </a:r>
            <a:br>
              <a:rPr sz="2600" dirty="0"/>
            </a:br>
            <a:r>
              <a:rPr sz="2600" dirty="0"/>
              <a:t>В. </a:t>
            </a:r>
            <a:r>
              <a:rPr sz="2600" dirty="0" err="1"/>
              <a:t>Путин</a:t>
            </a:r>
            <a:r>
              <a:rPr sz="2600" dirty="0"/>
              <a:t>: </a:t>
            </a:r>
            <a:r>
              <a:rPr sz="2600" dirty="0" err="1"/>
              <a:t>отказ</a:t>
            </a:r>
            <a:r>
              <a:rPr sz="2600" dirty="0"/>
              <a:t>, «</a:t>
            </a:r>
            <a:r>
              <a:rPr sz="2600" dirty="0" err="1"/>
              <a:t>неверность</a:t>
            </a:r>
            <a:r>
              <a:rPr sz="2600" dirty="0"/>
              <a:t> </a:t>
            </a:r>
            <a:r>
              <a:rPr sz="2600" dirty="0" err="1"/>
              <a:t>западного</a:t>
            </a:r>
            <a:r>
              <a:rPr sz="2600" dirty="0"/>
              <a:t> </a:t>
            </a:r>
            <a:r>
              <a:rPr sz="2600" dirty="0" err="1"/>
              <a:t>пути</a:t>
            </a:r>
            <a:r>
              <a:rPr sz="2600" dirty="0"/>
              <a:t>»</a:t>
            </a:r>
          </a:p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600" dirty="0" err="1"/>
              <a:t>Потерял</a:t>
            </a:r>
            <a:r>
              <a:rPr sz="2600" dirty="0"/>
              <a:t> </a:t>
            </a:r>
            <a:r>
              <a:rPr sz="2600" dirty="0" err="1"/>
              <a:t>актуальность</a:t>
            </a:r>
            <a:r>
              <a:rPr sz="2600" dirty="0"/>
              <a:t> в </a:t>
            </a:r>
            <a:r>
              <a:rPr sz="2600" dirty="0" err="1"/>
              <a:t>современной</a:t>
            </a:r>
            <a:r>
              <a:rPr sz="2600" dirty="0"/>
              <a:t> </a:t>
            </a:r>
            <a:r>
              <a:rPr sz="2600" dirty="0" err="1"/>
              <a:t>политической</a:t>
            </a:r>
            <a:r>
              <a:rPr sz="2600" dirty="0"/>
              <a:t> </a:t>
            </a:r>
            <a:r>
              <a:rPr sz="2600" dirty="0" err="1" smtClean="0"/>
              <a:t>дискуссии</a:t>
            </a:r>
            <a:endParaRPr sz="2600" dirty="0"/>
          </a:p>
        </p:txBody>
      </p:sp>
      <p:sp>
        <p:nvSpPr>
          <p:cNvPr id="212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213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Прямоугольник"/>
          <p:cNvSpPr/>
          <p:nvPr/>
        </p:nvSpPr>
        <p:spPr>
          <a:xfrm>
            <a:off x="808675" y="2819958"/>
            <a:ext cx="11120206" cy="3336275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5" name="Прямоугольник"/>
          <p:cNvSpPr/>
          <p:nvPr/>
        </p:nvSpPr>
        <p:spPr>
          <a:xfrm>
            <a:off x="808675" y="6429998"/>
            <a:ext cx="11120206" cy="220845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6" name="«Запад», «имперскость», «обновление»…"/>
          <p:cNvSpPr txBox="1"/>
          <p:nvPr/>
        </p:nvSpPr>
        <p:spPr>
          <a:xfrm>
            <a:off x="957784" y="6532984"/>
            <a:ext cx="11229598" cy="1927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marL="370416" indent="-370416" algn="l">
              <a:buSzPct val="75000"/>
              <a:buChar char="-"/>
              <a:defRPr sz="3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/>
              <a:t>«</a:t>
            </a:r>
            <a:r>
              <a:rPr dirty="0" err="1"/>
              <a:t>Запад</a:t>
            </a:r>
            <a:r>
              <a:rPr dirty="0"/>
              <a:t>», «</a:t>
            </a:r>
            <a:r>
              <a:rPr dirty="0" err="1"/>
              <a:t>имперскость</a:t>
            </a:r>
            <a:r>
              <a:rPr dirty="0"/>
              <a:t>», «</a:t>
            </a:r>
            <a:r>
              <a:rPr dirty="0" err="1"/>
              <a:t>обновление</a:t>
            </a:r>
            <a:r>
              <a:rPr dirty="0"/>
              <a:t>» </a:t>
            </a:r>
          </a:p>
          <a:p>
            <a:pPr marL="370416" indent="-370416" algn="l">
              <a:buSzPct val="75000"/>
              <a:buChar char="-"/>
              <a:defRPr sz="3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Пластичность</a:t>
            </a:r>
            <a:r>
              <a:rPr dirty="0"/>
              <a:t> </a:t>
            </a:r>
            <a:r>
              <a:rPr dirty="0" err="1"/>
              <a:t>образа</a:t>
            </a:r>
            <a:endParaRPr dirty="0"/>
          </a:p>
          <a:p>
            <a:pPr marL="370416" indent="-370416" algn="l">
              <a:buSzPct val="75000"/>
              <a:buChar char="-"/>
              <a:defRPr sz="3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Зависимость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внешнеполитической</a:t>
            </a:r>
            <a:r>
              <a:rPr dirty="0"/>
              <a:t> </a:t>
            </a:r>
            <a:r>
              <a:rPr dirty="0" err="1"/>
              <a:t>конъюнктуры</a:t>
            </a:r>
            <a:r>
              <a:rPr dirty="0"/>
              <a:t> </a:t>
            </a:r>
          </a:p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>
                <a:solidFill>
                  <a:schemeClr val="accent5"/>
                </a:solidFill>
              </a:rPr>
              <a:t>Неактуальность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dirty="0" err="1">
                <a:solidFill>
                  <a:schemeClr val="accent5"/>
                </a:solidFill>
              </a:rPr>
              <a:t>для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dirty="0" err="1">
                <a:solidFill>
                  <a:schemeClr val="accent5"/>
                </a:solidFill>
              </a:rPr>
              <a:t>власти</a:t>
            </a:r>
            <a:r>
              <a:rPr dirty="0">
                <a:solidFill>
                  <a:schemeClr val="accent5"/>
                </a:solidFill>
              </a:rPr>
              <a:t> в </a:t>
            </a:r>
            <a:r>
              <a:rPr dirty="0" err="1">
                <a:solidFill>
                  <a:schemeClr val="accent5"/>
                </a:solidFill>
              </a:rPr>
              <a:t>нынешней</a:t>
            </a:r>
            <a:r>
              <a:rPr dirty="0">
                <a:solidFill>
                  <a:schemeClr val="accent5"/>
                </a:solidFill>
              </a:rPr>
              <a:t> </a:t>
            </a:r>
            <a:r>
              <a:rPr dirty="0" err="1">
                <a:solidFill>
                  <a:schemeClr val="accent5"/>
                </a:solidFill>
              </a:rPr>
              <a:t>ситуации</a:t>
            </a:r>
            <a:r>
              <a:rPr dirty="0">
                <a:solidFill>
                  <a:schemeClr val="accent5"/>
                </a:solidFill>
              </a:rPr>
              <a:t> </a:t>
            </a:r>
            <a:endParaRPr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9" name="ИОСИФ СТАЛИН"/>
          <p:cNvSpPr txBox="1"/>
          <p:nvPr/>
        </p:nvSpPr>
        <p:spPr>
          <a:xfrm>
            <a:off x="767961" y="1724088"/>
            <a:ext cx="8082785" cy="96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ИОСИФ СТАЛИН</a:t>
            </a:r>
          </a:p>
        </p:txBody>
      </p:sp>
      <p:sp>
        <p:nvSpPr>
          <p:cNvPr id="220" name="Не может быть консенсусной фигурой: неприемлем ни для государства, ни для групп…"/>
          <p:cNvSpPr txBox="1"/>
          <p:nvPr/>
        </p:nvSpPr>
        <p:spPr>
          <a:xfrm>
            <a:off x="1173808" y="3580656"/>
            <a:ext cx="9956123" cy="22716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800" dirty="0" err="1"/>
              <a:t>Не</a:t>
            </a:r>
            <a:r>
              <a:rPr sz="2800" dirty="0"/>
              <a:t> </a:t>
            </a:r>
            <a:r>
              <a:rPr sz="2800" dirty="0" err="1"/>
              <a:t>может</a:t>
            </a:r>
            <a:r>
              <a:rPr sz="2800" dirty="0"/>
              <a:t> </a:t>
            </a:r>
            <a:r>
              <a:rPr sz="2800" dirty="0" err="1"/>
              <a:t>быть</a:t>
            </a:r>
            <a:r>
              <a:rPr sz="2800" dirty="0"/>
              <a:t> </a:t>
            </a:r>
            <a:r>
              <a:rPr sz="2800" dirty="0" err="1"/>
              <a:t>консенсусной</a:t>
            </a:r>
            <a:r>
              <a:rPr sz="2800" dirty="0"/>
              <a:t> </a:t>
            </a:r>
            <a:r>
              <a:rPr sz="2800" dirty="0" err="1"/>
              <a:t>фигурой</a:t>
            </a:r>
            <a:r>
              <a:rPr sz="2800" dirty="0"/>
              <a:t>: </a:t>
            </a:r>
            <a:r>
              <a:rPr sz="2800" dirty="0" err="1"/>
              <a:t>неприемлем</a:t>
            </a:r>
            <a:r>
              <a:rPr sz="2800" dirty="0"/>
              <a:t> </a:t>
            </a:r>
            <a:r>
              <a:rPr sz="2800" dirty="0" err="1"/>
              <a:t>ни</a:t>
            </a:r>
            <a:r>
              <a:rPr sz="2800" dirty="0"/>
              <a:t> </a:t>
            </a:r>
            <a:r>
              <a:rPr sz="2800" dirty="0" err="1"/>
              <a:t>для</a:t>
            </a:r>
            <a:r>
              <a:rPr sz="2800" dirty="0"/>
              <a:t> </a:t>
            </a:r>
            <a:r>
              <a:rPr sz="2800" dirty="0" err="1"/>
              <a:t>государства</a:t>
            </a:r>
            <a:r>
              <a:rPr sz="2800" dirty="0"/>
              <a:t>, </a:t>
            </a:r>
            <a:r>
              <a:rPr sz="2800" dirty="0" err="1"/>
              <a:t>ни</a:t>
            </a:r>
            <a:r>
              <a:rPr sz="2800" dirty="0"/>
              <a:t> </a:t>
            </a:r>
            <a:r>
              <a:rPr sz="2800" dirty="0" err="1"/>
              <a:t>для</a:t>
            </a:r>
            <a:r>
              <a:rPr sz="2800" dirty="0"/>
              <a:t> </a:t>
            </a:r>
            <a:r>
              <a:rPr sz="2800" dirty="0" err="1"/>
              <a:t>групп</a:t>
            </a:r>
            <a:r>
              <a:rPr sz="2800" dirty="0"/>
              <a:t> </a:t>
            </a:r>
          </a:p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800" dirty="0"/>
              <a:t>«</a:t>
            </a:r>
            <a:r>
              <a:rPr sz="2800" dirty="0" err="1"/>
              <a:t>Ползучая</a:t>
            </a:r>
            <a:r>
              <a:rPr sz="2800" dirty="0"/>
              <a:t> </a:t>
            </a:r>
            <a:r>
              <a:rPr sz="2800" dirty="0" err="1"/>
              <a:t>ре-сталинизация</a:t>
            </a:r>
            <a:r>
              <a:rPr sz="2800" dirty="0"/>
              <a:t>» (</a:t>
            </a:r>
            <a:r>
              <a:rPr sz="2800" dirty="0" err="1"/>
              <a:t>Опрос</a:t>
            </a:r>
            <a:r>
              <a:rPr sz="2800" dirty="0"/>
              <a:t> «</a:t>
            </a:r>
            <a:r>
              <a:rPr sz="2800" dirty="0" err="1" smtClean="0"/>
              <a:t>Левада</a:t>
            </a:r>
            <a:r>
              <a:rPr sz="2800" dirty="0" smtClean="0"/>
              <a:t>»</a:t>
            </a:r>
            <a:r>
              <a:rPr lang="ru-RU" sz="2800" dirty="0" smtClean="0"/>
              <a:t>, </a:t>
            </a:r>
            <a:r>
              <a:rPr sz="2800" dirty="0" smtClean="0"/>
              <a:t>2019)</a:t>
            </a:r>
            <a:endParaRPr sz="2800" dirty="0"/>
          </a:p>
          <a:p>
            <a:pPr marL="382763" indent="-382763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800" i="1" dirty="0" err="1"/>
              <a:t>Запрос</a:t>
            </a:r>
            <a:r>
              <a:rPr sz="2800" i="1" dirty="0"/>
              <a:t> </a:t>
            </a:r>
            <a:r>
              <a:rPr sz="2800" i="1" dirty="0" err="1"/>
              <a:t>на</a:t>
            </a:r>
            <a:r>
              <a:rPr sz="2800" i="1" dirty="0"/>
              <a:t> «</a:t>
            </a:r>
            <a:r>
              <a:rPr sz="2800" i="1" dirty="0" err="1"/>
              <a:t>сильную</a:t>
            </a:r>
            <a:r>
              <a:rPr sz="2800" i="1" dirty="0"/>
              <a:t> </a:t>
            </a:r>
            <a:r>
              <a:rPr sz="2800" i="1" dirty="0" err="1"/>
              <a:t>руку</a:t>
            </a:r>
            <a:r>
              <a:rPr sz="2800" i="1" dirty="0"/>
              <a:t>»?</a:t>
            </a:r>
            <a:r>
              <a:rPr sz="2800" dirty="0"/>
              <a:t> </a:t>
            </a:r>
          </a:p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800" dirty="0" err="1"/>
              <a:t>Зачем</a:t>
            </a:r>
            <a:r>
              <a:rPr sz="2800" dirty="0"/>
              <a:t> </a:t>
            </a:r>
            <a:r>
              <a:rPr sz="2800" dirty="0" err="1"/>
              <a:t>актуализация</a:t>
            </a:r>
            <a:r>
              <a:rPr sz="2800" dirty="0"/>
              <a:t> </a:t>
            </a:r>
            <a:r>
              <a:rPr sz="2800" dirty="0" err="1" smtClean="0"/>
              <a:t>образа</a:t>
            </a:r>
            <a:r>
              <a:rPr lang="ru-RU" sz="2800" dirty="0" smtClean="0"/>
              <a:t>?</a:t>
            </a:r>
            <a:endParaRPr sz="2800" dirty="0"/>
          </a:p>
        </p:txBody>
      </p:sp>
      <p:sp>
        <p:nvSpPr>
          <p:cNvPr id="221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222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Прямоугольник"/>
          <p:cNvSpPr/>
          <p:nvPr/>
        </p:nvSpPr>
        <p:spPr>
          <a:xfrm>
            <a:off x="897601" y="2925763"/>
            <a:ext cx="10839350" cy="353521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26" name="ИОСИФ СТАЛИН"/>
          <p:cNvSpPr txBox="1"/>
          <p:nvPr/>
        </p:nvSpPr>
        <p:spPr>
          <a:xfrm>
            <a:off x="664919" y="1692105"/>
            <a:ext cx="8082785" cy="96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49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ИОСИФ СТАЛИН</a:t>
            </a:r>
          </a:p>
        </p:txBody>
      </p:sp>
      <p:sp>
        <p:nvSpPr>
          <p:cNvPr id="227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2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«Многослойность» образа: («ностальгический», «антиэлитный», «имперский»)…"/>
          <p:cNvSpPr txBox="1"/>
          <p:nvPr/>
        </p:nvSpPr>
        <p:spPr>
          <a:xfrm>
            <a:off x="589358" y="2368936"/>
            <a:ext cx="11430001" cy="6510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600" dirty="0"/>
              <a:t>«</a:t>
            </a:r>
            <a:r>
              <a:rPr sz="2600" dirty="0" err="1"/>
              <a:t>Многослойность</a:t>
            </a:r>
            <a:r>
              <a:rPr sz="2600" dirty="0"/>
              <a:t>» </a:t>
            </a:r>
            <a:r>
              <a:rPr sz="2600" dirty="0" err="1"/>
              <a:t>образа</a:t>
            </a:r>
            <a:r>
              <a:rPr sz="2600" dirty="0"/>
              <a:t>: («</a:t>
            </a:r>
            <a:r>
              <a:rPr sz="2600" dirty="0" err="1"/>
              <a:t>ностальгический</a:t>
            </a:r>
            <a:r>
              <a:rPr sz="2600" dirty="0"/>
              <a:t>», «</a:t>
            </a:r>
            <a:r>
              <a:rPr sz="2600" dirty="0" err="1"/>
              <a:t>антиэлитный</a:t>
            </a:r>
            <a:r>
              <a:rPr sz="2600" dirty="0"/>
              <a:t>», «</a:t>
            </a:r>
            <a:r>
              <a:rPr sz="2600" dirty="0" err="1"/>
              <a:t>имперский</a:t>
            </a:r>
            <a:r>
              <a:rPr sz="2600" dirty="0"/>
              <a:t>») 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600" dirty="0" err="1"/>
              <a:t>Продвижение</a:t>
            </a:r>
            <a:r>
              <a:rPr sz="2600" dirty="0"/>
              <a:t> </a:t>
            </a:r>
            <a:r>
              <a:rPr sz="2600" dirty="0" err="1"/>
              <a:t>образа</a:t>
            </a:r>
            <a:r>
              <a:rPr sz="2600" dirty="0"/>
              <a:t> </a:t>
            </a:r>
            <a:r>
              <a:rPr sz="2600" dirty="0" err="1"/>
              <a:t>посредством</a:t>
            </a:r>
            <a:r>
              <a:rPr sz="2600" dirty="0"/>
              <a:t> </a:t>
            </a:r>
            <a:r>
              <a:rPr sz="2600" dirty="0" err="1"/>
              <a:t>близких</a:t>
            </a:r>
            <a:r>
              <a:rPr sz="2600" dirty="0"/>
              <a:t> к </a:t>
            </a:r>
            <a:r>
              <a:rPr sz="2600" dirty="0" err="1"/>
              <a:t>власти</a:t>
            </a:r>
            <a:r>
              <a:rPr sz="2600" dirty="0"/>
              <a:t> </a:t>
            </a:r>
            <a:r>
              <a:rPr sz="2600" dirty="0" err="1"/>
              <a:t>структур</a:t>
            </a:r>
            <a:r>
              <a:rPr sz="2600" dirty="0"/>
              <a:t> и </a:t>
            </a:r>
            <a:r>
              <a:rPr sz="2600" dirty="0" err="1"/>
              <a:t>групп</a:t>
            </a:r>
            <a:r>
              <a:rPr sz="2600" dirty="0"/>
              <a:t>, </a:t>
            </a:r>
            <a:r>
              <a:rPr sz="2600" dirty="0" err="1"/>
              <a:t>но</a:t>
            </a:r>
            <a:r>
              <a:rPr sz="2600" dirty="0"/>
              <a:t> </a:t>
            </a:r>
            <a:r>
              <a:rPr sz="2600" dirty="0" err="1"/>
              <a:t>не</a:t>
            </a:r>
            <a:r>
              <a:rPr sz="2600" dirty="0"/>
              <a:t> </a:t>
            </a:r>
            <a:r>
              <a:rPr sz="2600" dirty="0" err="1"/>
              <a:t>напрямую</a:t>
            </a:r>
            <a:r>
              <a:rPr sz="2600" dirty="0"/>
              <a:t> </a:t>
            </a:r>
            <a:r>
              <a:rPr sz="2600" dirty="0" err="1"/>
              <a:t>через</a:t>
            </a:r>
            <a:r>
              <a:rPr sz="2600" dirty="0"/>
              <a:t> </a:t>
            </a:r>
            <a:r>
              <a:rPr sz="2600" dirty="0" err="1"/>
              <a:t>государство</a:t>
            </a:r>
            <a:r>
              <a:rPr sz="2600" dirty="0"/>
              <a:t> 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600" dirty="0" err="1"/>
              <a:t>Реальное</a:t>
            </a:r>
            <a:r>
              <a:rPr sz="2600" dirty="0"/>
              <a:t> </a:t>
            </a:r>
            <a:r>
              <a:rPr sz="2600" dirty="0" err="1"/>
              <a:t>отношение</a:t>
            </a:r>
            <a:r>
              <a:rPr sz="2600" dirty="0"/>
              <a:t> </a:t>
            </a:r>
            <a:r>
              <a:rPr sz="2600" dirty="0" err="1"/>
              <a:t>людей</a:t>
            </a:r>
            <a:r>
              <a:rPr sz="2600" dirty="0"/>
              <a:t> </a:t>
            </a:r>
            <a:r>
              <a:rPr sz="2600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нейтрально</a:t>
            </a:r>
            <a:r>
              <a:rPr sz="2600" dirty="0"/>
              <a:t> </a:t>
            </a:r>
            <a:r>
              <a:rPr sz="2600" dirty="0" err="1"/>
              <a:t>или</a:t>
            </a:r>
            <a:r>
              <a:rPr sz="2600" dirty="0"/>
              <a:t> </a:t>
            </a:r>
            <a:r>
              <a:rPr sz="2600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негативно</a:t>
            </a:r>
            <a:r>
              <a:rPr sz="2600" dirty="0"/>
              <a:t>: 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600" i="1" dirty="0" err="1"/>
              <a:t>тенденция</a:t>
            </a:r>
            <a:r>
              <a:rPr sz="2600" i="1" dirty="0"/>
              <a:t> </a:t>
            </a:r>
            <a:r>
              <a:rPr sz="2600" i="1" dirty="0" err="1"/>
              <a:t>на</a:t>
            </a:r>
            <a:r>
              <a:rPr sz="2600" i="1" dirty="0"/>
              <a:t> </a:t>
            </a:r>
            <a:r>
              <a:rPr sz="2600" i="1" dirty="0" err="1"/>
              <a:t>снижение</a:t>
            </a:r>
            <a:r>
              <a:rPr sz="2600" i="1" dirty="0"/>
              <a:t> </a:t>
            </a:r>
            <a:br>
              <a:rPr sz="2600" i="1" dirty="0"/>
            </a:br>
            <a:r>
              <a:rPr sz="2600" i="1" dirty="0" err="1"/>
              <a:t>положительного</a:t>
            </a:r>
            <a:r>
              <a:rPr sz="2600" i="1" dirty="0"/>
              <a:t> </a:t>
            </a:r>
            <a:r>
              <a:rPr sz="2600" i="1" dirty="0" err="1"/>
              <a:t>отношения</a:t>
            </a:r>
            <a:r>
              <a:rPr sz="2600" i="1" dirty="0"/>
              <a:t> </a:t>
            </a:r>
            <a:r>
              <a:rPr lang="ru-RU" sz="2600" i="1" dirty="0" smtClean="0"/>
              <a:t>        </a:t>
            </a:r>
            <a:r>
              <a:rPr lang="ru-RU" sz="2600" i="1" dirty="0" smtClean="0"/>
              <a:t>                                              </a:t>
            </a:r>
            <a:r>
              <a:rPr sz="2600" i="1" dirty="0" smtClean="0"/>
              <a:t>(2010-2018</a:t>
            </a:r>
            <a:r>
              <a:rPr sz="2600" i="1" dirty="0"/>
              <a:t>)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600" dirty="0" err="1"/>
              <a:t>Власть</a:t>
            </a:r>
            <a:r>
              <a:rPr sz="2600" dirty="0"/>
              <a:t> </a:t>
            </a:r>
            <a:r>
              <a:rPr sz="2600" dirty="0" err="1"/>
              <a:t>как</a:t>
            </a:r>
            <a:r>
              <a:rPr sz="2600" dirty="0"/>
              <a:t> «</a:t>
            </a:r>
            <a:r>
              <a:rPr sz="2600" dirty="0" err="1"/>
              <a:t>первый</a:t>
            </a:r>
            <a:r>
              <a:rPr sz="2600" dirty="0"/>
              <a:t> </a:t>
            </a:r>
            <a:r>
              <a:rPr sz="2600" dirty="0" err="1"/>
              <a:t>европеец</a:t>
            </a:r>
            <a:r>
              <a:rPr sz="2600" dirty="0"/>
              <a:t>»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2600" dirty="0" err="1">
                <a:solidFill>
                  <a:schemeClr val="accent5"/>
                </a:solidFill>
              </a:rPr>
              <a:t>Поле</a:t>
            </a:r>
            <a:r>
              <a:rPr sz="2600" dirty="0">
                <a:solidFill>
                  <a:schemeClr val="accent5"/>
                </a:solidFill>
              </a:rPr>
              <a:t> </a:t>
            </a:r>
            <a:r>
              <a:rPr sz="2600" dirty="0" err="1">
                <a:solidFill>
                  <a:schemeClr val="accent5"/>
                </a:solidFill>
              </a:rPr>
              <a:t>для</a:t>
            </a:r>
            <a:r>
              <a:rPr sz="2600" dirty="0">
                <a:solidFill>
                  <a:schemeClr val="accent5"/>
                </a:solidFill>
              </a:rPr>
              <a:t> </a:t>
            </a:r>
            <a:r>
              <a:rPr sz="2600" dirty="0" err="1">
                <a:solidFill>
                  <a:schemeClr val="accent5"/>
                </a:solidFill>
              </a:rPr>
              <a:t>расширение</a:t>
            </a:r>
            <a:r>
              <a:rPr sz="2600" dirty="0">
                <a:solidFill>
                  <a:schemeClr val="accent5"/>
                </a:solidFill>
              </a:rPr>
              <a:t> </a:t>
            </a:r>
            <a:r>
              <a:rPr sz="2600" dirty="0" err="1">
                <a:solidFill>
                  <a:schemeClr val="accent5"/>
                </a:solidFill>
              </a:rPr>
              <a:t>потенциала</a:t>
            </a:r>
            <a:r>
              <a:rPr sz="2600" dirty="0">
                <a:solidFill>
                  <a:schemeClr val="accent5"/>
                </a:solidFill>
              </a:rPr>
              <a:t> </a:t>
            </a:r>
            <a:br>
              <a:rPr sz="2600" dirty="0">
                <a:solidFill>
                  <a:schemeClr val="accent5"/>
                </a:solidFill>
              </a:rPr>
            </a:br>
            <a:r>
              <a:rPr sz="2600" dirty="0" err="1">
                <a:solidFill>
                  <a:schemeClr val="accent5"/>
                </a:solidFill>
              </a:rPr>
              <a:t>авторитарных</a:t>
            </a:r>
            <a:r>
              <a:rPr sz="2600" dirty="0">
                <a:solidFill>
                  <a:schemeClr val="accent5"/>
                </a:solidFill>
              </a:rPr>
              <a:t> </a:t>
            </a:r>
            <a:r>
              <a:rPr sz="2600" dirty="0" err="1" smtClean="0">
                <a:solidFill>
                  <a:schemeClr val="accent5"/>
                </a:solidFill>
              </a:rPr>
              <a:t>практик</a:t>
            </a:r>
            <a:endParaRPr sz="2600" dirty="0"/>
          </a:p>
        </p:txBody>
      </p:sp>
      <p:sp>
        <p:nvSpPr>
          <p:cNvPr id="230" name="Прямоугольный комментарий"/>
          <p:cNvSpPr/>
          <p:nvPr/>
        </p:nvSpPr>
        <p:spPr>
          <a:xfrm>
            <a:off x="7921073" y="5790052"/>
            <a:ext cx="4122342" cy="281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2" y="0"/>
                </a:moveTo>
                <a:cubicBezTo>
                  <a:pt x="1594" y="0"/>
                  <a:pt x="1229" y="534"/>
                  <a:pt x="1229" y="1192"/>
                </a:cubicBezTo>
                <a:lnTo>
                  <a:pt x="1229" y="8321"/>
                </a:lnTo>
                <a:lnTo>
                  <a:pt x="0" y="10128"/>
                </a:lnTo>
                <a:lnTo>
                  <a:pt x="1229" y="11932"/>
                </a:lnTo>
                <a:lnTo>
                  <a:pt x="1229" y="20408"/>
                </a:lnTo>
                <a:cubicBezTo>
                  <a:pt x="1229" y="21066"/>
                  <a:pt x="1594" y="21600"/>
                  <a:pt x="2042" y="21600"/>
                </a:cubicBezTo>
                <a:lnTo>
                  <a:pt x="20787" y="21600"/>
                </a:lnTo>
                <a:cubicBezTo>
                  <a:pt x="21235" y="21600"/>
                  <a:pt x="21600" y="21066"/>
                  <a:pt x="21600" y="20408"/>
                </a:cubicBezTo>
                <a:lnTo>
                  <a:pt x="21600" y="1192"/>
                </a:lnTo>
                <a:cubicBezTo>
                  <a:pt x="21600" y="534"/>
                  <a:pt x="21235" y="0"/>
                  <a:pt x="20787" y="0"/>
                </a:cubicBezTo>
                <a:lnTo>
                  <a:pt x="2042" y="0"/>
                </a:lnTo>
                <a:close/>
              </a:path>
            </a:pathLst>
          </a:cu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1" name="Расхождение конструируемого образа с реальной картиной общества"/>
          <p:cNvSpPr txBox="1"/>
          <p:nvPr/>
        </p:nvSpPr>
        <p:spPr>
          <a:xfrm>
            <a:off x="8253194" y="5990784"/>
            <a:ext cx="3793821" cy="2410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>
                <a:latin typeface="+mn-lt"/>
                <a:ea typeface="+mn-ea"/>
                <a:cs typeface="+mn-cs"/>
                <a:sym typeface="Arial Narrow"/>
              </a:defRPr>
            </a:pPr>
            <a:r>
              <a:rPr sz="3000" b="1" dirty="0" err="1" smtClean="0">
                <a:solidFill>
                  <a:schemeClr val="accent5"/>
                </a:solidFill>
              </a:rPr>
              <a:t>Расхождение</a:t>
            </a:r>
            <a:r>
              <a:rPr sz="3000" b="1" dirty="0" smtClean="0">
                <a:solidFill>
                  <a:schemeClr val="accent5"/>
                </a:solidFill>
              </a:rPr>
              <a:t> </a:t>
            </a:r>
            <a:r>
              <a:rPr sz="3000" b="1" dirty="0" err="1">
                <a:solidFill>
                  <a:schemeClr val="accent5"/>
                </a:solidFill>
              </a:rPr>
              <a:t>конструируемого</a:t>
            </a:r>
            <a:r>
              <a:rPr sz="3000" b="1" dirty="0">
                <a:solidFill>
                  <a:schemeClr val="accent5"/>
                </a:solidFill>
              </a:rPr>
              <a:t> </a:t>
            </a:r>
            <a:r>
              <a:rPr sz="3000" b="1" dirty="0" err="1">
                <a:solidFill>
                  <a:schemeClr val="accent5"/>
                </a:solidFill>
              </a:rPr>
              <a:t>образа</a:t>
            </a:r>
            <a:r>
              <a:rPr sz="3000" b="1" dirty="0">
                <a:solidFill>
                  <a:schemeClr val="accent5"/>
                </a:solidFill>
              </a:rPr>
              <a:t> с </a:t>
            </a:r>
            <a:r>
              <a:rPr sz="3000" b="1" dirty="0" err="1">
                <a:solidFill>
                  <a:schemeClr val="accent5"/>
                </a:solidFill>
              </a:rPr>
              <a:t>реальной</a:t>
            </a:r>
            <a:r>
              <a:rPr sz="3000" b="1" dirty="0">
                <a:solidFill>
                  <a:schemeClr val="accent5"/>
                </a:solidFill>
              </a:rPr>
              <a:t> </a:t>
            </a:r>
            <a:r>
              <a:rPr sz="3000" b="1" dirty="0" err="1">
                <a:solidFill>
                  <a:schemeClr val="accent5"/>
                </a:solidFill>
              </a:rPr>
              <a:t>картиной</a:t>
            </a:r>
            <a:r>
              <a:rPr sz="3000" b="1" dirty="0">
                <a:solidFill>
                  <a:schemeClr val="accent5"/>
                </a:solidFill>
              </a:rPr>
              <a:t> </a:t>
            </a:r>
            <a:r>
              <a:rPr sz="3000" b="1" dirty="0" err="1">
                <a:solidFill>
                  <a:schemeClr val="accent5"/>
                </a:solidFill>
              </a:rPr>
              <a:t>общества</a:t>
            </a:r>
            <a:r>
              <a:rPr sz="3000" dirty="0"/>
              <a:t>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4" name="Результаты"/>
          <p:cNvSpPr txBox="1"/>
          <p:nvPr/>
        </p:nvSpPr>
        <p:spPr>
          <a:xfrm>
            <a:off x="581584" y="1749920"/>
            <a:ext cx="11841632" cy="937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Результаты</a:t>
            </a:r>
          </a:p>
        </p:txBody>
      </p:sp>
      <p:sp>
        <p:nvSpPr>
          <p:cNvPr id="235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236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При создании наратива игнорируются отдельные факты из биографии исторических деятелей, не вписывающихся в конструируемый образ"/>
          <p:cNvSpPr txBox="1"/>
          <p:nvPr/>
        </p:nvSpPr>
        <p:spPr>
          <a:xfrm>
            <a:off x="1029792" y="7109048"/>
            <a:ext cx="11345962" cy="148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 smtClean="0"/>
              <a:t>При</a:t>
            </a:r>
            <a:r>
              <a:rPr dirty="0" smtClean="0"/>
              <a:t> </a:t>
            </a:r>
            <a:r>
              <a:rPr dirty="0" err="1"/>
              <a:t>создании</a:t>
            </a:r>
            <a:r>
              <a:rPr dirty="0"/>
              <a:t> </a:t>
            </a:r>
            <a:r>
              <a:rPr dirty="0" err="1"/>
              <a:t>наратива</a:t>
            </a:r>
            <a:r>
              <a:rPr dirty="0"/>
              <a:t> </a:t>
            </a:r>
            <a:r>
              <a:rPr dirty="0" err="1"/>
              <a:t>игнорируются</a:t>
            </a:r>
            <a:r>
              <a:rPr dirty="0"/>
              <a:t> </a:t>
            </a:r>
            <a:r>
              <a:rPr dirty="0" err="1"/>
              <a:t>отдельные</a:t>
            </a:r>
            <a:r>
              <a:rPr dirty="0"/>
              <a:t> </a:t>
            </a:r>
            <a:r>
              <a:rPr dirty="0" err="1"/>
              <a:t>факты</a:t>
            </a:r>
            <a:r>
              <a:rPr dirty="0"/>
              <a:t> </a:t>
            </a:r>
            <a:r>
              <a:rPr dirty="0" err="1"/>
              <a:t>из</a:t>
            </a:r>
            <a:r>
              <a:rPr dirty="0"/>
              <a:t> </a:t>
            </a:r>
            <a:r>
              <a:rPr dirty="0" err="1"/>
              <a:t>биографии</a:t>
            </a:r>
            <a:r>
              <a:rPr dirty="0"/>
              <a:t> </a:t>
            </a:r>
            <a:r>
              <a:rPr dirty="0" err="1"/>
              <a:t>исторических</a:t>
            </a:r>
            <a:r>
              <a:rPr dirty="0"/>
              <a:t> </a:t>
            </a:r>
            <a:r>
              <a:rPr dirty="0" err="1"/>
              <a:t>деятелей</a:t>
            </a:r>
            <a:r>
              <a:rPr dirty="0"/>
              <a:t>,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 smtClean="0"/>
              <a:t>вписывающи</a:t>
            </a:r>
            <a:r>
              <a:rPr lang="ru-RU" dirty="0" smtClean="0"/>
              <a:t>е</a:t>
            </a:r>
            <a:r>
              <a:rPr dirty="0" err="1" smtClean="0"/>
              <a:t>ся</a:t>
            </a:r>
            <a:r>
              <a:rPr dirty="0" smtClean="0"/>
              <a:t> </a:t>
            </a:r>
            <a:r>
              <a:rPr dirty="0"/>
              <a:t>в </a:t>
            </a:r>
            <a:r>
              <a:rPr dirty="0" err="1"/>
              <a:t>конструируемый</a:t>
            </a:r>
            <a:r>
              <a:rPr dirty="0"/>
              <a:t> </a:t>
            </a:r>
            <a:r>
              <a:rPr dirty="0" err="1" smtClean="0"/>
              <a:t>образ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238" name="Прямоугольник"/>
          <p:cNvSpPr/>
          <p:nvPr/>
        </p:nvSpPr>
        <p:spPr>
          <a:xfrm>
            <a:off x="851842" y="4495800"/>
            <a:ext cx="11404601" cy="228113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9" name="Прямоугольник"/>
          <p:cNvSpPr/>
          <p:nvPr/>
        </p:nvSpPr>
        <p:spPr>
          <a:xfrm>
            <a:off x="892919" y="6935405"/>
            <a:ext cx="11312724" cy="1729155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40" name="Прямоугольник"/>
          <p:cNvSpPr/>
          <p:nvPr/>
        </p:nvSpPr>
        <p:spPr>
          <a:xfrm>
            <a:off x="889000" y="2772671"/>
            <a:ext cx="11320562" cy="1564654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41" name="Исторические образы, формируемые властью, являются конструктами, не соответствующими общественным настроениям и предпочтениям"/>
          <p:cNvSpPr txBox="1"/>
          <p:nvPr/>
        </p:nvSpPr>
        <p:spPr>
          <a:xfrm>
            <a:off x="1133671" y="2856498"/>
            <a:ext cx="10634242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Исторические</a:t>
            </a:r>
            <a:r>
              <a:rPr dirty="0"/>
              <a:t> </a:t>
            </a:r>
            <a:r>
              <a:rPr dirty="0" err="1"/>
              <a:t>образы</a:t>
            </a:r>
            <a:r>
              <a:rPr dirty="0"/>
              <a:t>, </a:t>
            </a:r>
            <a:r>
              <a:rPr dirty="0" err="1"/>
              <a:t>формируемые</a:t>
            </a:r>
            <a:r>
              <a:rPr dirty="0"/>
              <a:t> </a:t>
            </a:r>
            <a:r>
              <a:rPr dirty="0" err="1"/>
              <a:t>властью</a:t>
            </a:r>
            <a:r>
              <a:rPr dirty="0"/>
              <a:t>, </a:t>
            </a:r>
            <a:r>
              <a:rPr dirty="0" err="1"/>
              <a:t>являются</a:t>
            </a:r>
            <a:r>
              <a:rPr dirty="0"/>
              <a:t> </a:t>
            </a:r>
            <a:r>
              <a:rPr dirty="0" err="1"/>
              <a:t>конструктами</a:t>
            </a:r>
            <a:r>
              <a:rPr dirty="0"/>
              <a:t>,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соответствующими</a:t>
            </a:r>
            <a:r>
              <a:rPr dirty="0"/>
              <a:t> </a:t>
            </a:r>
            <a:r>
              <a:rPr dirty="0" err="1"/>
              <a:t>общественным</a:t>
            </a:r>
            <a:r>
              <a:rPr dirty="0"/>
              <a:t> </a:t>
            </a:r>
            <a:r>
              <a:rPr dirty="0" err="1"/>
              <a:t>настроениям</a:t>
            </a:r>
            <a:r>
              <a:rPr dirty="0"/>
              <a:t> и </a:t>
            </a:r>
            <a:r>
              <a:rPr dirty="0" err="1"/>
              <a:t>предпочтениям</a:t>
            </a:r>
            <a:r>
              <a:rPr dirty="0"/>
              <a:t> </a:t>
            </a:r>
          </a:p>
        </p:txBody>
      </p:sp>
      <p:sp>
        <p:nvSpPr>
          <p:cNvPr id="242" name="Применяемые методы и механизмы претендуют на универсальность и служат преимущественно одной идее легитимации существующего порядка, строящейся вокруг «единства», «стабильности», идей этатизма и ведущей роли государственного начала"/>
          <p:cNvSpPr txBox="1"/>
          <p:nvPr/>
        </p:nvSpPr>
        <p:spPr>
          <a:xfrm>
            <a:off x="1005112" y="4430908"/>
            <a:ext cx="11088338" cy="2410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Применяемые</a:t>
            </a:r>
            <a:r>
              <a:rPr dirty="0"/>
              <a:t> </a:t>
            </a:r>
            <a:r>
              <a:rPr dirty="0" err="1"/>
              <a:t>методы</a:t>
            </a:r>
            <a:r>
              <a:rPr dirty="0"/>
              <a:t> и </a:t>
            </a:r>
            <a:r>
              <a:rPr dirty="0" err="1"/>
              <a:t>механизмы</a:t>
            </a:r>
            <a:r>
              <a:rPr dirty="0"/>
              <a:t> </a:t>
            </a:r>
            <a:r>
              <a:rPr dirty="0" err="1"/>
              <a:t>претендуют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универсальность</a:t>
            </a:r>
            <a:r>
              <a:rPr dirty="0"/>
              <a:t> и </a:t>
            </a:r>
            <a:r>
              <a:rPr dirty="0" err="1"/>
              <a:t>служат</a:t>
            </a:r>
            <a:r>
              <a:rPr dirty="0"/>
              <a:t> </a:t>
            </a:r>
            <a:r>
              <a:rPr dirty="0" err="1"/>
              <a:t>преимущественно</a:t>
            </a:r>
            <a:r>
              <a:rPr dirty="0"/>
              <a:t> </a:t>
            </a:r>
            <a:r>
              <a:rPr dirty="0" err="1" smtClean="0"/>
              <a:t>одно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dirty="0" err="1" smtClean="0"/>
              <a:t>идее</a:t>
            </a:r>
            <a:r>
              <a:rPr dirty="0" smtClean="0"/>
              <a:t> </a:t>
            </a:r>
            <a:r>
              <a:rPr dirty="0" err="1"/>
              <a:t>легитимации</a:t>
            </a:r>
            <a:r>
              <a:rPr dirty="0"/>
              <a:t> </a:t>
            </a:r>
            <a:r>
              <a:rPr dirty="0" err="1"/>
              <a:t>существующего</a:t>
            </a:r>
            <a:r>
              <a:rPr dirty="0"/>
              <a:t> </a:t>
            </a:r>
            <a:r>
              <a:rPr dirty="0" err="1"/>
              <a:t>порядка</a:t>
            </a:r>
            <a:r>
              <a:rPr dirty="0"/>
              <a:t>, </a:t>
            </a:r>
            <a:r>
              <a:rPr dirty="0" err="1"/>
              <a:t>строящейся</a:t>
            </a:r>
            <a:r>
              <a:rPr dirty="0"/>
              <a:t> </a:t>
            </a:r>
            <a:r>
              <a:rPr dirty="0" err="1"/>
              <a:t>вокруг</a:t>
            </a:r>
            <a:r>
              <a:rPr dirty="0"/>
              <a:t> «</a:t>
            </a:r>
            <a:r>
              <a:rPr dirty="0" err="1"/>
              <a:t>единства</a:t>
            </a:r>
            <a:r>
              <a:rPr dirty="0"/>
              <a:t>», «</a:t>
            </a:r>
            <a:r>
              <a:rPr dirty="0" err="1"/>
              <a:t>стабильности</a:t>
            </a:r>
            <a:r>
              <a:rPr dirty="0"/>
              <a:t>», </a:t>
            </a:r>
            <a:r>
              <a:rPr dirty="0" err="1" smtClean="0"/>
              <a:t>иде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dirty="0" err="1" smtClean="0"/>
              <a:t>этатизма</a:t>
            </a:r>
            <a:r>
              <a:rPr dirty="0" smtClean="0"/>
              <a:t> </a:t>
            </a:r>
            <a:r>
              <a:rPr dirty="0"/>
              <a:t>и </a:t>
            </a:r>
            <a:r>
              <a:rPr dirty="0" err="1" smtClean="0"/>
              <a:t>ведуще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dirty="0" err="1" smtClean="0"/>
              <a:t>роли</a:t>
            </a:r>
            <a:r>
              <a:rPr dirty="0" smtClean="0"/>
              <a:t> </a:t>
            </a:r>
            <a:r>
              <a:rPr dirty="0" err="1"/>
              <a:t>государственного</a:t>
            </a:r>
            <a:r>
              <a:rPr dirty="0"/>
              <a:t> </a:t>
            </a:r>
            <a:r>
              <a:rPr dirty="0" err="1" smtClean="0"/>
              <a:t>начала</a:t>
            </a:r>
            <a:endParaRPr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www.school.hse.ru"/>
          <p:cNvSpPr txBox="1"/>
          <p:nvPr/>
        </p:nvSpPr>
        <p:spPr>
          <a:xfrm>
            <a:off x="987118" y="8207037"/>
            <a:ext cx="2130906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/>
              <a:t>www.school.hse.ru</a:t>
            </a:r>
          </a:p>
        </p:txBody>
      </p:sp>
      <p:pic>
        <p:nvPicPr>
          <p:cNvPr id="245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928158" y="1741893"/>
            <a:ext cx="3148484" cy="3044260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Спасибо за внимание!"/>
          <p:cNvSpPr txBox="1"/>
          <p:nvPr/>
        </p:nvSpPr>
        <p:spPr>
          <a:xfrm>
            <a:off x="4493890" y="6032500"/>
            <a:ext cx="4017021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Спасибо за внимание!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5" name="АКтуальность"/>
          <p:cNvSpPr txBox="1"/>
          <p:nvPr/>
        </p:nvSpPr>
        <p:spPr>
          <a:xfrm>
            <a:off x="787399" y="2042767"/>
            <a:ext cx="11430002" cy="1277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АКтуальность </a:t>
            </a:r>
          </a:p>
        </p:txBody>
      </p:sp>
      <p:sp>
        <p:nvSpPr>
          <p:cNvPr id="126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127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88070" y="450957"/>
            <a:ext cx="803563" cy="803564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Прямоугольник"/>
          <p:cNvSpPr/>
          <p:nvPr/>
        </p:nvSpPr>
        <p:spPr>
          <a:xfrm>
            <a:off x="1065190" y="3577366"/>
            <a:ext cx="10874420" cy="1313284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9" name="Политизация истории в попытках легитимации существующего порядка, характерная для авторитарных режимов."/>
          <p:cNvSpPr txBox="1"/>
          <p:nvPr/>
        </p:nvSpPr>
        <p:spPr>
          <a:xfrm>
            <a:off x="1101800" y="3490214"/>
            <a:ext cx="10873208" cy="14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just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 smtClean="0"/>
              <a:t>Политизация</a:t>
            </a:r>
            <a:r>
              <a:rPr dirty="0" smtClean="0"/>
              <a:t> </a:t>
            </a:r>
            <a:r>
              <a:rPr dirty="0" err="1"/>
              <a:t>истории</a:t>
            </a:r>
            <a:r>
              <a:rPr dirty="0"/>
              <a:t> в </a:t>
            </a:r>
            <a:r>
              <a:rPr dirty="0" err="1"/>
              <a:t>попытках</a:t>
            </a:r>
            <a:r>
              <a:rPr dirty="0"/>
              <a:t> </a:t>
            </a:r>
            <a:r>
              <a:rPr dirty="0" err="1"/>
              <a:t>легитимации</a:t>
            </a:r>
            <a:r>
              <a:rPr dirty="0"/>
              <a:t> </a:t>
            </a:r>
            <a:r>
              <a:rPr dirty="0" err="1"/>
              <a:t>существующего</a:t>
            </a:r>
            <a:r>
              <a:rPr dirty="0"/>
              <a:t> </a:t>
            </a:r>
            <a:r>
              <a:rPr dirty="0" err="1"/>
              <a:t>порядка</a:t>
            </a:r>
            <a:r>
              <a:rPr dirty="0"/>
              <a:t>, </a:t>
            </a:r>
            <a:r>
              <a:rPr dirty="0" err="1"/>
              <a:t>характерная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авторитарных</a:t>
            </a:r>
            <a:r>
              <a:rPr dirty="0"/>
              <a:t> </a:t>
            </a:r>
            <a:r>
              <a:rPr dirty="0" err="1"/>
              <a:t>режимов</a:t>
            </a:r>
            <a:r>
              <a:rPr dirty="0"/>
              <a:t>.</a:t>
            </a:r>
          </a:p>
        </p:txBody>
      </p:sp>
      <p:sp>
        <p:nvSpPr>
          <p:cNvPr id="130" name="Прямоугольник"/>
          <p:cNvSpPr/>
          <p:nvPr/>
        </p:nvSpPr>
        <p:spPr>
          <a:xfrm>
            <a:off x="1029792" y="5308848"/>
            <a:ext cx="10874420" cy="2520280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31" name="Отсутствие конкретных исследований, посвященных сравнительному анализу механизмов конструирования исторических образов князя Владимира, императора Петра Первого и Иосифа Сталина."/>
          <p:cNvSpPr txBox="1"/>
          <p:nvPr/>
        </p:nvSpPr>
        <p:spPr>
          <a:xfrm>
            <a:off x="1177029" y="5327431"/>
            <a:ext cx="10650743" cy="2410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Отсутствие</a:t>
            </a:r>
            <a:r>
              <a:rPr dirty="0"/>
              <a:t> </a:t>
            </a:r>
            <a:r>
              <a:rPr dirty="0" err="1"/>
              <a:t>конкретных</a:t>
            </a:r>
            <a:r>
              <a:rPr dirty="0"/>
              <a:t> </a:t>
            </a:r>
            <a:r>
              <a:rPr dirty="0" err="1" smtClean="0"/>
              <a:t>исследовани</a:t>
            </a:r>
            <a:r>
              <a:rPr lang="ru-RU" dirty="0" err="1" smtClean="0"/>
              <a:t>й</a:t>
            </a:r>
            <a:r>
              <a:rPr dirty="0" smtClean="0"/>
              <a:t>, </a:t>
            </a:r>
            <a:r>
              <a:rPr dirty="0" err="1"/>
              <a:t>посвященных</a:t>
            </a:r>
            <a:r>
              <a:rPr dirty="0"/>
              <a:t> </a:t>
            </a:r>
            <a:r>
              <a:rPr dirty="0" err="1"/>
              <a:t>сравнительному</a:t>
            </a:r>
            <a:r>
              <a:rPr dirty="0"/>
              <a:t> </a:t>
            </a:r>
            <a:r>
              <a:rPr dirty="0" err="1"/>
              <a:t>анализу</a:t>
            </a:r>
            <a:r>
              <a:rPr dirty="0"/>
              <a:t> </a:t>
            </a:r>
            <a:r>
              <a:rPr dirty="0" err="1"/>
              <a:t>механизмов</a:t>
            </a:r>
            <a:r>
              <a:rPr dirty="0"/>
              <a:t> </a:t>
            </a:r>
            <a:r>
              <a:rPr dirty="0" err="1"/>
              <a:t>конструирования</a:t>
            </a:r>
            <a:r>
              <a:rPr dirty="0"/>
              <a:t> </a:t>
            </a:r>
            <a:r>
              <a:rPr dirty="0" err="1"/>
              <a:t>исторических</a:t>
            </a:r>
            <a:r>
              <a:rPr dirty="0"/>
              <a:t> </a:t>
            </a:r>
            <a:r>
              <a:rPr dirty="0" err="1"/>
              <a:t>образов</a:t>
            </a:r>
            <a:r>
              <a:rPr dirty="0"/>
              <a:t> </a:t>
            </a:r>
            <a:r>
              <a:rPr dirty="0" err="1"/>
              <a:t>князя</a:t>
            </a:r>
            <a:r>
              <a:rPr dirty="0"/>
              <a:t> </a:t>
            </a:r>
            <a:r>
              <a:rPr dirty="0" err="1"/>
              <a:t>Владимира</a:t>
            </a:r>
            <a:r>
              <a:rPr dirty="0"/>
              <a:t>, </a:t>
            </a:r>
            <a:r>
              <a:rPr dirty="0" err="1"/>
              <a:t>императора</a:t>
            </a:r>
            <a:r>
              <a:rPr dirty="0"/>
              <a:t> </a:t>
            </a:r>
            <a:r>
              <a:rPr dirty="0" err="1"/>
              <a:t>Петра</a:t>
            </a:r>
            <a:r>
              <a:rPr dirty="0"/>
              <a:t> </a:t>
            </a:r>
            <a:r>
              <a:rPr dirty="0" err="1"/>
              <a:t>Первого</a:t>
            </a:r>
            <a:r>
              <a:rPr dirty="0"/>
              <a:t> и </a:t>
            </a:r>
            <a:r>
              <a:rPr dirty="0" err="1"/>
              <a:t>Иосифа</a:t>
            </a:r>
            <a:r>
              <a:rPr dirty="0"/>
              <a:t> </a:t>
            </a:r>
            <a:r>
              <a:rPr dirty="0" err="1"/>
              <a:t>Сталина</a:t>
            </a:r>
            <a:r>
              <a:rPr dirty="0"/>
              <a:t>. </a:t>
            </a:r>
            <a:endParaRPr dirty="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34" name="Проблема"/>
          <p:cNvSpPr txBox="1"/>
          <p:nvPr/>
        </p:nvSpPr>
        <p:spPr>
          <a:xfrm>
            <a:off x="835615" y="1879726"/>
            <a:ext cx="11333570" cy="1193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Проблема</a:t>
            </a:r>
          </a:p>
        </p:txBody>
      </p:sp>
      <p:sp>
        <p:nvSpPr>
          <p:cNvPr id="135" name="Противоречивость исторической политики и несоответствии конструируемых ею образов историческим фактам."/>
          <p:cNvSpPr txBox="1"/>
          <p:nvPr/>
        </p:nvSpPr>
        <p:spPr>
          <a:xfrm>
            <a:off x="813768" y="2644552"/>
            <a:ext cx="10851213" cy="1403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Противоречивость</a:t>
            </a:r>
            <a:r>
              <a:rPr dirty="0"/>
              <a:t> </a:t>
            </a:r>
            <a:r>
              <a:rPr dirty="0" err="1" smtClean="0"/>
              <a:t>историческо</a:t>
            </a:r>
            <a:r>
              <a:rPr lang="ru-RU" dirty="0" err="1" smtClean="0"/>
              <a:t>й</a:t>
            </a:r>
            <a:r>
              <a:rPr dirty="0" smtClean="0"/>
              <a:t> </a:t>
            </a:r>
            <a:r>
              <a:rPr dirty="0" err="1"/>
              <a:t>политики</a:t>
            </a:r>
            <a:r>
              <a:rPr dirty="0"/>
              <a:t> и </a:t>
            </a:r>
            <a:r>
              <a:rPr dirty="0" err="1" smtClean="0"/>
              <a:t>несоответстви</a:t>
            </a:r>
            <a:r>
              <a:rPr lang="ru-RU" dirty="0" smtClean="0"/>
              <a:t>е</a:t>
            </a:r>
            <a:r>
              <a:rPr dirty="0" smtClean="0"/>
              <a:t> </a:t>
            </a:r>
            <a:r>
              <a:rPr dirty="0" err="1"/>
              <a:t>конструируемых</a:t>
            </a:r>
            <a:r>
              <a:rPr dirty="0"/>
              <a:t> </a:t>
            </a:r>
            <a:r>
              <a:rPr dirty="0" err="1"/>
              <a:t>ею</a:t>
            </a:r>
            <a:r>
              <a:rPr dirty="0"/>
              <a:t> </a:t>
            </a:r>
            <a:r>
              <a:rPr dirty="0" err="1"/>
              <a:t>образов</a:t>
            </a:r>
            <a:r>
              <a:rPr dirty="0"/>
              <a:t> </a:t>
            </a:r>
            <a:r>
              <a:rPr dirty="0" err="1"/>
              <a:t>историческим</a:t>
            </a:r>
            <a:r>
              <a:rPr dirty="0"/>
              <a:t> </a:t>
            </a:r>
            <a:r>
              <a:rPr dirty="0" err="1"/>
              <a:t>фактам</a:t>
            </a:r>
            <a:r>
              <a:rPr dirty="0" smtClean="0"/>
              <a:t>.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36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137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Исследовательский вопрос"/>
          <p:cNvSpPr txBox="1"/>
          <p:nvPr/>
        </p:nvSpPr>
        <p:spPr>
          <a:xfrm>
            <a:off x="835615" y="4009332"/>
            <a:ext cx="11333570" cy="1193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47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Исследовательский вопрос </a:t>
            </a:r>
          </a:p>
        </p:txBody>
      </p:sp>
      <p:sp>
        <p:nvSpPr>
          <p:cNvPr id="139" name="Как конструируются образы в исторической политике современной России и насколько они соответствуют представлениям населения о них?"/>
          <p:cNvSpPr txBox="1"/>
          <p:nvPr/>
        </p:nvSpPr>
        <p:spPr>
          <a:xfrm>
            <a:off x="885776" y="4804792"/>
            <a:ext cx="10851213" cy="1403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конструируются</a:t>
            </a:r>
            <a:r>
              <a:rPr dirty="0"/>
              <a:t> </a:t>
            </a:r>
            <a:r>
              <a:rPr dirty="0" err="1"/>
              <a:t>образы</a:t>
            </a:r>
            <a:r>
              <a:rPr dirty="0"/>
              <a:t> в </a:t>
            </a:r>
            <a:r>
              <a:rPr dirty="0" err="1"/>
              <a:t>исторической</a:t>
            </a:r>
            <a:r>
              <a:rPr dirty="0"/>
              <a:t> </a:t>
            </a:r>
            <a:r>
              <a:rPr dirty="0" err="1"/>
              <a:t>политике</a:t>
            </a:r>
            <a:r>
              <a:rPr dirty="0"/>
              <a:t> </a:t>
            </a:r>
            <a:r>
              <a:rPr dirty="0" err="1"/>
              <a:t>современной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 и </a:t>
            </a:r>
            <a:r>
              <a:rPr dirty="0" err="1"/>
              <a:t>насколько</a:t>
            </a:r>
            <a:r>
              <a:rPr dirty="0"/>
              <a:t>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соответствуют</a:t>
            </a:r>
            <a:r>
              <a:rPr dirty="0"/>
              <a:t> </a:t>
            </a:r>
            <a:r>
              <a:rPr dirty="0" err="1"/>
              <a:t>представлениям</a:t>
            </a:r>
            <a:r>
              <a:rPr dirty="0"/>
              <a:t> </a:t>
            </a:r>
            <a:r>
              <a:rPr dirty="0" err="1"/>
              <a:t>населения</a:t>
            </a:r>
            <a:r>
              <a:rPr dirty="0"/>
              <a:t> о </a:t>
            </a:r>
            <a:r>
              <a:rPr dirty="0" err="1"/>
              <a:t>них</a:t>
            </a:r>
            <a:r>
              <a:rPr dirty="0" smtClean="0"/>
              <a:t>?</a:t>
            </a:r>
            <a:endParaRPr dirty="0"/>
          </a:p>
        </p:txBody>
      </p:sp>
      <p:sp>
        <p:nvSpPr>
          <p:cNvPr id="140" name="Цель исследования"/>
          <p:cNvSpPr txBox="1"/>
          <p:nvPr/>
        </p:nvSpPr>
        <p:spPr>
          <a:xfrm>
            <a:off x="787400" y="6509977"/>
            <a:ext cx="11430000" cy="1022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46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Цель исследования</a:t>
            </a:r>
          </a:p>
        </p:txBody>
      </p:sp>
      <p:sp>
        <p:nvSpPr>
          <p:cNvPr id="141" name="Определить способы и механизмы конструирования исторических образов в современной политике памяти в России."/>
          <p:cNvSpPr txBox="1"/>
          <p:nvPr/>
        </p:nvSpPr>
        <p:spPr>
          <a:xfrm>
            <a:off x="813768" y="7397080"/>
            <a:ext cx="11338408" cy="119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Определить</a:t>
            </a:r>
            <a:r>
              <a:rPr dirty="0"/>
              <a:t> </a:t>
            </a:r>
            <a:r>
              <a:rPr dirty="0" err="1"/>
              <a:t>способы</a:t>
            </a:r>
            <a:r>
              <a:rPr dirty="0"/>
              <a:t> и </a:t>
            </a:r>
            <a:r>
              <a:rPr dirty="0" err="1"/>
              <a:t>механизмы</a:t>
            </a:r>
            <a:r>
              <a:rPr dirty="0"/>
              <a:t> </a:t>
            </a:r>
            <a:r>
              <a:rPr dirty="0" err="1"/>
              <a:t>конструирования</a:t>
            </a:r>
            <a:r>
              <a:rPr dirty="0"/>
              <a:t> </a:t>
            </a:r>
            <a:r>
              <a:rPr dirty="0" err="1"/>
              <a:t>исторических</a:t>
            </a:r>
            <a:r>
              <a:rPr dirty="0"/>
              <a:t> </a:t>
            </a:r>
            <a:r>
              <a:rPr dirty="0" err="1"/>
              <a:t>образов</a:t>
            </a:r>
            <a:r>
              <a:rPr dirty="0"/>
              <a:t> в </a:t>
            </a:r>
            <a:r>
              <a:rPr dirty="0" err="1" smtClean="0"/>
              <a:t>современно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dirty="0" err="1" smtClean="0"/>
              <a:t>политике</a:t>
            </a:r>
            <a:r>
              <a:rPr dirty="0" smtClean="0"/>
              <a:t> </a:t>
            </a:r>
            <a:r>
              <a:rPr dirty="0" err="1"/>
              <a:t>памяти</a:t>
            </a:r>
            <a:r>
              <a:rPr dirty="0"/>
              <a:t> в </a:t>
            </a:r>
            <a:r>
              <a:rPr dirty="0" err="1"/>
              <a:t>России</a:t>
            </a:r>
            <a:r>
              <a:rPr dirty="0" smtClean="0"/>
              <a:t>.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44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145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Гипотезы"/>
          <p:cNvSpPr txBox="1"/>
          <p:nvPr/>
        </p:nvSpPr>
        <p:spPr>
          <a:xfrm>
            <a:off x="787400" y="2112711"/>
            <a:ext cx="11430000" cy="10224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Гипотезы</a:t>
            </a:r>
          </a:p>
        </p:txBody>
      </p:sp>
      <p:sp>
        <p:nvSpPr>
          <p:cNvPr id="147" name="Существуют универсальные политтехнологические приёмы и механизмы, объединенные одной идеологической конструкцией, применяемые в конструировании исторических образов."/>
          <p:cNvSpPr txBox="1"/>
          <p:nvPr/>
        </p:nvSpPr>
        <p:spPr>
          <a:xfrm>
            <a:off x="6934448" y="4660776"/>
            <a:ext cx="5334126" cy="3514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Существуют</a:t>
            </a:r>
            <a:r>
              <a:rPr dirty="0"/>
              <a:t> </a:t>
            </a:r>
            <a:r>
              <a:rPr dirty="0" err="1"/>
              <a:t>универсальные</a:t>
            </a:r>
            <a:r>
              <a:rPr dirty="0"/>
              <a:t> </a:t>
            </a:r>
            <a:r>
              <a:rPr dirty="0" err="1"/>
              <a:t>политтехнологические</a:t>
            </a:r>
            <a:r>
              <a:rPr dirty="0"/>
              <a:t> </a:t>
            </a:r>
            <a:r>
              <a:rPr dirty="0" err="1"/>
              <a:t>приёмы</a:t>
            </a:r>
            <a:r>
              <a:rPr dirty="0"/>
              <a:t> и </a:t>
            </a:r>
            <a:r>
              <a:rPr dirty="0" err="1"/>
              <a:t>механизмы</a:t>
            </a:r>
            <a:r>
              <a:rPr dirty="0"/>
              <a:t>, </a:t>
            </a:r>
            <a:r>
              <a:rPr dirty="0" err="1"/>
              <a:t>объединенные</a:t>
            </a:r>
            <a:r>
              <a:rPr dirty="0"/>
              <a:t> </a:t>
            </a:r>
            <a:r>
              <a:rPr dirty="0" err="1"/>
              <a:t>одной</a:t>
            </a:r>
            <a:r>
              <a:rPr dirty="0"/>
              <a:t> </a:t>
            </a:r>
            <a:r>
              <a:rPr dirty="0" err="1"/>
              <a:t>идеологической</a:t>
            </a:r>
            <a:r>
              <a:rPr dirty="0"/>
              <a:t> </a:t>
            </a:r>
            <a:r>
              <a:rPr dirty="0" err="1"/>
              <a:t>конструкцией</a:t>
            </a:r>
            <a:r>
              <a:rPr dirty="0"/>
              <a:t>, </a:t>
            </a:r>
            <a:r>
              <a:rPr dirty="0" err="1"/>
              <a:t>применяемые</a:t>
            </a:r>
            <a:r>
              <a:rPr dirty="0"/>
              <a:t> в </a:t>
            </a:r>
            <a:r>
              <a:rPr dirty="0" err="1"/>
              <a:t>конструировании</a:t>
            </a:r>
            <a:r>
              <a:rPr dirty="0"/>
              <a:t> </a:t>
            </a:r>
            <a:r>
              <a:rPr dirty="0" err="1"/>
              <a:t>исторических</a:t>
            </a:r>
            <a:r>
              <a:rPr dirty="0"/>
              <a:t> </a:t>
            </a:r>
            <a:r>
              <a:rPr dirty="0" err="1"/>
              <a:t>образов</a:t>
            </a:r>
            <a:r>
              <a:rPr dirty="0"/>
              <a:t>.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48" name="Прямоугольник"/>
          <p:cNvSpPr/>
          <p:nvPr/>
        </p:nvSpPr>
        <p:spPr>
          <a:xfrm>
            <a:off x="748045" y="3548870"/>
            <a:ext cx="5308726" cy="4208249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49" name="Исторические образы сформированы с учетом интересов действующей власти и не  соответствуют общественным настроениям и предпочтениям."/>
          <p:cNvSpPr txBox="1"/>
          <p:nvPr/>
        </p:nvSpPr>
        <p:spPr>
          <a:xfrm>
            <a:off x="985668" y="3620185"/>
            <a:ext cx="4833480" cy="43806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3100" dirty="0" err="1" smtClean="0"/>
              <a:t>Исторические</a:t>
            </a:r>
            <a:r>
              <a:rPr sz="3100" dirty="0" smtClean="0"/>
              <a:t> </a:t>
            </a:r>
            <a:r>
              <a:rPr sz="3100" dirty="0" err="1"/>
              <a:t>образы</a:t>
            </a:r>
            <a:r>
              <a:rPr sz="3100" dirty="0"/>
              <a:t> </a:t>
            </a:r>
            <a:r>
              <a:rPr sz="3100" dirty="0" err="1"/>
              <a:t>сформированы</a:t>
            </a:r>
            <a:r>
              <a:rPr sz="3100" dirty="0"/>
              <a:t> с </a:t>
            </a:r>
            <a:r>
              <a:rPr sz="3100" dirty="0" err="1"/>
              <a:t>учетом</a:t>
            </a:r>
            <a:r>
              <a:rPr sz="3100" dirty="0"/>
              <a:t> </a:t>
            </a:r>
            <a:r>
              <a:rPr sz="3100" dirty="0" err="1"/>
              <a:t>интересов</a:t>
            </a:r>
            <a:r>
              <a:rPr sz="3100" dirty="0"/>
              <a:t> </a:t>
            </a:r>
            <a:r>
              <a:rPr sz="3100" dirty="0" err="1"/>
              <a:t>действующей</a:t>
            </a:r>
            <a:r>
              <a:rPr sz="3100" dirty="0"/>
              <a:t> </a:t>
            </a:r>
            <a:r>
              <a:rPr sz="3100" dirty="0" err="1"/>
              <a:t>власти</a:t>
            </a:r>
            <a:r>
              <a:rPr sz="3100" dirty="0"/>
              <a:t> и </a:t>
            </a:r>
            <a:r>
              <a:rPr sz="3100" dirty="0" err="1" smtClean="0"/>
              <a:t>не</a:t>
            </a:r>
            <a:r>
              <a:rPr sz="3100" dirty="0" smtClean="0"/>
              <a:t> </a:t>
            </a:r>
            <a:r>
              <a:rPr sz="3100" dirty="0" err="1"/>
              <a:t>соответствуют</a:t>
            </a:r>
            <a:r>
              <a:rPr sz="3100" dirty="0"/>
              <a:t> </a:t>
            </a:r>
            <a:r>
              <a:rPr sz="3100" dirty="0" err="1"/>
              <a:t>общественным</a:t>
            </a:r>
            <a:r>
              <a:rPr sz="3100" dirty="0"/>
              <a:t> </a:t>
            </a:r>
            <a:r>
              <a:rPr sz="3100" dirty="0" err="1"/>
              <a:t>настроениям</a:t>
            </a:r>
            <a:r>
              <a:rPr sz="3100" dirty="0"/>
              <a:t> и </a:t>
            </a:r>
            <a:r>
              <a:rPr sz="3100" dirty="0" err="1"/>
              <a:t>предпочтениям</a:t>
            </a:r>
            <a:r>
              <a:rPr sz="3100" dirty="0"/>
              <a:t>. </a:t>
            </a:r>
          </a:p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endParaRPr dirty="0"/>
          </a:p>
        </p:txBody>
      </p:sp>
      <p:sp>
        <p:nvSpPr>
          <p:cNvPr id="150" name="Прямоугольник"/>
          <p:cNvSpPr/>
          <p:nvPr/>
        </p:nvSpPr>
        <p:spPr>
          <a:xfrm>
            <a:off x="6607187" y="3552073"/>
            <a:ext cx="5636225" cy="478111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53" name="Задачи исследования"/>
          <p:cNvSpPr txBox="1"/>
          <p:nvPr/>
        </p:nvSpPr>
        <p:spPr>
          <a:xfrm>
            <a:off x="688456" y="1628335"/>
            <a:ext cx="11222706" cy="913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Задачи исследования</a:t>
            </a:r>
          </a:p>
        </p:txBody>
      </p:sp>
      <p:sp>
        <p:nvSpPr>
          <p:cNvPr id="154" name="Лицей НИУ ВШЭ"/>
          <p:cNvSpPr txBox="1"/>
          <p:nvPr/>
        </p:nvSpPr>
        <p:spPr>
          <a:xfrm>
            <a:off x="4214006" y="649538"/>
            <a:ext cx="808278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155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Прямоугольник"/>
          <p:cNvSpPr/>
          <p:nvPr/>
        </p:nvSpPr>
        <p:spPr>
          <a:xfrm>
            <a:off x="597078" y="4146456"/>
            <a:ext cx="11612757" cy="1460688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57" name="Прямоугольник"/>
          <p:cNvSpPr/>
          <p:nvPr/>
        </p:nvSpPr>
        <p:spPr>
          <a:xfrm>
            <a:off x="597078" y="2620835"/>
            <a:ext cx="11612757" cy="13335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58" name="Текст"/>
          <p:cNvSpPr txBox="1"/>
          <p:nvPr/>
        </p:nvSpPr>
        <p:spPr>
          <a:xfrm>
            <a:off x="660900" y="2898546"/>
            <a:ext cx="11485113" cy="142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endParaRPr sz="3100"/>
          </a:p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endParaRPr/>
          </a:p>
        </p:txBody>
      </p:sp>
      <p:sp>
        <p:nvSpPr>
          <p:cNvPr id="159" name="Рассмотреть историю внедрения политики памяти в России 1990-2010-х гг."/>
          <p:cNvSpPr txBox="1"/>
          <p:nvPr/>
        </p:nvSpPr>
        <p:spPr>
          <a:xfrm>
            <a:off x="1239230" y="2804985"/>
            <a:ext cx="9777698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Рассмотреть историю внедрения политики памяти в России 1990-2010-х гг. </a:t>
            </a:r>
          </a:p>
        </p:txBody>
      </p:sp>
      <p:sp>
        <p:nvSpPr>
          <p:cNvPr id="160" name="Провести анализ конструируемых образов князя Владимира, императора Петра Первого и Иосифа Сталина в современном публичном пространстве"/>
          <p:cNvSpPr txBox="1"/>
          <p:nvPr/>
        </p:nvSpPr>
        <p:spPr>
          <a:xfrm>
            <a:off x="1193290" y="4197349"/>
            <a:ext cx="11222706" cy="135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9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Провести</a:t>
            </a:r>
            <a:r>
              <a:rPr dirty="0"/>
              <a:t> </a:t>
            </a:r>
            <a:r>
              <a:rPr dirty="0" err="1"/>
              <a:t>анализ</a:t>
            </a:r>
            <a:r>
              <a:rPr dirty="0"/>
              <a:t> </a:t>
            </a:r>
            <a:r>
              <a:rPr dirty="0" err="1"/>
              <a:t>конструируемых</a:t>
            </a:r>
            <a:r>
              <a:rPr dirty="0"/>
              <a:t> </a:t>
            </a:r>
            <a:r>
              <a:rPr dirty="0" err="1"/>
              <a:t>образов</a:t>
            </a:r>
            <a:r>
              <a:rPr dirty="0"/>
              <a:t> </a:t>
            </a:r>
            <a:r>
              <a:rPr dirty="0" err="1"/>
              <a:t>князя</a:t>
            </a:r>
            <a:r>
              <a:rPr dirty="0"/>
              <a:t> </a:t>
            </a:r>
            <a:r>
              <a:rPr dirty="0" err="1"/>
              <a:t>Владимира</a:t>
            </a:r>
            <a:r>
              <a:rPr dirty="0"/>
              <a:t>, </a:t>
            </a:r>
            <a:r>
              <a:rPr dirty="0" err="1"/>
              <a:t>императора</a:t>
            </a:r>
            <a:r>
              <a:rPr dirty="0"/>
              <a:t> </a:t>
            </a:r>
            <a:r>
              <a:rPr dirty="0" err="1"/>
              <a:t>Петра</a:t>
            </a:r>
            <a:r>
              <a:rPr dirty="0"/>
              <a:t> </a:t>
            </a:r>
            <a:r>
              <a:rPr dirty="0" err="1"/>
              <a:t>Первого</a:t>
            </a:r>
            <a:r>
              <a:rPr dirty="0"/>
              <a:t> и </a:t>
            </a:r>
            <a:r>
              <a:rPr dirty="0" err="1"/>
              <a:t>Иосифа</a:t>
            </a:r>
            <a:r>
              <a:rPr dirty="0"/>
              <a:t> </a:t>
            </a:r>
            <a:r>
              <a:rPr dirty="0" err="1"/>
              <a:t>Сталина</a:t>
            </a:r>
            <a:r>
              <a:rPr dirty="0"/>
              <a:t> в </a:t>
            </a:r>
            <a:r>
              <a:rPr dirty="0" err="1"/>
              <a:t>современном</a:t>
            </a:r>
            <a:r>
              <a:rPr dirty="0"/>
              <a:t> </a:t>
            </a:r>
            <a:r>
              <a:rPr dirty="0" err="1"/>
              <a:t>публичном</a:t>
            </a:r>
            <a:r>
              <a:rPr dirty="0"/>
              <a:t> </a:t>
            </a:r>
            <a:r>
              <a:rPr dirty="0" err="1"/>
              <a:t>пространстве</a:t>
            </a:r>
            <a:endParaRPr dirty="0"/>
          </a:p>
        </p:txBody>
      </p:sp>
      <p:sp>
        <p:nvSpPr>
          <p:cNvPr id="161" name="Прямоугольник"/>
          <p:cNvSpPr/>
          <p:nvPr/>
        </p:nvSpPr>
        <p:spPr>
          <a:xfrm>
            <a:off x="597078" y="5798091"/>
            <a:ext cx="11612757" cy="1460688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62" name="Определить общественные предпочтения и ассоциации, связываемые с образами Владимира, Петра Первого и Иосифа Сталина."/>
          <p:cNvSpPr txBox="1"/>
          <p:nvPr/>
        </p:nvSpPr>
        <p:spPr>
          <a:xfrm>
            <a:off x="1193290" y="5785391"/>
            <a:ext cx="11222707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Определить</a:t>
            </a:r>
            <a:r>
              <a:rPr dirty="0"/>
              <a:t> </a:t>
            </a:r>
            <a:r>
              <a:rPr dirty="0" err="1"/>
              <a:t>общественные</a:t>
            </a:r>
            <a:r>
              <a:rPr dirty="0"/>
              <a:t> </a:t>
            </a:r>
            <a:r>
              <a:rPr dirty="0" err="1"/>
              <a:t>предпочтения</a:t>
            </a:r>
            <a:r>
              <a:rPr dirty="0"/>
              <a:t> и </a:t>
            </a:r>
            <a:r>
              <a:rPr dirty="0" err="1"/>
              <a:t>ассоциации</a:t>
            </a:r>
            <a:r>
              <a:rPr dirty="0"/>
              <a:t>, </a:t>
            </a:r>
            <a:r>
              <a:rPr dirty="0" err="1"/>
              <a:t>связываемые</a:t>
            </a:r>
            <a:r>
              <a:rPr dirty="0"/>
              <a:t> с </a:t>
            </a:r>
            <a:r>
              <a:rPr dirty="0" err="1"/>
              <a:t>образами</a:t>
            </a:r>
            <a:r>
              <a:rPr dirty="0"/>
              <a:t> </a:t>
            </a:r>
            <a:r>
              <a:rPr dirty="0" err="1"/>
              <a:t>Владимира</a:t>
            </a:r>
            <a:r>
              <a:rPr dirty="0"/>
              <a:t>, </a:t>
            </a:r>
            <a:r>
              <a:rPr dirty="0" err="1"/>
              <a:t>Петра</a:t>
            </a:r>
            <a:r>
              <a:rPr dirty="0"/>
              <a:t> </a:t>
            </a:r>
            <a:r>
              <a:rPr dirty="0" err="1"/>
              <a:t>Первого</a:t>
            </a:r>
            <a:r>
              <a:rPr dirty="0"/>
              <a:t> и </a:t>
            </a:r>
            <a:r>
              <a:rPr dirty="0" err="1"/>
              <a:t>Иосифа</a:t>
            </a:r>
            <a:r>
              <a:rPr dirty="0"/>
              <a:t> </a:t>
            </a:r>
            <a:r>
              <a:rPr dirty="0" err="1"/>
              <a:t>Сталина</a:t>
            </a:r>
            <a:r>
              <a:rPr dirty="0"/>
              <a:t>.</a:t>
            </a:r>
          </a:p>
        </p:txBody>
      </p:sp>
      <p:sp>
        <p:nvSpPr>
          <p:cNvPr id="163" name="Прямоугольник"/>
          <p:cNvSpPr/>
          <p:nvPr/>
        </p:nvSpPr>
        <p:spPr>
          <a:xfrm>
            <a:off x="597078" y="7514492"/>
            <a:ext cx="11612757" cy="1460688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64" name="Провести сравнительный анализ конструируемых образов на наличие универсальных методов и практик создания исторического образа и их общей идеи."/>
          <p:cNvSpPr txBox="1"/>
          <p:nvPr/>
        </p:nvSpPr>
        <p:spPr>
          <a:xfrm>
            <a:off x="1109577" y="7469571"/>
            <a:ext cx="10785647" cy="14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 err="1"/>
              <a:t>Провести</a:t>
            </a:r>
            <a:r>
              <a:rPr dirty="0"/>
              <a:t> </a:t>
            </a:r>
            <a:r>
              <a:rPr dirty="0" err="1"/>
              <a:t>сравнительныи</a:t>
            </a:r>
            <a:r>
              <a:rPr dirty="0"/>
              <a:t>̆ </a:t>
            </a:r>
            <a:r>
              <a:rPr dirty="0" err="1"/>
              <a:t>анализ</a:t>
            </a:r>
            <a:r>
              <a:rPr dirty="0"/>
              <a:t> </a:t>
            </a:r>
            <a:r>
              <a:rPr dirty="0" err="1"/>
              <a:t>конструируемых</a:t>
            </a:r>
            <a:r>
              <a:rPr dirty="0"/>
              <a:t> </a:t>
            </a:r>
            <a:r>
              <a:rPr dirty="0" err="1"/>
              <a:t>образов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наличие</a:t>
            </a:r>
            <a:r>
              <a:rPr dirty="0"/>
              <a:t> </a:t>
            </a:r>
            <a:r>
              <a:rPr dirty="0" err="1"/>
              <a:t>универсальных</a:t>
            </a:r>
            <a:r>
              <a:rPr dirty="0"/>
              <a:t> </a:t>
            </a:r>
            <a:r>
              <a:rPr dirty="0" err="1"/>
              <a:t>методов</a:t>
            </a:r>
            <a:r>
              <a:rPr dirty="0"/>
              <a:t> и </a:t>
            </a:r>
            <a:r>
              <a:rPr dirty="0" err="1"/>
              <a:t>практик</a:t>
            </a:r>
            <a:r>
              <a:rPr dirty="0"/>
              <a:t> </a:t>
            </a:r>
            <a:r>
              <a:rPr dirty="0" err="1"/>
              <a:t>создания</a:t>
            </a:r>
            <a:r>
              <a:rPr dirty="0"/>
              <a:t> </a:t>
            </a:r>
            <a:r>
              <a:rPr dirty="0" err="1"/>
              <a:t>исторического</a:t>
            </a:r>
            <a:r>
              <a:rPr dirty="0"/>
              <a:t> </a:t>
            </a:r>
            <a:r>
              <a:rPr dirty="0" err="1"/>
              <a:t>образа</a:t>
            </a:r>
            <a:r>
              <a:rPr dirty="0"/>
              <a:t> и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 smtClean="0"/>
              <a:t>обще</a:t>
            </a:r>
            <a:r>
              <a:rPr lang="ru-RU" dirty="0" err="1" smtClean="0"/>
              <a:t>й</a:t>
            </a:r>
            <a:r>
              <a:rPr dirty="0" smtClean="0"/>
              <a:t> </a:t>
            </a:r>
            <a:r>
              <a:rPr dirty="0" err="1"/>
              <a:t>идеи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67" name="Метод исследования"/>
          <p:cNvSpPr txBox="1"/>
          <p:nvPr/>
        </p:nvSpPr>
        <p:spPr>
          <a:xfrm>
            <a:off x="1134327" y="2112711"/>
            <a:ext cx="11113792" cy="12333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Метод исследования </a:t>
            </a:r>
          </a:p>
        </p:txBody>
      </p:sp>
      <p:sp>
        <p:nvSpPr>
          <p:cNvPr id="168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169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Прямоугольник"/>
          <p:cNvSpPr/>
          <p:nvPr/>
        </p:nvSpPr>
        <p:spPr>
          <a:xfrm>
            <a:off x="2117682" y="3877574"/>
            <a:ext cx="3540930" cy="342155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1" name="Прямоугольник"/>
          <p:cNvSpPr/>
          <p:nvPr/>
        </p:nvSpPr>
        <p:spPr>
          <a:xfrm>
            <a:off x="6302247" y="3877574"/>
            <a:ext cx="4376617" cy="342155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2" name="Кейс-стади"/>
          <p:cNvSpPr txBox="1"/>
          <p:nvPr/>
        </p:nvSpPr>
        <p:spPr>
          <a:xfrm>
            <a:off x="2661273" y="5088375"/>
            <a:ext cx="2453749" cy="610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50000"/>
              </a:lnSpc>
              <a:defRPr sz="34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Кейс-стади</a:t>
            </a:r>
          </a:p>
        </p:txBody>
      </p:sp>
      <p:sp>
        <p:nvSpPr>
          <p:cNvPr id="173" name="Интервьюирование (экспертное интервью)"/>
          <p:cNvSpPr txBox="1"/>
          <p:nvPr/>
        </p:nvSpPr>
        <p:spPr>
          <a:xfrm>
            <a:off x="6358384" y="4234095"/>
            <a:ext cx="4248472" cy="2318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ct val="150000"/>
              </a:lnSpc>
              <a:defRPr sz="32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dirty="0"/>
              <a:t> </a:t>
            </a:r>
            <a:r>
              <a:rPr dirty="0" err="1"/>
              <a:t>Интервьюирование</a:t>
            </a:r>
            <a:r>
              <a:rPr dirty="0"/>
              <a:t> (</a:t>
            </a:r>
            <a:r>
              <a:rPr dirty="0" err="1"/>
              <a:t>экспертное</a:t>
            </a:r>
            <a:r>
              <a:rPr dirty="0"/>
              <a:t> </a:t>
            </a:r>
            <a:r>
              <a:rPr dirty="0" err="1"/>
              <a:t>интервью</a:t>
            </a:r>
            <a:r>
              <a:rPr dirty="0"/>
              <a:t>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6" name="Теоретическая часть"/>
          <p:cNvSpPr txBox="1"/>
          <p:nvPr/>
        </p:nvSpPr>
        <p:spPr>
          <a:xfrm>
            <a:off x="1323903" y="1766821"/>
            <a:ext cx="10944548" cy="932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/>
          <a:p>
            <a:pPr algn="l">
              <a:defRPr sz="46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t>Теоретическая часть</a:t>
            </a:r>
            <a:br/>
            <a:r>
              <a:rPr b="0"/>
              <a:t> </a:t>
            </a:r>
          </a:p>
        </p:txBody>
      </p:sp>
      <p:sp>
        <p:nvSpPr>
          <p:cNvPr id="177" name="ОПРЕДЕЛЕНИЯ - Историческая политика  - Политика памяти  - Коллективная память"/>
          <p:cNvSpPr txBox="1"/>
          <p:nvPr/>
        </p:nvSpPr>
        <p:spPr>
          <a:xfrm>
            <a:off x="1245816" y="4372744"/>
            <a:ext cx="3168352" cy="377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algn="l">
              <a:lnSpc>
                <a:spcPct val="120000"/>
              </a:lnSpc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/>
              <a:t>ОПРЕДЕЛЕНИЯ</a:t>
            </a:r>
            <a:br>
              <a:rPr dirty="0"/>
            </a:br>
            <a:r>
              <a:rPr b="0" dirty="0"/>
              <a:t>- </a:t>
            </a:r>
            <a:r>
              <a:rPr sz="3200" b="0" dirty="0" err="1"/>
              <a:t>Историческая</a:t>
            </a:r>
            <a:r>
              <a:rPr sz="3200" b="0" dirty="0"/>
              <a:t> </a:t>
            </a:r>
            <a:r>
              <a:rPr sz="3200" b="0" dirty="0" err="1"/>
              <a:t>политика</a:t>
            </a:r>
            <a:r>
              <a:rPr b="0" dirty="0"/>
              <a:t> </a:t>
            </a:r>
            <a:br>
              <a:rPr b="0" dirty="0"/>
            </a:br>
            <a:r>
              <a:rPr b="0" dirty="0"/>
              <a:t>- </a:t>
            </a:r>
            <a:r>
              <a:rPr b="0" dirty="0" err="1"/>
              <a:t>Политика</a:t>
            </a:r>
            <a:r>
              <a:rPr b="0" dirty="0"/>
              <a:t> </a:t>
            </a:r>
            <a:r>
              <a:rPr b="0" dirty="0" err="1"/>
              <a:t>памяти</a:t>
            </a:r>
            <a:r>
              <a:rPr b="0" dirty="0"/>
              <a:t> </a:t>
            </a:r>
            <a:br>
              <a:rPr b="0" dirty="0"/>
            </a:br>
            <a:r>
              <a:rPr b="0" dirty="0"/>
              <a:t>- </a:t>
            </a:r>
            <a:r>
              <a:rPr b="0" dirty="0" err="1"/>
              <a:t>Коллективная</a:t>
            </a:r>
            <a:r>
              <a:rPr b="0" dirty="0"/>
              <a:t> </a:t>
            </a:r>
            <a:r>
              <a:rPr b="0" dirty="0" err="1"/>
              <a:t>память</a:t>
            </a:r>
            <a:r>
              <a:rPr b="0" dirty="0"/>
              <a:t/>
            </a:r>
            <a:br>
              <a:rPr b="0" dirty="0"/>
            </a:b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78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179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ИСТОРИЧЕСКИЕ ОБРАЗЫ - Князь Владимир   - Император Пётр I - Иосиф Сталин"/>
          <p:cNvSpPr txBox="1"/>
          <p:nvPr/>
        </p:nvSpPr>
        <p:spPr>
          <a:xfrm>
            <a:off x="4846216" y="3148608"/>
            <a:ext cx="3600400" cy="3317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algn="l">
              <a:lnSpc>
                <a:spcPct val="120000"/>
              </a:lnSpc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/>
              <a:t>ИСТОРИЧЕСКИЕ ОБРАЗЫ</a:t>
            </a:r>
            <a:br>
              <a:rPr dirty="0"/>
            </a:br>
            <a:r>
              <a:rPr b="0" dirty="0"/>
              <a:t>- </a:t>
            </a:r>
            <a:r>
              <a:rPr sz="3200" b="0" dirty="0" err="1"/>
              <a:t>Князь</a:t>
            </a:r>
            <a:r>
              <a:rPr sz="3200" b="0" dirty="0"/>
              <a:t> </a:t>
            </a:r>
            <a:r>
              <a:rPr sz="3200" b="0" dirty="0" err="1"/>
              <a:t>Владимир</a:t>
            </a:r>
            <a:r>
              <a:rPr sz="3200" b="0" dirty="0"/>
              <a:t> </a:t>
            </a:r>
            <a:r>
              <a:rPr b="0" dirty="0"/>
              <a:t> </a:t>
            </a:r>
            <a:br>
              <a:rPr b="0" dirty="0"/>
            </a:br>
            <a:r>
              <a:rPr b="0" dirty="0"/>
              <a:t>- </a:t>
            </a:r>
            <a:r>
              <a:rPr b="0" dirty="0" err="1"/>
              <a:t>Император</a:t>
            </a:r>
            <a:r>
              <a:rPr b="0" dirty="0"/>
              <a:t> </a:t>
            </a:r>
            <a:r>
              <a:rPr b="0" dirty="0" err="1"/>
              <a:t>Пётр</a:t>
            </a:r>
            <a:r>
              <a:rPr b="0" dirty="0"/>
              <a:t> </a:t>
            </a:r>
            <a:r>
              <a:rPr b="0" dirty="0" smtClean="0"/>
              <a:t>I</a:t>
            </a:r>
            <a:r>
              <a:rPr b="0" dirty="0"/>
              <a:t/>
            </a:r>
            <a:br>
              <a:rPr b="0" dirty="0"/>
            </a:br>
            <a:r>
              <a:rPr b="0" dirty="0"/>
              <a:t>- </a:t>
            </a:r>
            <a:r>
              <a:rPr b="0" dirty="0" err="1"/>
              <a:t>Иосиф</a:t>
            </a:r>
            <a:r>
              <a:rPr b="0" dirty="0"/>
              <a:t> </a:t>
            </a:r>
            <a:r>
              <a:rPr b="0" dirty="0" err="1"/>
              <a:t>Сталин</a:t>
            </a:r>
            <a:r>
              <a:rPr b="0" dirty="0"/>
              <a:t> 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81" name="ФУНКЦИИ ПОЛИТИКИ ПАМЯТИ…"/>
          <p:cNvSpPr txBox="1"/>
          <p:nvPr/>
        </p:nvSpPr>
        <p:spPr>
          <a:xfrm>
            <a:off x="8662640" y="5092824"/>
            <a:ext cx="3528392" cy="3945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/>
              <a:t>ФУНКЦИИ ПОЛИТИКИ ПАМЯТИ </a:t>
            </a:r>
            <a:endParaRPr b="0" dirty="0"/>
          </a:p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b="0" dirty="0"/>
              <a:t>- </a:t>
            </a:r>
            <a:r>
              <a:rPr b="0" dirty="0" err="1"/>
              <a:t>Критическая</a:t>
            </a:r>
            <a:r>
              <a:rPr b="0" dirty="0"/>
              <a:t> </a:t>
            </a:r>
            <a:r>
              <a:rPr b="0" dirty="0" err="1"/>
              <a:t>актуализация</a:t>
            </a:r>
            <a:r>
              <a:rPr b="0" dirty="0"/>
              <a:t> </a:t>
            </a:r>
            <a:r>
              <a:rPr b="0" dirty="0" err="1"/>
              <a:t>прошлого</a:t>
            </a:r>
            <a:r>
              <a:rPr b="0" dirty="0"/>
              <a:t/>
            </a:r>
            <a:br>
              <a:rPr b="0" dirty="0"/>
            </a:br>
            <a:r>
              <a:rPr b="0" dirty="0"/>
              <a:t>- </a:t>
            </a:r>
            <a:r>
              <a:rPr b="0" dirty="0" err="1"/>
              <a:t>Инструмент</a:t>
            </a:r>
            <a:r>
              <a:rPr b="0" dirty="0"/>
              <a:t> </a:t>
            </a:r>
            <a:r>
              <a:rPr b="0" dirty="0" err="1"/>
              <a:t>легитимации</a:t>
            </a:r>
            <a:r>
              <a:rPr b="0" dirty="0"/>
              <a:t> </a:t>
            </a:r>
            <a:r>
              <a:rPr b="0" dirty="0" err="1"/>
              <a:t>политических</a:t>
            </a:r>
            <a:r>
              <a:rPr b="0" dirty="0"/>
              <a:t> </a:t>
            </a:r>
            <a:r>
              <a:rPr b="0" dirty="0" err="1"/>
              <a:t>сил</a:t>
            </a:r>
            <a:r>
              <a:rPr b="0" dirty="0"/>
              <a:t> </a:t>
            </a:r>
            <a:br>
              <a:rPr b="0" dirty="0"/>
            </a:br>
            <a:r>
              <a:rPr b="0" dirty="0"/>
              <a:t>- </a:t>
            </a:r>
            <a:r>
              <a:rPr b="0" dirty="0" err="1"/>
              <a:t>Легитимация</a:t>
            </a:r>
            <a:r>
              <a:rPr b="0" dirty="0"/>
              <a:t> </a:t>
            </a:r>
            <a:r>
              <a:rPr b="0" dirty="0" err="1"/>
              <a:t>статус-кво</a:t>
            </a:r>
            <a:r>
              <a:rPr b="0" dirty="0"/>
              <a:t> 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82" name="Прямоугольник"/>
          <p:cNvSpPr/>
          <p:nvPr/>
        </p:nvSpPr>
        <p:spPr>
          <a:xfrm>
            <a:off x="1150768" y="3001775"/>
            <a:ext cx="3330340" cy="5258084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3" name="Прямоугольник"/>
          <p:cNvSpPr/>
          <p:nvPr/>
        </p:nvSpPr>
        <p:spPr>
          <a:xfrm>
            <a:off x="4808043" y="3001775"/>
            <a:ext cx="3478900" cy="5258084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4" name="Прямоугольник"/>
          <p:cNvSpPr/>
          <p:nvPr/>
        </p:nvSpPr>
        <p:spPr>
          <a:xfrm>
            <a:off x="8613877" y="3001775"/>
            <a:ext cx="3639638" cy="525685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7" name="Князь владимир"/>
          <p:cNvSpPr txBox="1"/>
          <p:nvPr/>
        </p:nvSpPr>
        <p:spPr>
          <a:xfrm>
            <a:off x="601770" y="1879726"/>
            <a:ext cx="11418078" cy="96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Князь владимир </a:t>
            </a:r>
          </a:p>
        </p:txBody>
      </p:sp>
      <p:sp>
        <p:nvSpPr>
          <p:cNvPr id="188" name="Возникновение в публичном дискурсе после 2010-х гг.…"/>
          <p:cNvSpPr txBox="1"/>
          <p:nvPr/>
        </p:nvSpPr>
        <p:spPr>
          <a:xfrm>
            <a:off x="741760" y="3004592"/>
            <a:ext cx="11109922" cy="5167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Возникновение</a:t>
            </a:r>
            <a:r>
              <a:rPr dirty="0"/>
              <a:t> в </a:t>
            </a:r>
            <a:r>
              <a:rPr dirty="0" err="1"/>
              <a:t>публичном</a:t>
            </a:r>
            <a:r>
              <a:rPr dirty="0"/>
              <a:t> дискурсе </a:t>
            </a:r>
            <a:r>
              <a:rPr dirty="0" err="1"/>
              <a:t>после</a:t>
            </a:r>
            <a:r>
              <a:rPr dirty="0"/>
              <a:t> 2010-х </a:t>
            </a:r>
            <a:r>
              <a:rPr dirty="0" err="1"/>
              <a:t>гг</a:t>
            </a:r>
            <a:r>
              <a:rPr dirty="0"/>
              <a:t>. 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Ассоциирование</a:t>
            </a:r>
            <a:r>
              <a:rPr dirty="0"/>
              <a:t> с </a:t>
            </a:r>
            <a:r>
              <a:rPr dirty="0" err="1"/>
              <a:t>религией</a:t>
            </a:r>
            <a:r>
              <a:rPr dirty="0"/>
              <a:t>, </a:t>
            </a:r>
            <a:r>
              <a:rPr dirty="0" err="1"/>
              <a:t>религиозностью</a:t>
            </a:r>
            <a:r>
              <a:rPr dirty="0"/>
              <a:t>, </a:t>
            </a:r>
            <a:r>
              <a:rPr dirty="0" err="1"/>
              <a:t>духовностью</a:t>
            </a:r>
            <a:r>
              <a:rPr dirty="0"/>
              <a:t> и РПЦ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Патриарх</a:t>
            </a:r>
            <a:r>
              <a:rPr dirty="0"/>
              <a:t> </a:t>
            </a:r>
            <a:r>
              <a:rPr dirty="0" err="1"/>
              <a:t>Кирилл</a:t>
            </a:r>
            <a:r>
              <a:rPr dirty="0"/>
              <a:t>: «</a:t>
            </a:r>
            <a:r>
              <a:rPr dirty="0" err="1"/>
              <a:t>поставить</a:t>
            </a:r>
            <a:r>
              <a:rPr dirty="0"/>
              <a:t> </a:t>
            </a:r>
            <a:r>
              <a:rPr dirty="0" err="1"/>
              <a:t>государственные</a:t>
            </a:r>
            <a:r>
              <a:rPr dirty="0"/>
              <a:t> </a:t>
            </a:r>
            <a:r>
              <a:rPr dirty="0" err="1"/>
              <a:t>интересы</a:t>
            </a:r>
            <a:r>
              <a:rPr dirty="0"/>
              <a:t> </a:t>
            </a:r>
            <a:r>
              <a:rPr dirty="0" err="1"/>
              <a:t>выше</a:t>
            </a:r>
            <a:r>
              <a:rPr dirty="0"/>
              <a:t> </a:t>
            </a:r>
            <a:r>
              <a:rPr dirty="0" err="1"/>
              <a:t>своих</a:t>
            </a:r>
            <a:r>
              <a:rPr dirty="0"/>
              <a:t>», «</a:t>
            </a:r>
            <a:r>
              <a:rPr dirty="0" err="1"/>
              <a:t>отец</a:t>
            </a:r>
            <a:r>
              <a:rPr dirty="0"/>
              <a:t> </a:t>
            </a:r>
            <a:r>
              <a:rPr dirty="0" err="1"/>
              <a:t>русской</a:t>
            </a:r>
            <a:r>
              <a:rPr dirty="0"/>
              <a:t> </a:t>
            </a:r>
            <a:r>
              <a:rPr dirty="0" err="1"/>
              <a:t>церкви</a:t>
            </a:r>
            <a:r>
              <a:rPr dirty="0"/>
              <a:t>» (2016) </a:t>
            </a:r>
          </a:p>
          <a:p>
            <a:pPr marL="370416" indent="-370416" algn="l">
              <a:lnSpc>
                <a:spcPct val="150000"/>
              </a:lnSpc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Православие</a:t>
            </a:r>
            <a:r>
              <a:rPr dirty="0"/>
              <a:t> </a:t>
            </a:r>
            <a:r>
              <a:rPr lang="ru-RU" dirty="0" smtClean="0"/>
              <a:t>–</a:t>
            </a:r>
            <a:r>
              <a:rPr dirty="0" smtClean="0"/>
              <a:t> </a:t>
            </a:r>
            <a:r>
              <a:rPr lang="ru-RU" dirty="0" err="1" smtClean="0"/>
              <a:t>объ</a:t>
            </a:r>
            <a:r>
              <a:rPr dirty="0" err="1" smtClean="0"/>
              <a:t>единя</a:t>
            </a:r>
            <a:r>
              <a:rPr lang="ru-RU" dirty="0" err="1" smtClean="0"/>
              <a:t>ю</a:t>
            </a:r>
            <a:r>
              <a:rPr dirty="0" err="1" smtClean="0"/>
              <a:t>щая</a:t>
            </a:r>
            <a:r>
              <a:rPr dirty="0" smtClean="0"/>
              <a:t> </a:t>
            </a:r>
            <a:r>
              <a:rPr dirty="0" err="1"/>
              <a:t>сила</a:t>
            </a:r>
            <a:r>
              <a:rPr dirty="0"/>
              <a:t> (2016)</a:t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sz="3100" i="1" dirty="0" err="1"/>
              <a:t>Запрос</a:t>
            </a:r>
            <a:r>
              <a:rPr sz="3100" i="1" dirty="0"/>
              <a:t> </a:t>
            </a:r>
            <a:r>
              <a:rPr sz="3100" i="1" dirty="0" err="1"/>
              <a:t>на</a:t>
            </a:r>
            <a:r>
              <a:rPr sz="3100" i="1" dirty="0"/>
              <a:t> </a:t>
            </a:r>
            <a:r>
              <a:rPr sz="3100" i="1" dirty="0" err="1"/>
              <a:t>религиозность</a:t>
            </a:r>
            <a:r>
              <a:rPr sz="3100" i="1" dirty="0"/>
              <a:t> и </a:t>
            </a:r>
            <a:r>
              <a:rPr sz="3100" i="1" dirty="0" err="1"/>
              <a:t>православие</a:t>
            </a:r>
            <a:r>
              <a:rPr sz="3100" i="1" dirty="0" smtClean="0"/>
              <a:t>?</a:t>
            </a:r>
            <a:endParaRPr sz="3100" i="1" dirty="0"/>
          </a:p>
        </p:txBody>
      </p:sp>
      <p:sp>
        <p:nvSpPr>
          <p:cNvPr id="189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190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93" name="Князь владимир"/>
          <p:cNvSpPr txBox="1"/>
          <p:nvPr/>
        </p:nvSpPr>
        <p:spPr>
          <a:xfrm>
            <a:off x="601770" y="1879726"/>
            <a:ext cx="11418078" cy="96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Князь владимир </a:t>
            </a:r>
          </a:p>
        </p:txBody>
      </p:sp>
      <p:sp>
        <p:nvSpPr>
          <p:cNvPr id="194" name="Возникновение в публичном дискурсе после 2010-х гг.…"/>
          <p:cNvSpPr txBox="1"/>
          <p:nvPr/>
        </p:nvSpPr>
        <p:spPr>
          <a:xfrm>
            <a:off x="741760" y="4228728"/>
            <a:ext cx="11155166" cy="2407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Возникновение</a:t>
            </a:r>
            <a:r>
              <a:rPr dirty="0"/>
              <a:t> в </a:t>
            </a:r>
            <a:r>
              <a:rPr dirty="0" err="1"/>
              <a:t>публичном</a:t>
            </a:r>
            <a:r>
              <a:rPr dirty="0"/>
              <a:t> дискурсе </a:t>
            </a:r>
            <a:r>
              <a:rPr dirty="0" err="1"/>
              <a:t>после</a:t>
            </a:r>
            <a:r>
              <a:rPr dirty="0"/>
              <a:t> 2010-х </a:t>
            </a:r>
            <a:r>
              <a:rPr dirty="0" err="1"/>
              <a:t>гг</a:t>
            </a:r>
            <a:r>
              <a:rPr dirty="0"/>
              <a:t>. </a:t>
            </a:r>
          </a:p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Ассоциирование</a:t>
            </a:r>
            <a:r>
              <a:rPr dirty="0"/>
              <a:t> с </a:t>
            </a:r>
            <a:r>
              <a:rPr dirty="0" err="1"/>
              <a:t>религией</a:t>
            </a:r>
            <a:r>
              <a:rPr dirty="0"/>
              <a:t>, </a:t>
            </a:r>
            <a:r>
              <a:rPr dirty="0" err="1"/>
              <a:t>религиозностью</a:t>
            </a:r>
            <a:r>
              <a:rPr dirty="0"/>
              <a:t>, </a:t>
            </a:r>
            <a:r>
              <a:rPr dirty="0" err="1"/>
              <a:t>духовностью</a:t>
            </a:r>
            <a:r>
              <a:rPr dirty="0"/>
              <a:t> и РПЦ</a:t>
            </a:r>
          </a:p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Патриарх</a:t>
            </a:r>
            <a:r>
              <a:rPr dirty="0"/>
              <a:t> </a:t>
            </a:r>
            <a:r>
              <a:rPr dirty="0" err="1"/>
              <a:t>Кирилл</a:t>
            </a:r>
            <a:r>
              <a:rPr dirty="0"/>
              <a:t>: «</a:t>
            </a:r>
            <a:r>
              <a:rPr dirty="0" err="1"/>
              <a:t>поставить</a:t>
            </a:r>
            <a:r>
              <a:rPr dirty="0"/>
              <a:t> </a:t>
            </a:r>
            <a:r>
              <a:rPr dirty="0" err="1"/>
              <a:t>государственные</a:t>
            </a:r>
            <a:r>
              <a:rPr dirty="0"/>
              <a:t> </a:t>
            </a:r>
            <a:r>
              <a:rPr dirty="0" err="1"/>
              <a:t>интересы</a:t>
            </a:r>
            <a:r>
              <a:rPr dirty="0"/>
              <a:t> </a:t>
            </a:r>
            <a:r>
              <a:rPr dirty="0" err="1"/>
              <a:t>выше</a:t>
            </a:r>
            <a:r>
              <a:rPr dirty="0"/>
              <a:t> </a:t>
            </a:r>
            <a:r>
              <a:rPr dirty="0" err="1"/>
              <a:t>своих</a:t>
            </a:r>
            <a:r>
              <a:rPr dirty="0"/>
              <a:t>», «</a:t>
            </a:r>
            <a:r>
              <a:rPr dirty="0" err="1"/>
              <a:t>отец</a:t>
            </a:r>
            <a:r>
              <a:rPr dirty="0"/>
              <a:t> </a:t>
            </a:r>
            <a:r>
              <a:rPr dirty="0" err="1"/>
              <a:t>русской</a:t>
            </a:r>
            <a:r>
              <a:rPr dirty="0"/>
              <a:t> </a:t>
            </a:r>
            <a:r>
              <a:rPr dirty="0" err="1"/>
              <a:t>церкви</a:t>
            </a:r>
            <a:r>
              <a:rPr dirty="0"/>
              <a:t>» (2016) </a:t>
            </a:r>
          </a:p>
          <a:p>
            <a:pPr marL="370416" indent="-370416" algn="l">
              <a:buSzPct val="75000"/>
              <a:buChar char="-"/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Православие</a:t>
            </a:r>
            <a:r>
              <a:rPr dirty="0"/>
              <a:t> </a:t>
            </a:r>
            <a:r>
              <a:rPr lang="ru-RU" dirty="0" smtClean="0"/>
              <a:t>–</a:t>
            </a:r>
            <a:r>
              <a:rPr dirty="0" smtClean="0"/>
              <a:t> </a:t>
            </a:r>
            <a:r>
              <a:rPr lang="ru-RU" dirty="0" smtClean="0"/>
              <a:t>объединяющая</a:t>
            </a:r>
            <a:r>
              <a:rPr dirty="0" smtClean="0"/>
              <a:t> </a:t>
            </a:r>
            <a:r>
              <a:rPr dirty="0" err="1"/>
              <a:t>сила</a:t>
            </a:r>
            <a:r>
              <a:rPr dirty="0"/>
              <a:t> (2016)</a:t>
            </a:r>
          </a:p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195" name="Лицей НИУ ВШЭ"/>
          <p:cNvSpPr txBox="1"/>
          <p:nvPr/>
        </p:nvSpPr>
        <p:spPr>
          <a:xfrm>
            <a:off x="4161666" y="649538"/>
            <a:ext cx="808278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t>Лицей НИУ ВШЭ</a:t>
            </a:r>
          </a:p>
        </p:txBody>
      </p:sp>
      <p:pic>
        <p:nvPicPr>
          <p:cNvPr id="196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Прямоугольник"/>
          <p:cNvSpPr/>
          <p:nvPr/>
        </p:nvSpPr>
        <p:spPr>
          <a:xfrm>
            <a:off x="531862" y="2870051"/>
            <a:ext cx="11557894" cy="295904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98" name="Запрос на религиозность и православие?…"/>
          <p:cNvSpPr txBox="1"/>
          <p:nvPr/>
        </p:nvSpPr>
        <p:spPr>
          <a:xfrm>
            <a:off x="669752" y="6460976"/>
            <a:ext cx="8208911" cy="2540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/>
          <a:lstStyle/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err="1"/>
              <a:t>Запрос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религиозность</a:t>
            </a:r>
            <a:r>
              <a:rPr dirty="0"/>
              <a:t> </a:t>
            </a:r>
            <a:endParaRPr lang="ru-RU" dirty="0" smtClean="0"/>
          </a:p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 smtClean="0"/>
              <a:t>и </a:t>
            </a:r>
            <a:r>
              <a:rPr dirty="0" err="1"/>
              <a:t>православие</a:t>
            </a:r>
            <a:r>
              <a:rPr dirty="0"/>
              <a:t>? </a:t>
            </a:r>
          </a:p>
          <a:p>
            <a:pPr algn="l">
              <a:defRPr sz="3000" b="1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dirty="0"/>
              <a:t>- 78% «</a:t>
            </a:r>
            <a:r>
              <a:rPr dirty="0" err="1"/>
              <a:t>религиозные</a:t>
            </a:r>
            <a:r>
              <a:rPr dirty="0"/>
              <a:t>» </a:t>
            </a:r>
            <a:br>
              <a:rPr dirty="0"/>
            </a:br>
            <a:r>
              <a:rPr dirty="0"/>
              <a:t>- </a:t>
            </a:r>
            <a:r>
              <a:rPr dirty="0">
                <a:solidFill>
                  <a:schemeClr val="accent5">
                    <a:hueOff val="-176146"/>
                    <a:satOff val="3665"/>
                    <a:lumOff val="-13986"/>
                  </a:schemeClr>
                </a:solidFill>
              </a:rPr>
              <a:t>40%</a:t>
            </a:r>
            <a:r>
              <a:rPr dirty="0"/>
              <a:t> «</a:t>
            </a:r>
            <a:r>
              <a:rPr dirty="0" err="1"/>
              <a:t>православные</a:t>
            </a:r>
            <a:r>
              <a:rPr dirty="0"/>
              <a:t>» </a:t>
            </a:r>
            <a:br>
              <a:rPr dirty="0"/>
            </a:br>
            <a:r>
              <a:rPr dirty="0"/>
              <a:t>- </a:t>
            </a:r>
            <a:r>
              <a:rPr dirty="0">
                <a:solidFill>
                  <a:schemeClr val="accent5">
                    <a:hueOff val="-176146"/>
                    <a:satOff val="3665"/>
                    <a:lumOff val="-13986"/>
                  </a:schemeClr>
                </a:solidFill>
              </a:rPr>
              <a:t>11%</a:t>
            </a:r>
            <a:r>
              <a:rPr dirty="0"/>
              <a:t> «</a:t>
            </a:r>
            <a:r>
              <a:rPr dirty="0" err="1"/>
              <a:t>воцерковленные</a:t>
            </a:r>
            <a:r>
              <a:rPr dirty="0"/>
              <a:t>» </a:t>
            </a:r>
            <a:br>
              <a:rPr dirty="0"/>
            </a:br>
            <a:r>
              <a:rPr dirty="0"/>
              <a:t>23% «</a:t>
            </a:r>
            <a:r>
              <a:rPr dirty="0" err="1"/>
              <a:t>религиозных</a:t>
            </a:r>
            <a:r>
              <a:rPr dirty="0" smtClean="0"/>
              <a:t>»</a:t>
            </a:r>
            <a:r>
              <a:rPr lang="ru-RU" dirty="0" smtClean="0"/>
              <a:t> –</a:t>
            </a:r>
            <a:r>
              <a:rPr dirty="0" smtClean="0"/>
              <a:t> </a:t>
            </a:r>
            <a:r>
              <a:rPr dirty="0" err="1" smtClean="0"/>
              <a:t>молодёжь</a:t>
            </a:r>
            <a:endParaRPr dirty="0"/>
          </a:p>
        </p:txBody>
      </p:sp>
      <p:sp>
        <p:nvSpPr>
          <p:cNvPr id="199" name="Прямоугольник"/>
          <p:cNvSpPr/>
          <p:nvPr/>
        </p:nvSpPr>
        <p:spPr>
          <a:xfrm>
            <a:off x="531862" y="6056163"/>
            <a:ext cx="11557894" cy="3103365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0" name="Прямоугольный комментарий"/>
          <p:cNvSpPr/>
          <p:nvPr/>
        </p:nvSpPr>
        <p:spPr>
          <a:xfrm>
            <a:off x="8086576" y="6316960"/>
            <a:ext cx="3926682" cy="25951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602" y="0"/>
                </a:moveTo>
                <a:cubicBezTo>
                  <a:pt x="2208" y="0"/>
                  <a:pt x="1888" y="484"/>
                  <a:pt x="1888" y="1080"/>
                </a:cubicBezTo>
                <a:lnTo>
                  <a:pt x="1888" y="8506"/>
                </a:lnTo>
                <a:lnTo>
                  <a:pt x="0" y="10663"/>
                </a:lnTo>
                <a:lnTo>
                  <a:pt x="1888" y="12820"/>
                </a:lnTo>
                <a:lnTo>
                  <a:pt x="1888" y="20520"/>
                </a:lnTo>
                <a:cubicBezTo>
                  <a:pt x="1888" y="21116"/>
                  <a:pt x="2208" y="21600"/>
                  <a:pt x="2602" y="21600"/>
                </a:cubicBezTo>
                <a:lnTo>
                  <a:pt x="20886" y="21600"/>
                </a:lnTo>
                <a:cubicBezTo>
                  <a:pt x="21280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280" y="0"/>
                  <a:pt x="20886" y="0"/>
                </a:cubicBezTo>
                <a:lnTo>
                  <a:pt x="2602" y="0"/>
                </a:lnTo>
                <a:close/>
              </a:path>
            </a:pathLst>
          </a:cu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1" name="Расхождение декларируемого образа с реальной картиной общества"/>
          <p:cNvSpPr txBox="1"/>
          <p:nvPr/>
        </p:nvSpPr>
        <p:spPr>
          <a:xfrm>
            <a:off x="8518624" y="6388968"/>
            <a:ext cx="3456384" cy="230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2800" dirty="0" err="1"/>
              <a:t>Расхождение</a:t>
            </a:r>
            <a:r>
              <a:rPr sz="2800" dirty="0"/>
              <a:t> </a:t>
            </a:r>
            <a:r>
              <a:rPr sz="2800" dirty="0" err="1"/>
              <a:t>декларируемого</a:t>
            </a:r>
            <a:r>
              <a:rPr sz="2800" dirty="0"/>
              <a:t> </a:t>
            </a:r>
            <a:r>
              <a:rPr sz="2800" dirty="0" err="1"/>
              <a:t>образа</a:t>
            </a:r>
            <a:r>
              <a:rPr sz="2800" dirty="0"/>
              <a:t> с </a:t>
            </a:r>
            <a:r>
              <a:rPr sz="2800" dirty="0" err="1"/>
              <a:t>реальной</a:t>
            </a:r>
            <a:r>
              <a:rPr sz="2800" dirty="0"/>
              <a:t> </a:t>
            </a:r>
            <a:r>
              <a:rPr sz="2800" dirty="0" err="1" smtClean="0"/>
              <a:t>картиной</a:t>
            </a:r>
            <a:r>
              <a:rPr lang="ru-RU" sz="2800" dirty="0" smtClean="0"/>
              <a:t> в </a:t>
            </a:r>
            <a:r>
              <a:rPr sz="2800" dirty="0" err="1" smtClean="0"/>
              <a:t>обществ</a:t>
            </a:r>
            <a:r>
              <a:rPr lang="ru-RU" sz="2800" dirty="0" smtClean="0"/>
              <a:t>е</a:t>
            </a:r>
            <a:r>
              <a:rPr sz="2800" dirty="0" smtClean="0"/>
              <a:t> </a:t>
            </a:r>
            <a:endParaRPr sz="2800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630</Words>
  <Application>Microsoft Office PowerPoint</Application>
  <PresentationFormat>Произвольный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White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Igor Tomashov</cp:lastModifiedBy>
  <cp:revision>20</cp:revision>
  <dcterms:modified xsi:type="dcterms:W3CDTF">2020-05-02T17:34:36Z</dcterms:modified>
</cp:coreProperties>
</file>