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charts/style2.xml" ContentType="application/vnd.ms-office.chartstyle+xml"/>
  <Override PartName="/ppt/charts/style1.xml" ContentType="application/vnd.ms-office.chart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charts/colors2.xml" ContentType="application/vnd.ms-office.chartcolorstyl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olors1.xml" ContentType="application/vnd.ms-office.chartcolorstyle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8" r:id="rId6"/>
    <p:sldId id="260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>
        <p:scale>
          <a:sx n="50" d="100"/>
          <a:sy n="50" d="100"/>
        </p:scale>
        <p:origin x="-787" y="-91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Синтаксис</c:v>
                </c:pt>
              </c:strCache>
            </c:strRef>
          </c:tx>
          <c:dPt>
            <c:idx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CE25-4D23-9AA5-D5EDEB412851}"/>
              </c:ext>
            </c:extLst>
          </c:dPt>
          <c:dPt>
            <c:idx val="1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CE25-4D23-9AA5-D5EDEB412851}"/>
              </c:ext>
            </c:extLst>
          </c:dPt>
          <c:dPt>
            <c:idx val="2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CE25-4D23-9AA5-D5EDEB412851}"/>
              </c:ext>
            </c:extLst>
          </c:dPt>
          <c:cat>
            <c:strRef>
              <c:f>Лист1!$A$2:$A$4</c:f>
              <c:strCache>
                <c:ptCount val="3"/>
                <c:pt idx="0">
                  <c:v>Параллелизм</c:v>
                </c:pt>
                <c:pt idx="1">
                  <c:v>Парцелляция</c:v>
                </c:pt>
                <c:pt idx="2">
                  <c:v>Многосоюзие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67</c:v>
                </c:pt>
                <c:pt idx="1">
                  <c:v>11</c:v>
                </c:pt>
                <c:pt idx="2">
                  <c:v>22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E25-4D23-9AA5-D5EDEB412851}"/>
            </c:ext>
          </c:extLst>
        </c:ser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6351037783702094"/>
          <c:y val="0.75424789814252402"/>
          <c:w val="0.74510505469515753"/>
          <c:h val="0.24575210185747631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5.6291194486331499E-2"/>
          <c:y val="3.3489693559960412E-2"/>
          <c:w val="0.88350260242893353"/>
          <c:h val="0.76474441864741205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Анафора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General</c:formatCode>
                <c:ptCount val="1"/>
                <c:pt idx="0">
                  <c:v>21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B97-4232-AB77-72E051BDFD29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Эпифора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General</c:formatCode>
                <c:ptCount val="1"/>
                <c:pt idx="0">
                  <c:v>11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B97-4232-AB77-72E051BDFD29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Симплока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Лист1!$D$2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3B97-4232-AB77-72E051BDFD29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Эпитет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Лист1!$E$2</c:f>
              <c:numCache>
                <c:formatCode>General</c:formatCode>
                <c:ptCount val="1"/>
                <c:pt idx="0">
                  <c:v>25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3B97-4232-AB77-72E051BDFD29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Метафора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Лист1!$F$2</c:f>
              <c:numCache>
                <c:formatCode>General</c:formatCode>
                <c:ptCount val="1"/>
                <c:pt idx="0">
                  <c:v>22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3B97-4232-AB77-72E051BDFD29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Против-ие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Лист1!$G$2</c:f>
              <c:numCache>
                <c:formatCode>General</c:formatCode>
                <c:ptCount val="1"/>
                <c:pt idx="0">
                  <c:v>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3B97-4232-AB77-72E051BDFD29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Ритор-ий вопрос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Лист1!$H$2</c:f>
              <c:numCache>
                <c:formatCode>General</c:formatCode>
                <c:ptCount val="1"/>
                <c:pt idx="0">
                  <c:v>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3B97-4232-AB77-72E051BDFD29}"/>
            </c:ext>
          </c:extLst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Гипербола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Лист1!$I$2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3B97-4232-AB77-72E051BDFD29}"/>
            </c:ext>
          </c:extLst>
        </c:ser>
        <c:ser>
          <c:idx val="8"/>
          <c:order val="8"/>
          <c:tx>
            <c:strRef>
              <c:f>Лист1!$J$1</c:f>
              <c:strCache>
                <c:ptCount val="1"/>
                <c:pt idx="0">
                  <c:v>Градация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Лист1!$J$2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3B97-4232-AB77-72E051BDFD29}"/>
            </c:ext>
          </c:extLst>
        </c:ser>
        <c:ser>
          <c:idx val="9"/>
          <c:order val="9"/>
          <c:tx>
            <c:strRef>
              <c:f>Лист1!$K$1</c:f>
              <c:strCache>
                <c:ptCount val="1"/>
                <c:pt idx="0">
                  <c:v>Ирония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Лист1!$K$2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3B97-4232-AB77-72E051BDFD29}"/>
            </c:ext>
          </c:extLst>
        </c:ser>
        <c:dLbls>
          <c:showVal val="1"/>
        </c:dLbls>
        <c:gapWidth val="219"/>
        <c:overlap val="-27"/>
        <c:axId val="158186880"/>
        <c:axId val="158209152"/>
      </c:barChart>
      <c:catAx>
        <c:axId val="158186880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8209152"/>
        <c:crosses val="autoZero"/>
        <c:auto val="1"/>
        <c:lblAlgn val="ctr"/>
        <c:lblOffset val="100"/>
      </c:catAx>
      <c:valAx>
        <c:axId val="158209152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81868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81113809358610733"/>
          <c:w val="1"/>
          <c:h val="0.18886190641389308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B2FF9-8A0D-4ACA-9600-AB5F34C01142}" type="datetimeFigureOut">
              <a:rPr lang="ru-RU" smtClean="0"/>
              <a:pPr/>
              <a:t>22.06.2020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DFC14-956E-44AC-81EC-DB176DC1E7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9664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B2FF9-8A0D-4ACA-9600-AB5F34C01142}" type="datetimeFigureOut">
              <a:rPr lang="ru-RU" smtClean="0"/>
              <a:pPr/>
              <a:t>22.06.2020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DFC14-956E-44AC-81EC-DB176DC1E7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99276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B2FF9-8A0D-4ACA-9600-AB5F34C01142}" type="datetimeFigureOut">
              <a:rPr lang="ru-RU" smtClean="0"/>
              <a:pPr/>
              <a:t>22.06.2020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DFC14-956E-44AC-81EC-DB176DC1E7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62703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B2FF9-8A0D-4ACA-9600-AB5F34C01142}" type="datetimeFigureOut">
              <a:rPr lang="ru-RU" smtClean="0"/>
              <a:pPr/>
              <a:t>22.06.2020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DFC14-956E-44AC-81EC-DB176DC1E7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49919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B2FF9-8A0D-4ACA-9600-AB5F34C01142}" type="datetimeFigureOut">
              <a:rPr lang="ru-RU" smtClean="0"/>
              <a:pPr/>
              <a:t>22.06.2020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DFC14-956E-44AC-81EC-DB176DC1E7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8226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B2FF9-8A0D-4ACA-9600-AB5F34C01142}" type="datetimeFigureOut">
              <a:rPr lang="ru-RU" smtClean="0"/>
              <a:pPr/>
              <a:t>22.06.2020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DFC14-956E-44AC-81EC-DB176DC1E7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89937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B2FF9-8A0D-4ACA-9600-AB5F34C01142}" type="datetimeFigureOut">
              <a:rPr lang="ru-RU" smtClean="0"/>
              <a:pPr/>
              <a:t>22.06.2020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DFC14-956E-44AC-81EC-DB176DC1E7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20683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B2FF9-8A0D-4ACA-9600-AB5F34C01142}" type="datetimeFigureOut">
              <a:rPr lang="ru-RU" smtClean="0"/>
              <a:pPr/>
              <a:t>22.06.2020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DFC14-956E-44AC-81EC-DB176DC1E7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7068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B2FF9-8A0D-4ACA-9600-AB5F34C01142}" type="datetimeFigureOut">
              <a:rPr lang="ru-RU" smtClean="0"/>
              <a:pPr/>
              <a:t>22.06.2020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DFC14-956E-44AC-81EC-DB176DC1E7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55438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B2FF9-8A0D-4ACA-9600-AB5F34C01142}" type="datetimeFigureOut">
              <a:rPr lang="ru-RU" smtClean="0"/>
              <a:pPr/>
              <a:t>22.06.2020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DFC14-956E-44AC-81EC-DB176DC1E7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7248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B2FF9-8A0D-4ACA-9600-AB5F34C01142}" type="datetimeFigureOut">
              <a:rPr lang="ru-RU" smtClean="0"/>
              <a:pPr/>
              <a:t>22.06.2020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DFC14-956E-44AC-81EC-DB176DC1E7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98042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0B2FF9-8A0D-4ACA-9600-AB5F34C01142}" type="datetimeFigureOut">
              <a:rPr lang="ru-RU" smtClean="0"/>
              <a:pPr/>
              <a:t>22.06.2020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0DFC14-956E-44AC-81EC-DB176DC1E7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90771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" y="1814286"/>
            <a:ext cx="12192000" cy="198845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03830" y="2221821"/>
            <a:ext cx="8984342" cy="1715180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Лингвистический анализ политического дискурса Д. Трампа в рамках президентской предвыборной кампании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329712" y="4071258"/>
            <a:ext cx="3585030" cy="1655762"/>
          </a:xfrm>
        </p:spPr>
        <p:txBody>
          <a:bodyPr/>
          <a:lstStyle/>
          <a:p>
            <a:pPr algn="l"/>
            <a:r>
              <a:rPr lang="ru-RU" i="1" dirty="0" smtClean="0">
                <a:solidFill>
                  <a:schemeClr val="bg1"/>
                </a:solidFill>
              </a:rPr>
              <a:t>Выполнила работу: </a:t>
            </a:r>
          </a:p>
          <a:p>
            <a:pPr algn="l"/>
            <a:r>
              <a:rPr lang="ru-RU" i="1" dirty="0" smtClean="0">
                <a:solidFill>
                  <a:schemeClr val="bg1"/>
                </a:solidFill>
              </a:rPr>
              <a:t>Болатаева Дарья, 11СЭ1</a:t>
            </a:r>
            <a:endParaRPr lang="ru-RU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50343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12192000" cy="13498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9387" y="24266"/>
            <a:ext cx="10515600" cy="1325563"/>
          </a:xfrm>
        </p:spPr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Концептуальный анализ метафоры 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69387" y="1769355"/>
            <a:ext cx="10401887" cy="314027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ru-RU" dirty="0" smtClean="0"/>
              <a:t>Подтверждение гипотезы – среди всех выделенных моделей метафоры преобладающей является милитарная (55%)</a:t>
            </a:r>
          </a:p>
          <a:p>
            <a:pPr marL="0" indent="0">
              <a:buNone/>
            </a:pPr>
            <a:r>
              <a:rPr lang="ru-RU" dirty="0" smtClean="0"/>
              <a:t>Представленность лексическими единицами: </a:t>
            </a:r>
            <a:r>
              <a:rPr lang="en-US" dirty="0" smtClean="0"/>
              <a:t>leadership, beat, lead, kill, vin, victory, enemy, assault, battlefield.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Д. Трамп склонен концептуализировать политический процесс как спортивное соревнование (11%), игру с высокими ставками (15%) и, в большей степени, войну (55%).</a:t>
            </a:r>
          </a:p>
        </p:txBody>
      </p:sp>
    </p:spTree>
    <p:extLst>
      <p:ext uri="{BB962C8B-B14F-4D97-AF65-F5344CB8AC3E}">
        <p14:creationId xmlns="" xmlns:p14="http://schemas.microsoft.com/office/powerpoint/2010/main" val="2727598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4800" dirty="0"/>
          </a:p>
          <a:p>
            <a:pPr marL="0" indent="0" algn="ctr">
              <a:buNone/>
            </a:pPr>
            <a:r>
              <a:rPr lang="ru-RU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за внимание!</a:t>
            </a:r>
            <a:endParaRPr lang="ru-RU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20488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12192000" cy="1349829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4266"/>
            <a:ext cx="10515600" cy="1325563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Введение</a:t>
            </a:r>
            <a:endParaRPr lang="ru-RU" sz="4800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8198" y="1439926"/>
            <a:ext cx="10421443" cy="193899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b="1" i="1" dirty="0" smtClean="0"/>
              <a:t>Проблема</a:t>
            </a:r>
            <a:r>
              <a:rPr lang="ru-RU" sz="2400" dirty="0" smtClean="0"/>
              <a:t>: институциональные </a:t>
            </a:r>
            <a:r>
              <a:rPr lang="ru-RU" sz="2400" dirty="0"/>
              <a:t>контексты политической среды </a:t>
            </a:r>
            <a:r>
              <a:rPr lang="ru-RU" sz="2400" dirty="0" smtClean="0"/>
              <a:t>преобразуют </a:t>
            </a:r>
          </a:p>
          <a:p>
            <a:r>
              <a:rPr lang="ru-RU" sz="2400" dirty="0" smtClean="0"/>
              <a:t>основное </a:t>
            </a:r>
            <a:r>
              <a:rPr lang="ru-RU" sz="2400" dirty="0"/>
              <a:t>функциональное значение дискурса как речевого </a:t>
            </a:r>
            <a:r>
              <a:rPr lang="ru-RU" sz="2400" dirty="0" smtClean="0"/>
              <a:t>явления </a:t>
            </a:r>
            <a:r>
              <a:rPr lang="ru-RU" sz="2400" dirty="0"/>
              <a:t>и обусловливают зависимость его структуры от задаваемых контекстом целей</a:t>
            </a:r>
            <a:r>
              <a:rPr lang="ru-RU" sz="2400" dirty="0" smtClean="0"/>
              <a:t>.</a:t>
            </a:r>
          </a:p>
          <a:p>
            <a:r>
              <a:rPr lang="ru-RU" sz="2400" dirty="0" smtClean="0"/>
              <a:t>                       политический дискурс как инструмент идеологического воздействия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838197" y="3658153"/>
            <a:ext cx="10421443" cy="193899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b="1" i="1" dirty="0" smtClean="0"/>
              <a:t>КИВ</a:t>
            </a:r>
            <a:r>
              <a:rPr lang="ru-RU" sz="2400" dirty="0" smtClean="0"/>
              <a:t>: Какова </a:t>
            </a:r>
            <a:r>
              <a:rPr lang="ru-RU" sz="2400" dirty="0"/>
              <a:t>лингвистическая структура (представленность синтаксических и </a:t>
            </a:r>
            <a:endParaRPr lang="ru-RU" sz="2400" dirty="0" smtClean="0"/>
          </a:p>
          <a:p>
            <a:r>
              <a:rPr lang="ru-RU" sz="2400" dirty="0" smtClean="0"/>
              <a:t>лексико-стилистических </a:t>
            </a:r>
            <a:r>
              <a:rPr lang="ru-RU" sz="2400" dirty="0"/>
              <a:t>средств) </a:t>
            </a:r>
            <a:r>
              <a:rPr lang="ru-RU" sz="2400" dirty="0" smtClean="0"/>
              <a:t>политического </a:t>
            </a:r>
            <a:r>
              <a:rPr lang="ru-RU" sz="2400" dirty="0"/>
              <a:t>дискурса Д. Трампа в рамках </a:t>
            </a:r>
            <a:endParaRPr lang="ru-RU" sz="2400" dirty="0" smtClean="0"/>
          </a:p>
          <a:p>
            <a:r>
              <a:rPr lang="ru-RU" sz="2400" dirty="0" smtClean="0"/>
              <a:t>его </a:t>
            </a:r>
            <a:r>
              <a:rPr lang="ru-RU" sz="2400" dirty="0"/>
              <a:t>предвыборной президентской кампании</a:t>
            </a:r>
            <a:r>
              <a:rPr lang="ru-RU" sz="2400" dirty="0" smtClean="0"/>
              <a:t>?</a:t>
            </a:r>
          </a:p>
          <a:p>
            <a:r>
              <a:rPr lang="ru-RU" sz="2400" b="1" i="1" dirty="0" smtClean="0"/>
              <a:t>Гипотеза</a:t>
            </a:r>
            <a:r>
              <a:rPr lang="ru-RU" sz="2400" dirty="0" smtClean="0"/>
              <a:t>: преобладание метафор, связанных со значением войны, сражения и ведения боевых действий.</a:t>
            </a:r>
            <a:endParaRPr lang="ru-RU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838197" y="5687242"/>
            <a:ext cx="62941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u="sng" dirty="0" smtClean="0"/>
              <a:t>Объект</a:t>
            </a:r>
            <a:r>
              <a:rPr lang="ru-RU" sz="2400" dirty="0" smtClean="0"/>
              <a:t>: публичные выступления Д. Трампа</a:t>
            </a:r>
          </a:p>
          <a:p>
            <a:r>
              <a:rPr lang="ru-RU" sz="2400" u="sng" dirty="0" smtClean="0"/>
              <a:t>Предмет</a:t>
            </a:r>
            <a:r>
              <a:rPr lang="ru-RU" sz="2400" dirty="0" smtClean="0"/>
              <a:t>: лингвистические особенности речи</a:t>
            </a:r>
            <a:endParaRPr lang="ru-RU" sz="2400" dirty="0"/>
          </a:p>
        </p:txBody>
      </p:sp>
      <p:sp>
        <p:nvSpPr>
          <p:cNvPr id="3" name="Стрелка вправо 2"/>
          <p:cNvSpPr/>
          <p:nvPr/>
        </p:nvSpPr>
        <p:spPr>
          <a:xfrm>
            <a:off x="1045029" y="2757714"/>
            <a:ext cx="1248229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69314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12192000" cy="13498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9515" y="24266"/>
            <a:ext cx="10515600" cy="1325563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Программа исследования</a:t>
            </a:r>
            <a:endParaRPr lang="ru-RU" sz="4800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9515" y="1477107"/>
            <a:ext cx="10856177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>
                <a:cs typeface="Arial" panose="020B0604020202020204" pitchFamily="34" charset="0"/>
              </a:rPr>
              <a:t>Цель</a:t>
            </a:r>
            <a:r>
              <a:rPr lang="ru-RU" sz="2400" dirty="0">
                <a:cs typeface="Arial" panose="020B0604020202020204" pitchFamily="34" charset="0"/>
              </a:rPr>
              <a:t>: определить с помощью лингвистического анализа основные и </a:t>
            </a:r>
            <a:endParaRPr lang="ru-RU" sz="2400" dirty="0" smtClean="0">
              <a:cs typeface="Arial" panose="020B0604020202020204" pitchFamily="34" charset="0"/>
            </a:endParaRPr>
          </a:p>
          <a:p>
            <a:r>
              <a:rPr lang="ru-RU" sz="2400" dirty="0" smtClean="0">
                <a:cs typeface="Arial" panose="020B0604020202020204" pitchFamily="34" charset="0"/>
              </a:rPr>
              <a:t>наиболее </a:t>
            </a:r>
            <a:r>
              <a:rPr lang="ru-RU" sz="2400" dirty="0">
                <a:cs typeface="Arial" panose="020B0604020202020204" pitchFamily="34" charset="0"/>
              </a:rPr>
              <a:t>часто используемые Д. Трампом в предвыборной речи </a:t>
            </a:r>
            <a:r>
              <a:rPr lang="ru-RU" sz="2400" dirty="0" smtClean="0">
                <a:cs typeface="Arial" panose="020B0604020202020204" pitchFamily="34" charset="0"/>
              </a:rPr>
              <a:t>синтаксические</a:t>
            </a:r>
          </a:p>
          <a:p>
            <a:r>
              <a:rPr lang="ru-RU" sz="2400" dirty="0" smtClean="0">
                <a:cs typeface="Arial" panose="020B0604020202020204" pitchFamily="34" charset="0"/>
              </a:rPr>
              <a:t> </a:t>
            </a:r>
            <a:r>
              <a:rPr lang="ru-RU" sz="2400" dirty="0">
                <a:cs typeface="Arial" panose="020B0604020202020204" pitchFamily="34" charset="0"/>
              </a:rPr>
              <a:t>и лексико-стилистические </a:t>
            </a:r>
            <a:r>
              <a:rPr lang="ru-RU" sz="2400" dirty="0" smtClean="0">
                <a:cs typeface="Arial" panose="020B0604020202020204" pitchFamily="34" charset="0"/>
              </a:rPr>
              <a:t>приёмы </a:t>
            </a:r>
            <a:r>
              <a:rPr lang="ru-RU" sz="2400" dirty="0">
                <a:cs typeface="Arial" panose="020B0604020202020204" pitchFamily="34" charset="0"/>
              </a:rPr>
              <a:t>с описанием их функциональной роли.</a:t>
            </a:r>
          </a:p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649515" y="2692373"/>
            <a:ext cx="11402545" cy="33239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/>
              <a:t>Задачи</a:t>
            </a:r>
            <a:r>
              <a:rPr lang="ru-RU" sz="2400" dirty="0" smtClean="0"/>
              <a:t>:</a:t>
            </a:r>
          </a:p>
          <a:p>
            <a:r>
              <a:rPr lang="ru-RU" sz="2400" dirty="0" smtClean="0"/>
              <a:t>1</a:t>
            </a:r>
            <a:r>
              <a:rPr lang="ru-RU" sz="2400" dirty="0"/>
              <a:t>. Сформировать теоретическую рамку исследования.</a:t>
            </a:r>
          </a:p>
          <a:p>
            <a:r>
              <a:rPr lang="ru-RU" sz="2400" dirty="0" smtClean="0"/>
              <a:t>2</a:t>
            </a:r>
            <a:r>
              <a:rPr lang="ru-RU" sz="2400" dirty="0"/>
              <a:t>. Определить применимую к целям </a:t>
            </a:r>
            <a:r>
              <a:rPr lang="ru-RU" sz="2400" dirty="0" smtClean="0"/>
              <a:t>исследования схему </a:t>
            </a:r>
            <a:r>
              <a:rPr lang="ru-RU" sz="2400" dirty="0"/>
              <a:t>лингвистического анализа.</a:t>
            </a:r>
          </a:p>
          <a:p>
            <a:r>
              <a:rPr lang="ru-RU" sz="2400" dirty="0"/>
              <a:t>3</a:t>
            </a:r>
            <a:r>
              <a:rPr lang="ru-RU" sz="2400" dirty="0" smtClean="0"/>
              <a:t>. </a:t>
            </a:r>
            <a:r>
              <a:rPr lang="ru-RU" sz="2400" dirty="0"/>
              <a:t>Проанализировать по выбранной схеме текст каждого выступления с выделением </a:t>
            </a:r>
            <a:endParaRPr lang="ru-RU" sz="2400" dirty="0" smtClean="0"/>
          </a:p>
          <a:p>
            <a:r>
              <a:rPr lang="ru-RU" sz="2400" i="1" dirty="0" smtClean="0"/>
              <a:t>частоты</a:t>
            </a:r>
            <a:r>
              <a:rPr lang="ru-RU" sz="2400" dirty="0" smtClean="0"/>
              <a:t> </a:t>
            </a:r>
            <a:r>
              <a:rPr lang="ru-RU" sz="2400" dirty="0"/>
              <a:t>обнаруженных лингвистических средств, их </a:t>
            </a:r>
            <a:r>
              <a:rPr lang="ru-RU" sz="2400" i="1" dirty="0" smtClean="0"/>
              <a:t>роли</a:t>
            </a:r>
            <a:r>
              <a:rPr lang="ru-RU" sz="2400" dirty="0" smtClean="0"/>
              <a:t>.</a:t>
            </a:r>
          </a:p>
          <a:p>
            <a:r>
              <a:rPr lang="ru-RU" sz="2400" dirty="0" smtClean="0"/>
              <a:t>4. Провести </a:t>
            </a:r>
            <a:r>
              <a:rPr lang="ru-RU" sz="2400" dirty="0"/>
              <a:t>к</a:t>
            </a:r>
            <a:r>
              <a:rPr lang="ru-RU" sz="2400" dirty="0" smtClean="0"/>
              <a:t>онцептуальный анализ метафоры; анализ частоты употребления </a:t>
            </a:r>
          </a:p>
          <a:p>
            <a:r>
              <a:rPr lang="ru-RU" sz="2400" dirty="0"/>
              <a:t>л</a:t>
            </a:r>
            <a:r>
              <a:rPr lang="ru-RU" sz="2400" dirty="0" smtClean="0"/>
              <a:t>ичных и притяжательных местоимений.</a:t>
            </a:r>
          </a:p>
          <a:p>
            <a:r>
              <a:rPr lang="ru-RU" sz="2400" dirty="0" smtClean="0"/>
              <a:t>5</a:t>
            </a:r>
            <a:r>
              <a:rPr lang="ru-RU" sz="2400" dirty="0"/>
              <a:t>. Представить полученные результаты и обозначить выводы.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43608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12192000" cy="13498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9726" y="24266"/>
            <a:ext cx="10515600" cy="1325563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chemeClr val="bg1"/>
                </a:solidFill>
              </a:rPr>
              <a:t>Методология</a:t>
            </a:r>
            <a:endParaRPr lang="ru-RU" sz="4800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199" y="1841888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2400" b="1" i="1" dirty="0" smtClean="0"/>
          </a:p>
          <a:p>
            <a:pPr marL="0" indent="0">
              <a:buNone/>
            </a:pPr>
            <a:endParaRPr lang="ru-RU" sz="2400" dirty="0" smtClean="0"/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endParaRPr lang="ru-RU" sz="2400" dirty="0" smtClean="0"/>
          </a:p>
          <a:p>
            <a:pPr marL="0" indent="0">
              <a:buNone/>
            </a:pPr>
            <a:endParaRPr lang="ru-RU" sz="2400" dirty="0" smtClean="0"/>
          </a:p>
          <a:p>
            <a:pPr marL="0" indent="0">
              <a:buNone/>
            </a:pPr>
            <a:endParaRPr lang="ru-RU" sz="2400" b="1" i="1" dirty="0" smtClean="0"/>
          </a:p>
          <a:p>
            <a:pPr marL="0" indent="0">
              <a:buNone/>
            </a:pPr>
            <a:endParaRPr lang="ru-RU" sz="2400" b="1" i="1" dirty="0"/>
          </a:p>
          <a:p>
            <a:pPr marL="0" indent="0">
              <a:buNone/>
            </a:pPr>
            <a:r>
              <a:rPr lang="ru-RU" sz="2400" b="1" i="1" dirty="0" smtClean="0"/>
              <a:t>Характеристика </a:t>
            </a:r>
            <a:r>
              <a:rPr lang="ru-RU" sz="2400" b="1" i="1" dirty="0"/>
              <a:t>выборки</a:t>
            </a:r>
            <a:r>
              <a:rPr lang="ru-RU" sz="2400" dirty="0"/>
              <a:t>: речь-заявление Д. Трампа о выдвижении кандидатуры на выборы и </a:t>
            </a:r>
            <a:r>
              <a:rPr lang="ru-RU" sz="2400" dirty="0" smtClean="0"/>
              <a:t>три </a:t>
            </a:r>
            <a:r>
              <a:rPr lang="ru-RU" sz="2400" dirty="0"/>
              <a:t>выступления в рамках предвыборной кампании </a:t>
            </a:r>
            <a:r>
              <a:rPr lang="ru-RU" sz="2400" dirty="0" smtClean="0"/>
              <a:t>(в </a:t>
            </a:r>
            <a:r>
              <a:rPr lang="ru-RU" sz="2400" dirty="0"/>
              <a:t>штатах Висконсин, Северная </a:t>
            </a:r>
            <a:r>
              <a:rPr lang="ru-RU" sz="2400" dirty="0" smtClean="0"/>
              <a:t>Каролина и Айова).</a:t>
            </a: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838200" y="2036241"/>
            <a:ext cx="4426857" cy="4001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dirty="0" smtClean="0"/>
              <a:t>Лингвистический дискурс-анализ</a:t>
            </a:r>
            <a:endParaRPr lang="ru-RU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838199" y="3258063"/>
            <a:ext cx="4426857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Микроанализ текста (Т.А. Ван Дейк)</a:t>
            </a:r>
          </a:p>
          <a:p>
            <a:pPr marL="457200" indent="-457200">
              <a:buAutoNum type="arabicParenR"/>
            </a:pPr>
            <a:r>
              <a:rPr lang="ru-RU" dirty="0" smtClean="0"/>
              <a:t>Структура – уровень синтаксиса</a:t>
            </a:r>
          </a:p>
          <a:p>
            <a:pPr marL="457200" indent="-457200">
              <a:buAutoNum type="arabicParenR"/>
            </a:pPr>
            <a:r>
              <a:rPr lang="ru-RU" dirty="0" smtClean="0"/>
              <a:t>Риторика  – лексико-стилистический уровень</a:t>
            </a:r>
          </a:p>
        </p:txBody>
      </p:sp>
      <p:sp>
        <p:nvSpPr>
          <p:cNvPr id="7" name="Стрелка вверх 6"/>
          <p:cNvSpPr/>
          <p:nvPr/>
        </p:nvSpPr>
        <p:spPr>
          <a:xfrm>
            <a:off x="2801256" y="2633807"/>
            <a:ext cx="268513" cy="33907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6520543" y="2030639"/>
            <a:ext cx="4426857" cy="4001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dirty="0" smtClean="0"/>
              <a:t>Концептуальный анализ метафоры</a:t>
            </a:r>
            <a:endParaRPr lang="ru-RU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6520543" y="3258063"/>
            <a:ext cx="4426857" cy="147732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/>
              <a:t>1. Определение концепта – модели метафоры: область источника и область цели</a:t>
            </a:r>
          </a:p>
          <a:p>
            <a:r>
              <a:rPr lang="ru-RU" dirty="0"/>
              <a:t>2. Лексическая представленность</a:t>
            </a:r>
          </a:p>
          <a:p>
            <a:r>
              <a:rPr lang="ru-RU" dirty="0"/>
              <a:t>3. Частота модели</a:t>
            </a:r>
          </a:p>
        </p:txBody>
      </p:sp>
      <p:sp>
        <p:nvSpPr>
          <p:cNvPr id="13" name="Стрелка вверх 12"/>
          <p:cNvSpPr/>
          <p:nvPr/>
        </p:nvSpPr>
        <p:spPr>
          <a:xfrm>
            <a:off x="8599714" y="2674868"/>
            <a:ext cx="268513" cy="33907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53893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12192000" cy="13498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9388" y="24266"/>
            <a:ext cx="10515600" cy="1325563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chemeClr val="bg1"/>
                </a:solidFill>
              </a:rPr>
              <a:t>Теоретическая часть </a:t>
            </a:r>
            <a:endParaRPr lang="ru-RU" sz="48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64628" y="2059941"/>
            <a:ext cx="3573194" cy="132343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Дискурс</a:t>
            </a:r>
          </a:p>
          <a:p>
            <a:pPr algn="ctr"/>
            <a:r>
              <a:rPr lang="ru-RU" sz="2000" dirty="0" smtClean="0"/>
              <a:t>(Т.А. Ван Дейк)</a:t>
            </a:r>
          </a:p>
          <a:p>
            <a:pPr algn="ctr"/>
            <a:endParaRPr lang="ru-RU" sz="2000" dirty="0" smtClean="0"/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6231987" y="2044411"/>
            <a:ext cx="4418428" cy="13544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Политический дискурс</a:t>
            </a:r>
          </a:p>
          <a:p>
            <a:r>
              <a:rPr lang="ru-RU" sz="2000" i="1" dirty="0" smtClean="0"/>
              <a:t>Институциональное определение</a:t>
            </a:r>
            <a:r>
              <a:rPr lang="ru-RU" sz="2000" dirty="0" smtClean="0"/>
              <a:t> – Е.И. Шейгал, Т.А. Ван Дейк</a:t>
            </a:r>
          </a:p>
          <a:p>
            <a:r>
              <a:rPr lang="ru-RU" sz="2000" i="1" dirty="0" smtClean="0"/>
              <a:t>Характеристика</a:t>
            </a:r>
            <a:r>
              <a:rPr lang="ru-RU" sz="2000" dirty="0" smtClean="0"/>
              <a:t> – В.З. Демьянков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264628" y="4138655"/>
            <a:ext cx="9385787" cy="163121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b="1" dirty="0" smtClean="0"/>
              <a:t>Критический </a:t>
            </a:r>
            <a:r>
              <a:rPr lang="ru-RU" sz="2000" b="1" dirty="0" err="1" smtClean="0"/>
              <a:t>дискурс-анализ</a:t>
            </a:r>
            <a:endParaRPr lang="ru-RU" sz="2000" b="1" dirty="0" smtClean="0"/>
          </a:p>
          <a:p>
            <a:r>
              <a:rPr lang="ru-RU" sz="2000" i="1" dirty="0" smtClean="0"/>
              <a:t>Основные теоретические положения</a:t>
            </a:r>
            <a:r>
              <a:rPr lang="ru-RU" sz="2000" dirty="0" smtClean="0"/>
              <a:t>:</a:t>
            </a:r>
          </a:p>
          <a:p>
            <a:pPr marL="342900" indent="-342900">
              <a:buAutoNum type="arabicPeriod"/>
            </a:pPr>
            <a:r>
              <a:rPr lang="ru-RU" sz="2000" dirty="0" smtClean="0"/>
              <a:t>Дискурс функционален – реализация стратегии убеждения</a:t>
            </a:r>
          </a:p>
          <a:p>
            <a:pPr marL="342900" indent="-342900">
              <a:buAutoNum type="arabicPeriod"/>
            </a:pPr>
            <a:r>
              <a:rPr lang="ru-RU" sz="2000" dirty="0" smtClean="0"/>
              <a:t>Отсутствие уникальных языковых стратегий, но избирательность в использовании средств лингвистики</a:t>
            </a:r>
            <a:endParaRPr lang="ru-RU" sz="2000" dirty="0"/>
          </a:p>
        </p:txBody>
      </p:sp>
      <p:sp>
        <p:nvSpPr>
          <p:cNvPr id="12" name="Стрелка вправо 11"/>
          <p:cNvSpPr/>
          <p:nvPr/>
        </p:nvSpPr>
        <p:spPr>
          <a:xfrm>
            <a:off x="5050302" y="2672862"/>
            <a:ext cx="970670" cy="28135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50394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0"/>
            <a:ext cx="12192000" cy="13498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5714" y="24266"/>
            <a:ext cx="10515600" cy="1325563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Ход анализа</a:t>
            </a: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5714" y="1856632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Times New Roman" panose="02020603050405020304" pitchFamily="18" charset="0"/>
              </a:rPr>
              <a:t>1. </a:t>
            </a:r>
            <a:r>
              <a:rPr lang="ru-RU" i="1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Times New Roman" panose="02020603050405020304" pitchFamily="18" charset="0"/>
              </a:rPr>
              <a:t>Синтаксический уровень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Times New Roman" panose="02020603050405020304" pitchFamily="18" charset="0"/>
              </a:rPr>
              <a:t>: параллелизм, парцелляция, многосоюзие.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Times New Roman" panose="02020603050405020304" pitchFamily="18" charset="0"/>
              </a:rPr>
              <a:t>2. </a:t>
            </a:r>
            <a:r>
              <a:rPr lang="ru-RU" i="1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Times New Roman" panose="02020603050405020304" pitchFamily="18" charset="0"/>
              </a:rPr>
              <a:t>Лексико-синтаксический уровень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Times New Roman" panose="02020603050405020304" pitchFamily="18" charset="0"/>
              </a:rPr>
              <a:t>: лексический повтор (анафора, эпифора,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  <a:cs typeface="Times New Roman" panose="02020603050405020304" pitchFamily="18" charset="0"/>
              </a:rPr>
              <a:t>симплока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Times New Roman" panose="02020603050405020304" pitchFamily="18" charset="0"/>
              </a:rPr>
              <a:t>), эпитет, противопоставление,            риторический вопрос, гипербола, градация, ирония; концептуальный анализ метафоры, анализ употребления местоимений.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Times New Roman" panose="02020603050405020304" pitchFamily="18" charset="0"/>
              </a:rPr>
              <a:t>3. </a:t>
            </a:r>
            <a:r>
              <a:rPr lang="ru-RU" i="1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Times New Roman" panose="02020603050405020304" pitchFamily="18" charset="0"/>
              </a:rPr>
              <a:t>Описание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Times New Roman" panose="02020603050405020304" pitchFamily="18" charset="0"/>
              </a:rPr>
              <a:t>: частота использования, функциональная роль, контекст употребления.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55078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12192000" cy="13498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9858" y="38540"/>
            <a:ext cx="10515600" cy="1325563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Обобщение результатов</a:t>
            </a:r>
            <a:br>
              <a:rPr lang="ru-RU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Характеристика лингвистической стр</a:t>
            </a:r>
            <a:r>
              <a:rPr lang="ru-RU" dirty="0" smtClean="0">
                <a:solidFill>
                  <a:schemeClr val="bg1"/>
                </a:solidFill>
              </a:rPr>
              <a:t>уктуры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9858" y="1544272"/>
            <a:ext cx="5156200" cy="4351338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1. </a:t>
            </a:r>
            <a:r>
              <a:rPr lang="ru-RU" i="1" dirty="0" smtClean="0"/>
              <a:t>Синтаксический уровень:</a:t>
            </a:r>
          </a:p>
          <a:p>
            <a:pPr marL="0" indent="0">
              <a:buNone/>
            </a:pPr>
            <a:r>
              <a:rPr lang="ru-RU" dirty="0" smtClean="0"/>
              <a:t>                                                                      </a:t>
            </a:r>
            <a:endParaRPr lang="ru-RU" dirty="0"/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="" xmlns:p14="http://schemas.microsoft.com/office/powerpoint/2010/main" val="185105813"/>
              </p:ext>
            </p:extLst>
          </p:nvPr>
        </p:nvGraphicFramePr>
        <p:xfrm>
          <a:off x="-422729" y="2356472"/>
          <a:ext cx="6691086" cy="40399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747658" y="1953738"/>
            <a:ext cx="6096000" cy="26776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dirty="0" smtClean="0"/>
              <a:t>Преобладающий приём – </a:t>
            </a:r>
            <a:r>
              <a:rPr lang="ru-RU" sz="2800" i="1" dirty="0" smtClean="0"/>
              <a:t>параллелизм (67%)</a:t>
            </a:r>
            <a:r>
              <a:rPr lang="ru-RU" sz="2800" dirty="0" smtClean="0"/>
              <a:t>. </a:t>
            </a:r>
          </a:p>
          <a:p>
            <a:r>
              <a:rPr lang="ru-RU" sz="2800" dirty="0" smtClean="0"/>
              <a:t>Для дискурса Д. Трампа характерно </a:t>
            </a:r>
          </a:p>
          <a:p>
            <a:r>
              <a:rPr lang="ru-RU" sz="2800" dirty="0"/>
              <a:t>и</a:t>
            </a:r>
            <a:r>
              <a:rPr lang="ru-RU" sz="2800" dirty="0" smtClean="0"/>
              <a:t>спользование одинаковой грамматической структуры в </a:t>
            </a:r>
          </a:p>
          <a:p>
            <a:r>
              <a:rPr lang="ru-RU" sz="2800" dirty="0" smtClean="0"/>
              <a:t>пределах нескольких предложений.</a:t>
            </a:r>
            <a:endParaRPr lang="ru-RU" sz="2800" dirty="0"/>
          </a:p>
        </p:txBody>
      </p:sp>
    </p:spTree>
    <p:extLst>
      <p:ext uri="{BB962C8B-B14F-4D97-AF65-F5344CB8AC3E}">
        <p14:creationId xmlns="" xmlns:p14="http://schemas.microsoft.com/office/powerpoint/2010/main" val="3464960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9572" y="234353"/>
            <a:ext cx="5431971" cy="4351338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2. </a:t>
            </a:r>
            <a:r>
              <a:rPr lang="ru-RU" i="1" dirty="0" smtClean="0"/>
              <a:t>Лексико-стилистический уровень:</a:t>
            </a:r>
            <a:endParaRPr lang="ru-RU" i="1" dirty="0"/>
          </a:p>
        </p:txBody>
      </p:sp>
      <p:graphicFrame>
        <p:nvGraphicFramePr>
          <p:cNvPr id="12" name="Диаграмма 11"/>
          <p:cNvGraphicFramePr/>
          <p:nvPr>
            <p:extLst>
              <p:ext uri="{D42A27DB-BD31-4B8C-83A1-F6EECF244321}">
                <p14:modId xmlns="" xmlns:p14="http://schemas.microsoft.com/office/powerpoint/2010/main" val="1207606007"/>
              </p:ext>
            </p:extLst>
          </p:nvPr>
        </p:nvGraphicFramePr>
        <p:xfrm>
          <a:off x="199572" y="1164726"/>
          <a:ext cx="6462485" cy="55118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6480476" y="222684"/>
            <a:ext cx="5682495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1. Высокая частота лексического повтора (34%), наиболее частый тип – </a:t>
            </a:r>
            <a:r>
              <a:rPr lang="ru-RU" i="1" dirty="0" smtClean="0"/>
              <a:t>анафора</a:t>
            </a:r>
            <a:r>
              <a:rPr lang="ru-RU" dirty="0" smtClean="0"/>
              <a:t>. Сохранение одинаковой начальной конструкции в пределах нескольких предложений для выделения мысли.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6480474" y="1744886"/>
            <a:ext cx="5682495" cy="175432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2. Значительное употребление эпитетов (25%), из которых наиболее частые: </a:t>
            </a:r>
            <a:r>
              <a:rPr lang="en-US" i="1" dirty="0" smtClean="0"/>
              <a:t>great, good, big</a:t>
            </a:r>
            <a:r>
              <a:rPr lang="ru-RU" dirty="0" smtClean="0"/>
              <a:t>; наиболее </a:t>
            </a:r>
          </a:p>
          <a:p>
            <a:r>
              <a:rPr lang="ru-RU" dirty="0" smtClean="0"/>
              <a:t>популярные словосочетания: </a:t>
            </a:r>
            <a:endParaRPr lang="en-US" dirty="0" smtClean="0"/>
          </a:p>
          <a:p>
            <a:r>
              <a:rPr lang="en-US" dirty="0" smtClean="0"/>
              <a:t>powerful, poor, great </a:t>
            </a:r>
            <a:r>
              <a:rPr lang="en-US" b="1" i="1" dirty="0" smtClean="0"/>
              <a:t>people</a:t>
            </a:r>
            <a:r>
              <a:rPr lang="ru-RU" dirty="0" smtClean="0"/>
              <a:t>; </a:t>
            </a:r>
            <a:r>
              <a:rPr lang="en-US" dirty="0" smtClean="0"/>
              <a:t>great </a:t>
            </a:r>
            <a:r>
              <a:rPr lang="en-US" b="1" i="1" dirty="0" smtClean="0"/>
              <a:t>future</a:t>
            </a:r>
            <a:r>
              <a:rPr lang="ru-RU" dirty="0" smtClean="0"/>
              <a:t>; </a:t>
            </a:r>
            <a:r>
              <a:rPr lang="en-US" dirty="0" smtClean="0"/>
              <a:t>great, </a:t>
            </a:r>
          </a:p>
          <a:p>
            <a:r>
              <a:rPr lang="en-US" dirty="0" smtClean="0"/>
              <a:t>safe </a:t>
            </a:r>
            <a:r>
              <a:rPr lang="en-US" b="1" i="1" dirty="0" smtClean="0"/>
              <a:t>Americ</a:t>
            </a:r>
            <a:r>
              <a:rPr lang="en-US" dirty="0" smtClean="0"/>
              <a:t>a. </a:t>
            </a:r>
            <a:r>
              <a:rPr lang="ru-RU" dirty="0" smtClean="0"/>
              <a:t>Эпитеты как способ моделирования </a:t>
            </a:r>
          </a:p>
          <a:p>
            <a:r>
              <a:rPr lang="ru-RU" dirty="0" smtClean="0"/>
              <a:t>и актуализации ценностей.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6465960" y="3729401"/>
            <a:ext cx="5697009" cy="147732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3. Противопоставление (7%) как инструмент для </a:t>
            </a:r>
          </a:p>
          <a:p>
            <a:r>
              <a:rPr lang="ru-RU" dirty="0" smtClean="0"/>
              <a:t>реализации стратегии «они» – «мы» </a:t>
            </a:r>
          </a:p>
          <a:p>
            <a:r>
              <a:rPr lang="ru-RU" dirty="0" smtClean="0"/>
              <a:t>посредством лексического уровня: </a:t>
            </a:r>
            <a:r>
              <a:rPr lang="en-US" dirty="0"/>
              <a:t>special interest – </a:t>
            </a:r>
            <a:endParaRPr lang="ru-RU" dirty="0" smtClean="0"/>
          </a:p>
          <a:p>
            <a:r>
              <a:rPr lang="en-US" dirty="0" smtClean="0"/>
              <a:t>national </a:t>
            </a:r>
            <a:r>
              <a:rPr lang="en-US" dirty="0"/>
              <a:t>interest; safety – crime/difficult times; </a:t>
            </a:r>
            <a:endParaRPr lang="ru-RU" dirty="0" smtClean="0"/>
          </a:p>
          <a:p>
            <a:r>
              <a:rPr lang="en-US" dirty="0" smtClean="0"/>
              <a:t>change </a:t>
            </a:r>
            <a:r>
              <a:rPr lang="en-US" dirty="0"/>
              <a:t>– status </a:t>
            </a:r>
            <a:r>
              <a:rPr lang="en-US" dirty="0" smtClean="0"/>
              <a:t>quo</a:t>
            </a:r>
            <a:r>
              <a:rPr lang="ru-RU" dirty="0"/>
              <a:t>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480475" y="5436919"/>
            <a:ext cx="5682495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4. Риторический вопрос (5%) используется для прямого </a:t>
            </a:r>
          </a:p>
          <a:p>
            <a:r>
              <a:rPr lang="ru-RU" dirty="0" smtClean="0"/>
              <a:t>обращения к адресату и строится по принципу: </a:t>
            </a:r>
            <a:r>
              <a:rPr lang="ru-RU" i="1" dirty="0"/>
              <a:t>смысловой критический фрагмент + серия риторических </a:t>
            </a:r>
            <a:r>
              <a:rPr lang="ru-RU" i="1" dirty="0" smtClean="0"/>
              <a:t>вопросов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367485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18791" y="768586"/>
            <a:ext cx="10197738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5. Градация (2%) используется для усиления эмоционального воздействия с помощью нарастающего лексического ряда.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18791" y="1836003"/>
            <a:ext cx="10197738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6. Гипербола (4%) и ирония (1%) участвуют в реализации дискредитирующей стратегии посредством «высмеивания» политики оппонентов, усиления значения событий; составляют малочисленную группу, но имеют высокий потенциал экспрессивности.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49270" y="3137378"/>
            <a:ext cx="10197739" cy="175432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7. Местоимения участвуют в конструировании разных типов социальной идентичности:</a:t>
            </a:r>
          </a:p>
          <a:p>
            <a:r>
              <a:rPr lang="en-US" dirty="0" smtClean="0"/>
              <a:t>1) </a:t>
            </a:r>
            <a:r>
              <a:rPr lang="ru-RU" dirty="0" smtClean="0"/>
              <a:t>Инклюзивная группа  (48%) – объединяющая, утверждает коллективные ценности и чувство сопричастности;</a:t>
            </a:r>
          </a:p>
          <a:p>
            <a:r>
              <a:rPr lang="en-US" dirty="0" smtClean="0"/>
              <a:t>2) </a:t>
            </a:r>
            <a:r>
              <a:rPr lang="ru-RU" dirty="0" smtClean="0"/>
              <a:t>Разграничительная группа (23%) </a:t>
            </a:r>
            <a:r>
              <a:rPr lang="ru-RU" dirty="0"/>
              <a:t>–</a:t>
            </a:r>
            <a:r>
              <a:rPr lang="ru-RU" dirty="0" smtClean="0"/>
              <a:t>  стратегия оппозиционирования;</a:t>
            </a:r>
          </a:p>
          <a:p>
            <a:r>
              <a:rPr lang="en-US" dirty="0" smtClean="0"/>
              <a:t>3) </a:t>
            </a:r>
            <a:r>
              <a:rPr lang="ru-RU" dirty="0" smtClean="0"/>
              <a:t>Индивидуальная (7%) – стратегия положительной саморепрезентации, способ выражения личной позиции политика и утверждения ответственности за обещания.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237023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895</TotalTime>
  <Words>740</Words>
  <Application>Microsoft Office PowerPoint</Application>
  <PresentationFormat>Произвольный</PresentationFormat>
  <Paragraphs>89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Лингвистический анализ политического дискурса Д. Трампа в рамках президентской предвыборной кампании  </vt:lpstr>
      <vt:lpstr>Введение</vt:lpstr>
      <vt:lpstr>Программа исследования</vt:lpstr>
      <vt:lpstr>Методология</vt:lpstr>
      <vt:lpstr>Теоретическая часть </vt:lpstr>
      <vt:lpstr>Ход анализа</vt:lpstr>
      <vt:lpstr>Обобщение результатов Характеристика лингвистической структуры</vt:lpstr>
      <vt:lpstr>Слайд 8</vt:lpstr>
      <vt:lpstr>Слайд 9</vt:lpstr>
      <vt:lpstr>Концептуальный анализ метафоры </vt:lpstr>
      <vt:lpstr>Слайд 11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ASUS</dc:creator>
  <cp:lastModifiedBy>Larisa Tomashova</cp:lastModifiedBy>
  <cp:revision>40</cp:revision>
  <dcterms:created xsi:type="dcterms:W3CDTF">2019-11-20T15:57:16Z</dcterms:created>
  <dcterms:modified xsi:type="dcterms:W3CDTF">2020-06-21T21:34:05Z</dcterms:modified>
</cp:coreProperties>
</file>