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36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30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77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70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1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597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62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50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5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900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84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E3AD-B555-4141-B637-59242160179A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B1DF1-C58A-4B4B-BA05-800EC3B72A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93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.hse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16632"/>
            <a:ext cx="864096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До 10.07.2020 представляют в Приемную комиссию через </a:t>
            </a:r>
            <a:r>
              <a:rPr lang="ru-RU" sz="1400" b="1" dirty="0">
                <a:solidFill>
                  <a:srgbClr val="FF0000"/>
                </a:solidFill>
              </a:rPr>
              <a:t>личный кабинет абитуриента </a:t>
            </a:r>
            <a:r>
              <a:rPr lang="ru-RU" sz="1400" b="1" dirty="0" smtClean="0"/>
              <a:t>скан-копии</a:t>
            </a:r>
            <a:r>
              <a:rPr lang="en-US" sz="1400" b="1" dirty="0" smtClean="0"/>
              <a:t>* </a:t>
            </a:r>
            <a:r>
              <a:rPr lang="ru-RU" sz="1400" b="1" dirty="0" smtClean="0"/>
              <a:t>следующих </a:t>
            </a:r>
            <a:r>
              <a:rPr lang="ru-RU" sz="1400" b="1" dirty="0"/>
              <a:t>документов, необходимых для зачисления</a:t>
            </a:r>
            <a:r>
              <a:rPr lang="ru-RU" sz="1400" b="1" dirty="0" smtClean="0"/>
              <a:t>:</a:t>
            </a:r>
            <a:endParaRPr lang="en-US" sz="1400" b="1" dirty="0" smtClean="0"/>
          </a:p>
          <a:p>
            <a:endParaRPr lang="ru-RU" sz="1400" b="1" dirty="0"/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личного заявления родителя (законного представителя) с индивидуальным учебным планом </a:t>
            </a:r>
            <a:r>
              <a:rPr lang="ru-RU" sz="1400" b="1" dirty="0"/>
              <a:t>(</a:t>
            </a:r>
            <a:r>
              <a:rPr lang="ru-RU" sz="1400" b="1" i="1" dirty="0"/>
              <a:t>выгружается из личного кабинета, необходимо подписать и загрузить</a:t>
            </a:r>
            <a:r>
              <a:rPr lang="ru-RU" sz="1400" b="1" dirty="0"/>
              <a:t>)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аттестата об основном общем образовании установленного образца </a:t>
            </a:r>
            <a:r>
              <a:rPr lang="ru-RU" sz="1400" b="1" dirty="0"/>
              <a:t>(титульный лист и приложение, дата выдачи - июнь 2020 г.)</a:t>
            </a:r>
          </a:p>
          <a:p>
            <a:r>
              <a:rPr lang="ru-RU" sz="1000" b="1" dirty="0"/>
              <a:t>Документы об образовании, полученные в иностранном государстве принимаются, если указанное в нем образование признается в Российской Федерации равным соответствующему уровню образования.</a:t>
            </a:r>
          </a:p>
          <a:p>
            <a:r>
              <a:rPr lang="ru-RU" sz="1000" b="1" dirty="0"/>
              <a:t>Документы об образовании, полученные в иностранном государстве, представляются легализованными в порядке, установленном законодательством Российской Федерации, либо с проставлением </a:t>
            </a:r>
            <a:r>
              <a:rPr lang="ru-RU" sz="1000" b="1" dirty="0" err="1"/>
              <a:t>апостиля</a:t>
            </a:r>
            <a:r>
              <a:rPr lang="ru-RU" sz="1000" b="1" dirty="0"/>
              <a:t> (за исключением случаев, когда в соответствии с законодательством Российской Федерации и (или) международным договором легализация и проставление </a:t>
            </a:r>
            <a:r>
              <a:rPr lang="ru-RU" sz="1000" b="1" dirty="0" err="1"/>
              <a:t>апостиля</a:t>
            </a:r>
            <a:r>
              <a:rPr lang="ru-RU" sz="1000" b="1" dirty="0"/>
              <a:t> не требуются</a:t>
            </a:r>
            <a:r>
              <a:rPr lang="ru-RU" sz="1000" b="1" dirty="0" smtClean="0"/>
              <a:t>);</a:t>
            </a:r>
            <a:endParaRPr lang="en-US" sz="1000" b="1" dirty="0" smtClean="0"/>
          </a:p>
          <a:p>
            <a:endParaRPr lang="ru-RU" sz="1000" b="1" dirty="0"/>
          </a:p>
          <a:p>
            <a:pPr marL="342900" lvl="0" indent="-342900">
              <a:buFont typeface="+mj-lt"/>
              <a:buAutoNum type="arabicPeriod" startAt="3"/>
            </a:pPr>
            <a:r>
              <a:rPr lang="ru-RU" sz="1400" b="1" dirty="0" smtClean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письменного согласия родителя (законного представителя) на обработку своих и поступающего персональных данных в порядке</a:t>
            </a:r>
            <a:r>
              <a:rPr lang="ru-RU" sz="1400" b="1" dirty="0"/>
              <a:t>, установленном законодательством Российской Федерации (</a:t>
            </a:r>
            <a:r>
              <a:rPr lang="ru-RU" sz="1400" b="1" i="1" dirty="0"/>
              <a:t>выгружается из личного кабинета, необходимо заполнить, подписать и загрузить</a:t>
            </a:r>
            <a:r>
              <a:rPr lang="ru-RU" sz="1400" b="1" dirty="0"/>
              <a:t>)</a:t>
            </a:r>
          </a:p>
          <a:p>
            <a:pPr marL="342900" lvl="0" indent="-342900">
              <a:buFont typeface="+mj-lt"/>
              <a:buAutoNum type="arabicPeriod" startAt="3"/>
            </a:pPr>
            <a:r>
              <a:rPr lang="ru-RU" sz="1400" b="1" dirty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паспорта </a:t>
            </a:r>
            <a:r>
              <a:rPr lang="ru-RU" sz="1400" b="1" dirty="0"/>
              <a:t>абитуриента (</a:t>
            </a:r>
            <a:r>
              <a:rPr lang="ru-RU" sz="1400" b="1" i="1" dirty="0"/>
              <a:t>все страницы</a:t>
            </a:r>
            <a:r>
              <a:rPr lang="ru-RU" sz="1400" b="1" dirty="0"/>
              <a:t>)</a:t>
            </a:r>
          </a:p>
          <a:p>
            <a:pPr marL="342900" lvl="0" indent="-342900">
              <a:buFont typeface="+mj-lt"/>
              <a:buAutoNum type="arabicPeriod" startAt="3"/>
            </a:pPr>
            <a:r>
              <a:rPr lang="ru-RU" sz="1400" b="1" dirty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свидетельства о рождении </a:t>
            </a:r>
            <a:r>
              <a:rPr lang="ru-RU" sz="1400" b="1" dirty="0"/>
              <a:t>абитуриента</a:t>
            </a:r>
          </a:p>
          <a:p>
            <a:pPr marL="342900" lvl="0" indent="-342900">
              <a:buFont typeface="+mj-lt"/>
              <a:buAutoNum type="arabicPeriod" startAt="3"/>
            </a:pPr>
            <a:r>
              <a:rPr lang="ru-RU" sz="1400" b="1" dirty="0"/>
              <a:t>скан-копия </a:t>
            </a:r>
            <a:r>
              <a:rPr lang="ru-RU" sz="1400" b="1" dirty="0">
                <a:solidFill>
                  <a:srgbClr val="FF0000"/>
                </a:solidFill>
              </a:rPr>
              <a:t>регистрации в г. Москва </a:t>
            </a:r>
            <a:r>
              <a:rPr lang="ru-RU" sz="1400" b="1" dirty="0"/>
              <a:t>(страница из паспорта с регистрацией по месту жительства/регистрация по месту пребывания (временная регистрация</a:t>
            </a:r>
            <a:r>
              <a:rPr lang="ru-RU" sz="1400" b="1" dirty="0" smtClean="0"/>
              <a:t>))</a:t>
            </a:r>
            <a:endParaRPr lang="en-US" sz="1400" b="1" dirty="0" smtClean="0"/>
          </a:p>
          <a:p>
            <a:endParaRPr lang="en-US" sz="1000" b="1" dirty="0" smtClean="0"/>
          </a:p>
          <a:p>
            <a:r>
              <a:rPr lang="en-US" sz="1000" b="1" dirty="0" smtClean="0"/>
              <a:t>*</a:t>
            </a:r>
            <a:r>
              <a:rPr lang="ru-RU" sz="1000" b="1" dirty="0" smtClean="0"/>
              <a:t>Скан-копия – это электронная копия документа, полученная в результате преобразования документа на бумажном носителе в электронную форму путем сканирования или фотографирования с обеспечением машиночитаемого распознавания его реквизитов.</a:t>
            </a:r>
          </a:p>
          <a:p>
            <a:pPr lvl="0"/>
            <a:endParaRPr lang="en-US" sz="1000" b="1" dirty="0" smtClean="0"/>
          </a:p>
          <a:p>
            <a:r>
              <a:rPr lang="ru-RU" sz="1400" b="1" dirty="0" smtClean="0"/>
              <a:t>По </a:t>
            </a:r>
            <a:r>
              <a:rPr lang="ru-RU" sz="1400" b="1" dirty="0"/>
              <a:t>завершении приема документов </a:t>
            </a:r>
            <a:r>
              <a:rPr lang="ru-RU" sz="1400" b="1" dirty="0">
                <a:solidFill>
                  <a:srgbClr val="FF0000"/>
                </a:solidFill>
              </a:rPr>
              <a:t>зачисление в НИУ ВШЭ для обучения в Лицее НИУ ВШЭ оформляется приказом проректора</a:t>
            </a:r>
            <a:r>
              <a:rPr lang="ru-RU" sz="1400" b="1" dirty="0"/>
              <a:t>, координирующего деятельность Лицея НИУ ВШЭ, в </a:t>
            </a:r>
            <a:r>
              <a:rPr lang="ru-RU" sz="1400" b="1" dirty="0">
                <a:solidFill>
                  <a:srgbClr val="FF0000"/>
                </a:solidFill>
              </a:rPr>
              <a:t>течение 10 рабочих дней </a:t>
            </a:r>
            <a:r>
              <a:rPr lang="ru-RU" sz="1400" b="1" dirty="0"/>
              <a:t>после окончания приема документов. Приказ в день его издания размещается Приемной комиссией на Портале (на интернет-странице Лицея НИУ ВШЭ в рамках корпоративного сайта НИУ ВШЭ по адресу: </a:t>
            </a:r>
            <a:r>
              <a:rPr lang="ru-RU" sz="1400" b="1" dirty="0">
                <a:hlinkClick r:id="rId2"/>
              </a:rPr>
              <a:t>http://school.hse.ru</a:t>
            </a:r>
            <a:r>
              <a:rPr lang="ru-RU" sz="1400" b="1" dirty="0" smtClean="0">
                <a:hlinkClick r:id="rId2"/>
              </a:rPr>
              <a:t>/</a:t>
            </a:r>
            <a:r>
              <a:rPr lang="ru-RU" sz="1400" b="1" dirty="0" smtClean="0"/>
              <a:t>)</a:t>
            </a:r>
            <a:endParaRPr lang="en-US" sz="1400" b="1" dirty="0" smtClean="0"/>
          </a:p>
          <a:p>
            <a:endParaRPr lang="ru-RU" sz="1400" b="1" dirty="0"/>
          </a:p>
          <a:p>
            <a:r>
              <a:rPr lang="ru-RU" sz="1200" b="1" dirty="0"/>
              <a:t>Скан-копия – это электронная копия документа, полученная в результате преобразования документа на бумажном носителе в электронную форму путем сканирования или фотографирования с обеспечением машиночитаемого распознавания его реквизитов.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08104" y="6372036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C000"/>
                </a:solidFill>
              </a:rPr>
              <a:t>I </a:t>
            </a:r>
            <a:r>
              <a:rPr lang="ru-RU" b="1" dirty="0" smtClean="0">
                <a:solidFill>
                  <a:srgbClr val="FFC000"/>
                </a:solidFill>
              </a:rPr>
              <a:t>этап</a:t>
            </a:r>
            <a:r>
              <a:rPr lang="en-US" b="1" dirty="0" smtClean="0">
                <a:solidFill>
                  <a:srgbClr val="FFC000"/>
                </a:solidFill>
              </a:rPr>
              <a:t> – c 2</a:t>
            </a:r>
            <a:r>
              <a:rPr lang="ru-RU" b="1" dirty="0" smtClean="0">
                <a:solidFill>
                  <a:srgbClr val="FFC000"/>
                </a:solidFill>
              </a:rPr>
              <a:t>3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ru-RU" b="1" dirty="0" smtClean="0">
                <a:solidFill>
                  <a:srgbClr val="FFC000"/>
                </a:solidFill>
              </a:rPr>
              <a:t>июня по </a:t>
            </a:r>
            <a:r>
              <a:rPr lang="en-US" b="1" dirty="0" smtClean="0">
                <a:solidFill>
                  <a:srgbClr val="FFC000"/>
                </a:solidFill>
              </a:rPr>
              <a:t>10</a:t>
            </a:r>
            <a:r>
              <a:rPr lang="ru-RU" b="1" dirty="0" smtClean="0">
                <a:solidFill>
                  <a:srgbClr val="FFC000"/>
                </a:solidFill>
              </a:rPr>
              <a:t> июля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58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13690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 </a:t>
            </a:r>
            <a:r>
              <a:rPr lang="ru-RU" sz="1600" dirty="0" smtClean="0"/>
              <a:t>До </a:t>
            </a:r>
            <a:r>
              <a:rPr lang="ru-RU" sz="1600" dirty="0"/>
              <a:t>31.07.2020 представляют в Приемную комиссию через личный кабинет абитуриента </a:t>
            </a:r>
            <a:r>
              <a:rPr lang="ru-RU" sz="1600" dirty="0" smtClean="0"/>
              <a:t>скан-копии</a:t>
            </a:r>
            <a:r>
              <a:rPr lang="en-US" sz="1600" dirty="0" smtClean="0"/>
              <a:t>*</a:t>
            </a:r>
            <a:r>
              <a:rPr lang="ru-RU" sz="1600" dirty="0" smtClean="0"/>
              <a:t> </a:t>
            </a:r>
            <a:r>
              <a:rPr lang="ru-RU" sz="1600" dirty="0"/>
              <a:t>следующих документов:</a:t>
            </a:r>
          </a:p>
          <a:p>
            <a:r>
              <a:rPr lang="ru-RU" sz="1600" dirty="0" smtClean="0">
                <a:effectLst/>
              </a:rPr>
              <a:t>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/>
              <a:t>скан-копия </a:t>
            </a:r>
            <a:r>
              <a:rPr lang="ru-RU" sz="1600" dirty="0">
                <a:solidFill>
                  <a:srgbClr val="FF0000"/>
                </a:solidFill>
              </a:rPr>
              <a:t>личного дела учащегося </a:t>
            </a:r>
            <a:r>
              <a:rPr lang="ru-RU" sz="1600" dirty="0"/>
              <a:t>(заполненного ОО, в которой обучался абитуриент: выставлены оценки, отметка с номером приказом о выбытии)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/>
              <a:t>скан-копии </a:t>
            </a:r>
            <a:r>
              <a:rPr lang="ru-RU" sz="1600" dirty="0">
                <a:solidFill>
                  <a:srgbClr val="FF0000"/>
                </a:solidFill>
              </a:rPr>
              <a:t>медицинских справок </a:t>
            </a:r>
            <a:r>
              <a:rPr lang="ru-RU" sz="1600" dirty="0"/>
              <a:t>(медицинское заключение о принадлежности несовершеннолетнего к медицинской группе для занятий физической культурой; справку об обследовании на туберкулез, требования в Порядке поступления и в личном кабинете)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/>
              <a:t>скан-копия </a:t>
            </a:r>
            <a:r>
              <a:rPr lang="ru-RU" sz="1600" dirty="0">
                <a:solidFill>
                  <a:srgbClr val="FF0000"/>
                </a:solidFill>
              </a:rPr>
              <a:t>документов, подтверждающие права на социальные льготы </a:t>
            </a:r>
            <a:r>
              <a:rPr lang="ru-RU" sz="1600" dirty="0"/>
              <a:t>(при наличии)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 dirty="0"/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фотография</a:t>
            </a:r>
            <a:r>
              <a:rPr lang="ru-RU" sz="1600" dirty="0" smtClean="0"/>
              <a:t> </a:t>
            </a:r>
            <a:r>
              <a:rPr lang="ru-RU" sz="1600" dirty="0"/>
              <a:t>(для электронного пропуска, требования в Порядке поступления и в личном кабинете)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/>
              <a:t>скан-копии </a:t>
            </a:r>
            <a:r>
              <a:rPr lang="ru-RU" sz="1600" dirty="0">
                <a:solidFill>
                  <a:srgbClr val="FF0000"/>
                </a:solidFill>
              </a:rPr>
              <a:t>диплома(</a:t>
            </a:r>
            <a:r>
              <a:rPr lang="ru-RU" sz="1600" dirty="0" err="1">
                <a:solidFill>
                  <a:srgbClr val="FF0000"/>
                </a:solidFill>
              </a:rPr>
              <a:t>ов</a:t>
            </a:r>
            <a:r>
              <a:rPr lang="ru-RU" sz="1600" dirty="0">
                <a:solidFill>
                  <a:srgbClr val="FF0000"/>
                </a:solidFill>
              </a:rPr>
              <a:t>) регионального или заключительного ВСОШ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/>
              <a:t>скан-копии </a:t>
            </a:r>
            <a:r>
              <a:rPr lang="ru-RU" sz="1600" dirty="0">
                <a:solidFill>
                  <a:srgbClr val="FF0000"/>
                </a:solidFill>
              </a:rPr>
              <a:t>согласий/отказов </a:t>
            </a:r>
            <a:r>
              <a:rPr lang="ru-RU" sz="1600" dirty="0"/>
              <a:t>на медицинское вмешательство, на психолого-педагогическое сопровождение, на участие в исследованиях Института образования НИУ ВШЭ (</a:t>
            </a:r>
            <a:r>
              <a:rPr lang="ru-RU" sz="1600" i="1" dirty="0"/>
              <a:t>выгружается из личного кабинета, необходимо заполнить, подписать и загрузить</a:t>
            </a:r>
            <a:r>
              <a:rPr lang="ru-RU" sz="1600" dirty="0" smtClean="0"/>
              <a:t>)</a:t>
            </a:r>
            <a:endParaRPr lang="en-US" sz="1600" dirty="0" smtClean="0"/>
          </a:p>
          <a:p>
            <a:pPr lvl="0"/>
            <a:endParaRPr lang="en-US" sz="1600" dirty="0"/>
          </a:p>
          <a:p>
            <a:pPr lvl="0"/>
            <a:endParaRPr lang="en-US" sz="1600" dirty="0" smtClean="0"/>
          </a:p>
          <a:p>
            <a:pPr lvl="0"/>
            <a:endParaRPr lang="en-US" sz="1600" dirty="0"/>
          </a:p>
          <a:p>
            <a:pPr lvl="0"/>
            <a:endParaRPr lang="ru-RU" sz="1600" dirty="0"/>
          </a:p>
          <a:p>
            <a:r>
              <a:rPr lang="en-US" sz="1200" dirty="0" smtClean="0"/>
              <a:t>*</a:t>
            </a:r>
            <a:r>
              <a:rPr lang="ru-RU" sz="1200" dirty="0" smtClean="0"/>
              <a:t>Скан-копия </a:t>
            </a:r>
            <a:r>
              <a:rPr lang="ru-RU" sz="1200" dirty="0"/>
              <a:t>– это электронная копия документа, полученная в результате преобразования документа на бумажном носителе в электронную форму путем сканирования или фотографирования с обеспечением машиночитаемого распознавания его реквизитов.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8024" y="623731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C000"/>
                </a:solidFill>
              </a:rPr>
              <a:t>II </a:t>
            </a:r>
            <a:r>
              <a:rPr lang="ru-RU" b="1" dirty="0" smtClean="0">
                <a:solidFill>
                  <a:srgbClr val="FFC000"/>
                </a:solidFill>
              </a:rPr>
              <a:t>этап – с 23 июня до 31 июля  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886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В период </a:t>
            </a:r>
            <a:r>
              <a:rPr lang="ru-RU" sz="1600" b="1" dirty="0"/>
              <a:t>с 10.08.2020 по 28.08.2020</a:t>
            </a:r>
            <a:r>
              <a:rPr lang="ru-RU" sz="1600" dirty="0"/>
              <a:t> родители (законные представители) обязаны предоставить в Приемную комиссию оригиналы и копии документов, представленных ранее в виде скан-копий через личный кабинет абитуриента</a:t>
            </a:r>
            <a:r>
              <a:rPr lang="ru-RU" sz="1600" dirty="0" smtClean="0"/>
              <a:t>:</a:t>
            </a:r>
            <a:endParaRPr lang="en-US" sz="1600" dirty="0" smtClean="0"/>
          </a:p>
          <a:p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Аттестат об основном общем образовании </a:t>
            </a:r>
            <a:r>
              <a:rPr lang="ru-RU" sz="1600" dirty="0"/>
              <a:t>(титульный лист и приложение)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Личное дело учащегося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Личное заявление родителя (законного представителя) с индивидуальным учебным планом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Письменное согласие родителя (законного представителя) на обработку своих и поступающего персональных данных </a:t>
            </a:r>
            <a:r>
              <a:rPr lang="ru-RU" sz="1600" dirty="0"/>
              <a:t>в порядке, установленном законодательством Российской Федерации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Согласия/отказы </a:t>
            </a:r>
            <a:r>
              <a:rPr lang="ru-RU" sz="1600" dirty="0"/>
              <a:t>на медицинское вмешательство, на психолого-педагогическое сопровождение, на участие в исследованиях Института образования НИУ ВШЭ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Медицинские карты формы 026/у и прививочные формы 063/у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>
                <a:solidFill>
                  <a:srgbClr val="FF0000"/>
                </a:solidFill>
              </a:rPr>
              <a:t>Фотографии 3*4 </a:t>
            </a:r>
            <a:r>
              <a:rPr lang="ru-RU" sz="1600" dirty="0"/>
              <a:t>(4 шт.) для оформления ученического билета и иных документов</a:t>
            </a:r>
            <a:r>
              <a:rPr lang="ru-RU" sz="1600" dirty="0" smtClean="0"/>
              <a:t>.</a:t>
            </a:r>
          </a:p>
          <a:p>
            <a:pPr marL="342900" lvl="0" indent="-342900">
              <a:buFont typeface="+mj-lt"/>
              <a:buAutoNum type="arabicPeriod"/>
            </a:pPr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/>
              <a:t>Информация </a:t>
            </a:r>
            <a:r>
              <a:rPr lang="ru-RU" sz="1600" dirty="0"/>
              <a:t>о графике работы Приемной комиссии по приему оригиналов документов будет опубликована на Портале не позднее 02.08.2020</a:t>
            </a:r>
          </a:p>
          <a:p>
            <a:pPr marL="342900" lvl="0" indent="-342900">
              <a:buFont typeface="+mj-lt"/>
              <a:buAutoNum type="arabicPeriod"/>
            </a:pP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5148064" y="630002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C000"/>
                </a:solidFill>
              </a:rPr>
              <a:t>III </a:t>
            </a:r>
            <a:r>
              <a:rPr lang="ru-RU" b="1" dirty="0" smtClean="0">
                <a:solidFill>
                  <a:srgbClr val="FFC000"/>
                </a:solidFill>
              </a:rPr>
              <a:t>этап – с 10 августа по 28 августа 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3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28092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cap="all" dirty="0"/>
              <a:t>Правила приема </a:t>
            </a:r>
            <a:endParaRPr lang="ru-RU" sz="1600" dirty="0"/>
          </a:p>
          <a:p>
            <a:pPr algn="r"/>
            <a:r>
              <a:rPr lang="ru-RU" sz="1600" b="1" cap="all" dirty="0"/>
              <a:t>В ФЕДЕРАЛЬНОЕ ГОСУДАРСТВЕННОЕ </a:t>
            </a:r>
            <a:r>
              <a:rPr lang="ru-RU" sz="1600" b="1" cap="all" dirty="0" err="1"/>
              <a:t>АВТОНОмНОЕ</a:t>
            </a:r>
            <a:r>
              <a:rPr lang="ru-RU" sz="1600" b="1" cap="all" dirty="0"/>
              <a:t> ОБРАЗОВАТЕЛЬНОЕ УЧРЕЖДЕНИЕ ВЫСШЕГО ОБРАЗОВАНИЯ «</a:t>
            </a:r>
            <a:r>
              <a:rPr lang="ru-RU" sz="1600" b="1" cap="all" dirty="0" err="1"/>
              <a:t>НАЦиОНАЛЬНЫЙ</a:t>
            </a:r>
            <a:r>
              <a:rPr lang="ru-RU" sz="1600" b="1" cap="all" dirty="0"/>
              <a:t> ИССЛЕДОВАТЕЛЬСКИЙ УНИВЕРСИТЕТ </a:t>
            </a:r>
            <a:endParaRPr lang="ru-RU" sz="1600" dirty="0"/>
          </a:p>
          <a:p>
            <a:pPr algn="r"/>
            <a:r>
              <a:rPr lang="ru-RU" sz="1600" b="1" cap="all" dirty="0"/>
              <a:t>«высшая школа экономики» </a:t>
            </a:r>
            <a:endParaRPr lang="ru-RU" sz="1600" dirty="0"/>
          </a:p>
          <a:p>
            <a:pPr algn="r"/>
            <a:r>
              <a:rPr lang="ru-RU" sz="1600" b="1" cap="all" dirty="0"/>
              <a:t>для поступающих на обучение в Лицей по ОБРАЗОВАТЕЛЬНОЙ ПРОГРАММЕ СРЕДНЕГО ОБЩЕГО ОБРАЗОВАНИЯ в 2020 ГОДУ </a:t>
            </a:r>
            <a:endParaRPr lang="ru-RU" sz="1600" dirty="0"/>
          </a:p>
          <a:p>
            <a:endParaRPr lang="ru-RU" dirty="0" smtClean="0"/>
          </a:p>
          <a:p>
            <a:r>
              <a:rPr lang="ru-RU" dirty="0" smtClean="0"/>
              <a:t>31</a:t>
            </a:r>
            <a:r>
              <a:rPr lang="ru-RU" dirty="0"/>
              <a:t>. Родители (законные представители) поступающих, представившие в Приемную комиссию заведомо подложные документы, несут ответственность, предусмотренную законодательством Российской Федерации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32. Родители (законные представители) поступающих при подаче документов через личный кабинет абитуриента соглашаются с обязательством предоставить оригиналы документов в Приемную комиссию в установленные правилами приема сроки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33. Поступающим, чьи родители (законные представители) представили при подаче скан-копий документов через личный кабинет абитуриента или в Приемную комиссию недостоверную информацию, может быть отказано в зачислении в Лицей НИУ ВШЭ.</a:t>
            </a:r>
          </a:p>
        </p:txBody>
      </p:sp>
    </p:spTree>
    <p:extLst>
      <p:ext uri="{BB962C8B-B14F-4D97-AF65-F5344CB8AC3E}">
        <p14:creationId xmlns:p14="http://schemas.microsoft.com/office/powerpoint/2010/main" val="3975070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483</Words>
  <Application>Microsoft Office PowerPoint</Application>
  <PresentationFormat>Экран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</cp:revision>
  <dcterms:created xsi:type="dcterms:W3CDTF">2020-06-09T09:56:50Z</dcterms:created>
  <dcterms:modified xsi:type="dcterms:W3CDTF">2020-06-09T14:01:41Z</dcterms:modified>
</cp:coreProperties>
</file>