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4"/>
  </p:sldMasterIdLst>
  <p:notesMasterIdLst>
    <p:notesMasterId r:id="rId17"/>
  </p:notesMasterIdLst>
  <p:handoutMasterIdLst>
    <p:handoutMasterId r:id="rId18"/>
  </p:handoutMasterIdLst>
  <p:sldIdLst>
    <p:sldId id="274" r:id="rId5"/>
    <p:sldId id="262" r:id="rId6"/>
    <p:sldId id="263" r:id="rId7"/>
    <p:sldId id="265" r:id="rId8"/>
    <p:sldId id="271" r:id="rId9"/>
    <p:sldId id="273" r:id="rId10"/>
    <p:sldId id="264" r:id="rId11"/>
    <p:sldId id="277" r:id="rId12"/>
    <p:sldId id="269" r:id="rId13"/>
    <p:sldId id="267" r:id="rId14"/>
    <p:sldId id="275" r:id="rId15"/>
    <p:sldId id="276" r:id="rId16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AB9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7CE84F3-28C3-443E-9E96-99CF82512B7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43" autoAdjust="0"/>
    <p:restoredTop sz="94048" autoAdjust="0"/>
  </p:normalViewPr>
  <p:slideViewPr>
    <p:cSldViewPr snapToGrid="0">
      <p:cViewPr varScale="1">
        <p:scale>
          <a:sx n="123" d="100"/>
          <a:sy n="123" d="100"/>
        </p:scale>
        <p:origin x="20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307674E-3F0D-4F9B-8D5C-2785DA1E2A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EAB3D1-74A8-45AE-8413-9B012F2797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27BB9E-F1B7-4756-A045-65DF2565CAAB}" type="datetime1">
              <a:rPr lang="ru-RU" smtClean="0"/>
              <a:t>20.04.2020</a:t>
            </a:fld>
            <a:endParaRPr lang="ru-RU" dirty="0"/>
          </a:p>
        </p:txBody>
      </p:sp>
      <p:sp>
        <p:nvSpPr>
          <p:cNvPr id="4" name="Нижний колонтитул 3">
            <a:extLst>
              <a:ext uri="{FF2B5EF4-FFF2-40B4-BE49-F238E27FC236}">
                <a16:creationId xmlns:a16="http://schemas.microsoft.com/office/drawing/2014/main" id="{48A9AB1E-7BD6-4E4D-95B1-A0289BE03A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F63E539E-AF9E-42F4-8757-BA7E826CF6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57A3A8-0DAF-4370-8B2E-3B0CEF8CA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841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3DE4E-2164-4CA1-84A7-69D1A1CD65BA}" type="datetime1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5F972E0-5198-46C6-8EFE-44A646AD96E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3569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/>
              <a:t>Шаблон для учащихся, помогающий подготовить экскурсию в определенное место для представления другим учащимся. Содержит указания для учащихся о необходимых элементах для каждого слайда и рекомендуемое содержимое.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345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78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644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230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757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096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Например, город Витебск, находящийся в Белоруссии, тесно связан с именем художника Марка Шагала. Сегодня мы отправимся на экскурсию из нашей школы в Витебск сквозь расстояния и время...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71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можете использовать этот тип слайдов для текста, изображений, фигур и таблиц, чтобы добавлять сведения другим способом. Продублируйте этот слайд, чтобы добавить дополнительные изображения важных мест назначения для вашей экскурсии.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36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72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9FA3EEC-8F4E-42B8-ABC9-2DBDAFB862F2}" type="datetime1">
              <a:rPr lang="ru-RU" noProof="0" smtClean="0"/>
              <a:t>20.04.2020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42F0A33C-B6D6-454E-A4EA-5198AC78DEE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941F392-55E3-4875-A0A8-7C2B611343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65359" y="599983"/>
            <a:ext cx="638175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>
                <a:solidFill>
                  <a:schemeClr val="bg1"/>
                </a:solidFill>
              </a:defRPr>
            </a:lvl2pPr>
            <a:lvl3pPr marL="457200" indent="0" algn="ctr">
              <a:buNone/>
              <a:defRPr sz="2800">
                <a:solidFill>
                  <a:schemeClr val="bg1"/>
                </a:solidFill>
              </a:defRPr>
            </a:lvl3pPr>
            <a:lvl4pPr marL="685800" indent="0" algn="ctr">
              <a:buNone/>
              <a:defRPr sz="2800">
                <a:solidFill>
                  <a:schemeClr val="bg1"/>
                </a:solidFill>
              </a:defRPr>
            </a:lvl4pPr>
            <a:lvl5pPr marL="9144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792D370F-01D2-4F21-BE9F-9951674A65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05594" y="1242501"/>
            <a:ext cx="638175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>
                <a:solidFill>
                  <a:schemeClr val="bg1"/>
                </a:solidFill>
              </a:defRPr>
            </a:lvl2pPr>
            <a:lvl3pPr marL="457200" indent="0" algn="ctr">
              <a:buNone/>
              <a:defRPr sz="2800">
                <a:solidFill>
                  <a:schemeClr val="bg1"/>
                </a:solidFill>
              </a:defRPr>
            </a:lvl3pPr>
            <a:lvl4pPr marL="685800" indent="0" algn="ctr">
              <a:buNone/>
              <a:defRPr sz="2800">
                <a:solidFill>
                  <a:schemeClr val="bg1"/>
                </a:solidFill>
              </a:defRPr>
            </a:lvl4pPr>
            <a:lvl5pPr marL="9144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F0D26AC6-BA38-4193-A559-9227287583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65359" y="1885019"/>
            <a:ext cx="638175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/>
            </a:lvl2pPr>
            <a:lvl3pPr marL="457200" indent="0" algn="ctr">
              <a:buNone/>
              <a:defRPr sz="2800"/>
            </a:lvl3pPr>
            <a:lvl4pPr marL="685800" indent="0" algn="ctr">
              <a:buNone/>
              <a:defRPr sz="2800"/>
            </a:lvl4pPr>
            <a:lvl5pPr marL="914400" indent="0" algn="ctr">
              <a:buNone/>
              <a:defRPr sz="2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id="{E8BC1B5E-B477-4CD0-996D-5614FE4B3F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7184" y="1238157"/>
            <a:ext cx="638175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/>
            </a:lvl2pPr>
            <a:lvl3pPr marL="457200" indent="0" algn="ctr">
              <a:buNone/>
              <a:defRPr sz="2800"/>
            </a:lvl3pPr>
            <a:lvl4pPr marL="685800" indent="0" algn="ctr">
              <a:buNone/>
              <a:defRPr sz="2800"/>
            </a:lvl4pPr>
            <a:lvl5pPr marL="914400" indent="0" algn="ctr">
              <a:buNone/>
              <a:defRPr sz="2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White">
          <a:xfrm>
            <a:off x="4311650" y="1512376"/>
            <a:ext cx="3568700" cy="1809943"/>
          </a:xfrm>
          <a:noFill/>
          <a:ln w="38100">
            <a:noFill/>
          </a:ln>
        </p:spPr>
        <p:txBody>
          <a:bodyPr lIns="274320" rIns="274320" rtlCol="0" anchor="ctr" anchorCtr="0">
            <a:normAutofit/>
          </a:bodyPr>
          <a:lstStyle>
            <a:lvl1pPr algn="ctr">
              <a:defRPr sz="3800" cap="none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1650" y="3322319"/>
            <a:ext cx="3568700" cy="2023304"/>
          </a:xfrm>
          <a:noFill/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530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0A9D9A-DB3B-41C8-AF35-5D24019B86E1}" type="datetime1">
              <a:rPr lang="ru-RU" noProof="0" smtClean="0"/>
              <a:t>20.04.2020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E4AA6-ED36-4D3B-ABD8-3BA6059C308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44516" y="1127369"/>
            <a:ext cx="4703084" cy="1188720"/>
          </a:xfrm>
          <a:noFill/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94707B9-0409-43FA-B052-6AE401D767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4516" y="2263081"/>
            <a:ext cx="4702968" cy="3909119"/>
          </a:xfrm>
          <a:noFill/>
          <a:ln>
            <a:noFill/>
          </a:ln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28600" indent="0" algn="ctr">
              <a:buNone/>
              <a:defRPr>
                <a:solidFill>
                  <a:schemeClr val="bg1"/>
                </a:solidFill>
              </a:defRPr>
            </a:lvl2pPr>
            <a:lvl3pPr marL="457200" indent="0" algn="ctr">
              <a:buNone/>
              <a:defRPr>
                <a:solidFill>
                  <a:schemeClr val="bg1"/>
                </a:solidFill>
              </a:defRPr>
            </a:lvl3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  <a:lvl5pPr marL="9144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5256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noFill/>
          <a:ln w="38100">
            <a:solidFill>
              <a:srgbClr val="FFFFFF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2400">
                <a:solidFill>
                  <a:srgbClr val="262626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F52862-FA21-4082-A5CB-99952CFD89C4}" type="datetime1">
              <a:rPr lang="ru-RU" noProof="0" smtClean="0"/>
              <a:t>20.04.2020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8737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68440A-E3ED-426B-A1F8-1D7557F9584D}"/>
              </a:ext>
            </a:extLst>
          </p:cNvPr>
          <p:cNvSpPr/>
          <p:nvPr userDrawn="1"/>
        </p:nvSpPr>
        <p:spPr>
          <a:xfrm>
            <a:off x="0" y="3648173"/>
            <a:ext cx="12192000" cy="3209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White">
          <a:xfrm>
            <a:off x="1600200" y="1887121"/>
            <a:ext cx="8991600" cy="1645920"/>
          </a:xfrm>
          <a:noFill/>
          <a:ln w="38100">
            <a:solidFill>
              <a:srgbClr val="FFFFFF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098A16-5D9D-4D43-8B60-6D8B59D5ECC7}" type="datetime1">
              <a:rPr lang="ru-RU" noProof="0" smtClean="0"/>
              <a:t>20.04.2020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49634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">
          <a:noFill/>
          <a:ln>
            <a:solidFill>
              <a:schemeClr val="accent2"/>
            </a:solidFill>
          </a:ln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19B068-F729-40F7-B380-93481482F105}" type="datetime1">
              <a:rPr lang="ru-RU" noProof="0" smtClean="0"/>
              <a:t>20.04.2020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C0B668FB-6A04-4C02-A197-0044D616A95A}"/>
              </a:ext>
            </a:extLst>
          </p:cNvPr>
          <p:cNvSpPr/>
          <p:nvPr userDrawn="1"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8643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">
          <a:noFill/>
          <a:ln>
            <a:noFill/>
          </a:ln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Дата 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5764BD-B901-4975-BF59-058D88186A27}" type="datetime1">
              <a:rPr lang="ru-RU" noProof="0" smtClean="0"/>
              <a:t>20.04.2020</a:t>
            </a:fld>
            <a:endParaRPr lang="ru-RU" noProof="0"/>
          </a:p>
        </p:txBody>
      </p:sp>
      <p:sp>
        <p:nvSpPr>
          <p:cNvPr id="9" name="Нижний колонтитул 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E972FC25-236C-4A4E-83A6-4EBE36B8339C}"/>
              </a:ext>
            </a:extLst>
          </p:cNvPr>
          <p:cNvSpPr/>
          <p:nvPr userDrawn="1"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95522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dirty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rtl="0"/>
            <a:fld id="{2CB1EF75-4955-4A98-870F-65854237CFDE}" type="datetime1">
              <a:rPr lang="ru-RU" noProof="0" smtClean="0"/>
              <a:t>20.04.2020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Заголовок 9"/>
          <p:cNvSpPr>
            <a:spLocks noGrp="1"/>
          </p:cNvSpPr>
          <p:nvPr>
            <p:ph type="title"/>
          </p:nvPr>
        </p:nvSpPr>
        <p:spPr bwMode="gray">
          <a:noFill/>
          <a:ln>
            <a:solidFill>
              <a:schemeClr val="bg1"/>
            </a:solidFill>
          </a:ln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7CC6D812-2BC4-484A-A3B0-D751943CA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4927" y="2313433"/>
            <a:ext cx="4270248" cy="704088"/>
          </a:xfrm>
        </p:spPr>
        <p:txBody>
          <a:bodyPr rtlCol="0" anchor="b"/>
          <a:lstStyle>
            <a:lvl1pPr marL="0" indent="0"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4450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59962" y="6324918"/>
            <a:ext cx="36576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644389" y="6345814"/>
            <a:ext cx="2753746" cy="323968"/>
          </a:xfrm>
        </p:spPr>
        <p:txBody>
          <a:bodyPr rtlCol="0"/>
          <a:lstStyle/>
          <a:p>
            <a:pPr rtl="0"/>
            <a:fld id="{D8F5BC31-E757-4D45-98F7-9341DFC98F7F}" type="datetime1">
              <a:rPr lang="ru-RU" noProof="0" smtClean="0"/>
              <a:t>20.04.2020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>
          <a:xfrm>
            <a:off x="457200" y="6403848"/>
            <a:ext cx="5901189" cy="320040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21" name="Прямоугольник 20">
            <a:extLst>
              <a:ext uri="{FF2B5EF4-FFF2-40B4-BE49-F238E27FC236}">
                <a16:creationId xmlns:a16="http://schemas.microsoft.com/office/drawing/2014/main" id="{64070FEF-D9D1-45DF-A806-9CA5B8270E72}"/>
              </a:ext>
            </a:extLst>
          </p:cNvPr>
          <p:cNvSpPr/>
          <p:nvPr userDrawn="1"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8A7AD-2B2B-4A1B-8A04-1B822384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46313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63720D-7F75-460A-8556-A3CF4526D302}" type="datetime1">
              <a:rPr lang="ru-RU" noProof="0" smtClean="0"/>
              <a:t>20.04.2020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3018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688624" y="594360"/>
            <a:ext cx="10893775" cy="1962150"/>
          </a:xfrm>
          <a:noFill/>
          <a:ln w="38100">
            <a:solidFill>
              <a:schemeClr val="bg1"/>
            </a:solidFill>
          </a:ln>
        </p:spPr>
        <p:txBody>
          <a:bodyPr lIns="72000" tIns="72000" rIns="72000" bIns="72000" rtlCol="0" anchor="t" anchorCtr="0">
            <a:normAutofit/>
          </a:bodyPr>
          <a:lstStyle>
            <a:lvl1pPr algn="l">
              <a:defRPr sz="4000" cap="none" spc="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108" y="2084071"/>
            <a:ext cx="10883292" cy="3501154"/>
          </a:xfrm>
        </p:spPr>
        <p:txBody>
          <a:bodyPr numCol="2" spcCol="108000" rtlCol="0">
            <a:normAutofit/>
          </a:bodyPr>
          <a:lstStyle>
            <a:lvl1pPr marL="2286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6858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3pPr>
            <a:lvl4pPr marL="9144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4pPr>
            <a:lvl5pPr marL="11430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>
          <a:xfrm>
            <a:off x="7256090" y="6234888"/>
            <a:ext cx="2025832" cy="323968"/>
          </a:xfrm>
        </p:spPr>
        <p:txBody>
          <a:bodyPr rtlCol="0"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B8CDE760-8488-4707-9705-F99F75C3097E}" type="datetime1">
              <a:rPr lang="ru-RU" noProof="0" smtClean="0"/>
              <a:t>20.04.2020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>
          <a:xfrm>
            <a:off x="2895599" y="6238816"/>
            <a:ext cx="4229101" cy="320040"/>
          </a:xfrm>
        </p:spPr>
        <p:txBody>
          <a:bodyPr rtlCol="0"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916161" y="5804577"/>
            <a:ext cx="365760" cy="365760"/>
          </a:xfrm>
        </p:spPr>
        <p:txBody>
          <a:bodyPr rtlCol="0"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42F0A33C-B6D6-454E-A4EA-5198AC78DEE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5B8FA8-6A22-40E7-B3E9-A963C93B51FA}"/>
              </a:ext>
            </a:extLst>
          </p:cNvPr>
          <p:cNvSpPr/>
          <p:nvPr userDrawn="1"/>
        </p:nvSpPr>
        <p:spPr>
          <a:xfrm>
            <a:off x="-15240" y="2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5820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подзаголовок и три изображения"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 5">
            <a:extLst>
              <a:ext uri="{FF2B5EF4-FFF2-40B4-BE49-F238E27FC236}">
                <a16:creationId xmlns:a16="http://schemas.microsoft.com/office/drawing/2014/main" id="{5B634A45-4F6E-4E7E-A6D7-E30CC149DF79}"/>
              </a:ext>
            </a:extLst>
          </p:cNvPr>
          <p:cNvSpPr/>
          <p:nvPr userDrawn="1"/>
        </p:nvSpPr>
        <p:spPr>
          <a:xfrm>
            <a:off x="0" y="2423160"/>
            <a:ext cx="12192000" cy="44391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Рисунок 6">
            <a:extLst>
              <a:ext uri="{FF2B5EF4-FFF2-40B4-BE49-F238E27FC236}">
                <a16:creationId xmlns:a16="http://schemas.microsoft.com/office/drawing/2014/main" id="{3A725127-1EDA-41FB-9345-CD609971402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3479" y="2952166"/>
            <a:ext cx="2880000" cy="2880000"/>
          </a:xfrm>
          <a:ln w="38100">
            <a:solidFill>
              <a:srgbClr val="FFFFFF"/>
            </a:solidFill>
          </a:ln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15" name="Рисунок 6">
            <a:extLst>
              <a:ext uri="{FF2B5EF4-FFF2-40B4-BE49-F238E27FC236}">
                <a16:creationId xmlns:a16="http://schemas.microsoft.com/office/drawing/2014/main" id="{45910403-693E-46B1-890E-692928E72B7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88521" y="2952166"/>
            <a:ext cx="2880000" cy="2880000"/>
          </a:xfrm>
          <a:ln w="38100">
            <a:solidFill>
              <a:srgbClr val="FFFFFF"/>
            </a:solidFill>
          </a:ln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5309" y="6238816"/>
            <a:ext cx="2753746" cy="323968"/>
          </a:xfrm>
        </p:spPr>
        <p:txBody>
          <a:bodyPr rtlCol="0"/>
          <a:lstStyle/>
          <a:p>
            <a:pPr rtl="0"/>
            <a:fld id="{31E39C75-ABE1-49F3-8A86-E6BD755CA5BA}" type="datetime1">
              <a:rPr lang="ru-RU" noProof="0" smtClean="0"/>
              <a:t>20.04.2020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807720" y="6238816"/>
            <a:ext cx="5901189" cy="320040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22802" y="6217920"/>
            <a:ext cx="36576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44A571C-BD72-4598-B89C-F24CC99E0066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807747" y="289559"/>
            <a:ext cx="10564350" cy="1127761"/>
          </a:xfrm>
          <a:noFill/>
          <a:ln>
            <a:noFill/>
          </a:ln>
        </p:spPr>
        <p:txBody>
          <a:bodyPr rtlCol="0" anchor="b" anchorCtr="1"/>
          <a:lstStyle>
            <a:lvl1pPr>
              <a:defRPr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Рисунок 6">
            <a:extLst>
              <a:ext uri="{FF2B5EF4-FFF2-40B4-BE49-F238E27FC236}">
                <a16:creationId xmlns:a16="http://schemas.microsoft.com/office/drawing/2014/main" id="{6759A834-A403-4050-9F3D-ABDDC9182E9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56000" y="2952166"/>
            <a:ext cx="2880000" cy="2880000"/>
          </a:xfrm>
          <a:ln w="38100">
            <a:solidFill>
              <a:srgbClr val="FFFFFF"/>
            </a:solidFill>
          </a:ln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0AC4720-7B75-40C4-BE31-CB8EBA0AAF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7720" y="1493521"/>
            <a:ext cx="10561319" cy="1127762"/>
          </a:xfrm>
          <a:noFill/>
        </p:spPr>
        <p:txBody>
          <a:bodyPr rtlCol="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/>
            </a:lvl1pPr>
            <a:lvl2pPr marL="228600" indent="0" algn="ctr">
              <a:buNone/>
              <a:defRPr sz="2000"/>
            </a:lvl2pPr>
            <a:lvl3pPr marL="457200" indent="0" algn="ctr">
              <a:buNone/>
              <a:defRPr sz="2000"/>
            </a:lvl3pPr>
            <a:lvl4pPr marL="685800" indent="0" algn="ctr">
              <a:buNone/>
              <a:defRPr sz="2000"/>
            </a:lvl4pPr>
            <a:lvl5pPr marL="914400" indent="0" algn="ctr">
              <a:buNone/>
              <a:defRPr sz="20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2995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карты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5B1E50CE-2A10-414D-A44D-9CE008E33B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white">
          <a:xfrm>
            <a:off x="0" y="0"/>
            <a:ext cx="12192000" cy="6858000"/>
          </a:xfrm>
          <a:solidFill>
            <a:schemeClr val="tx1"/>
          </a:solidFill>
        </p:spPr>
        <p:txBody>
          <a:bodyPr rtlCol="0" anchor="ctr" anchorCtr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32BFBB01-2158-40AB-B652-ED00805909B1}"/>
              </a:ext>
            </a:extLst>
          </p:cNvPr>
          <p:cNvSpPr/>
          <p:nvPr userDrawn="1"/>
        </p:nvSpPr>
        <p:spPr>
          <a:xfrm rot="5400000">
            <a:off x="5657999" y="340659"/>
            <a:ext cx="864000" cy="122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rtl="0"/>
            <a:fld id="{43EFECB2-99C9-4295-9EF7-114CB9353260}" type="datetime1">
              <a:rPr lang="ru-RU" noProof="0" smtClean="0"/>
              <a:t>20.04.2020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>
          <a:xfrm>
            <a:off x="1251855" y="6236208"/>
            <a:ext cx="5901189" cy="320040"/>
          </a:xfrm>
        </p:spPr>
        <p:txBody>
          <a:bodyPr rtlCol="0"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9A01CDD-F399-4646-90ED-E57A0E609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7748789" y="246231"/>
            <a:ext cx="3787891" cy="957729"/>
          </a:xfrm>
          <a:noFill/>
          <a:ln>
            <a:noFill/>
          </a:ln>
        </p:spPr>
        <p:txBody>
          <a:bodyPr rtlCol="0" anchor="b" anchorCtr="0">
            <a:normAutofit/>
          </a:bodyPr>
          <a:lstStyle>
            <a:lvl1pPr algn="r">
              <a:defRPr sz="4000" b="0" cap="none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10" name="Текст 9">
            <a:extLst>
              <a:ext uri="{FF2B5EF4-FFF2-40B4-BE49-F238E27FC236}">
                <a16:creationId xmlns:a16="http://schemas.microsoft.com/office/drawing/2014/main" id="{C452D643-DA50-4240-9810-A9BBB9728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92439" y="1343510"/>
            <a:ext cx="3383905" cy="4472513"/>
          </a:xfrm>
        </p:spPr>
        <p:txBody>
          <a:bodyPr rtlCol="0"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228600" indent="0" algn="r">
              <a:buNone/>
              <a:defRPr sz="2000">
                <a:solidFill>
                  <a:schemeClr val="bg1"/>
                </a:solidFill>
              </a:defRPr>
            </a:lvl2pPr>
            <a:lvl3pPr marL="457200" indent="0" algn="r">
              <a:buNone/>
              <a:defRPr sz="2000">
                <a:solidFill>
                  <a:schemeClr val="bg1"/>
                </a:solidFill>
              </a:defRPr>
            </a:lvl3pPr>
            <a:lvl4pPr marL="685800" indent="0" algn="r">
              <a:buNone/>
              <a:defRPr sz="2000">
                <a:solidFill>
                  <a:schemeClr val="bg1"/>
                </a:solidFill>
              </a:defRPr>
            </a:lvl4pPr>
            <a:lvl5pPr marL="9144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59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White">
          <a:xfrm>
            <a:off x="883920" y="592183"/>
            <a:ext cx="5750440" cy="1810379"/>
          </a:xfrm>
          <a:noFill/>
          <a:ln>
            <a:noFill/>
          </a:ln>
        </p:spPr>
        <p:txBody>
          <a:bodyPr lIns="0" rtlCol="0" anchor="t" anchorCtr="0">
            <a:noAutofit/>
          </a:bodyPr>
          <a:lstStyle>
            <a:lvl1pPr marL="0" indent="0" algn="l" defTabSz="0">
              <a:buFont typeface="Arial" panose="020B0604020202020204" pitchFamily="34" charset="0"/>
              <a:buNone/>
              <a:defRPr sz="4000" cap="none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497200" y="0"/>
            <a:ext cx="5700896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 bwMode="white">
          <a:xfrm>
            <a:off x="632071" y="2417802"/>
            <a:ext cx="5297398" cy="3710855"/>
          </a:xfrm>
        </p:spPr>
        <p:txBody>
          <a:bodyPr rtlCol="0" anchor="t" anchorCtr="1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Дата 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E03CA99C-20A3-4EAD-8F2E-0C8510B6563E}" type="datetime1">
              <a:rPr lang="ru-RU" noProof="0" smtClean="0"/>
              <a:t>20.04.2020</a:t>
            </a:fld>
            <a:endParaRPr lang="ru-RU" noProof="0"/>
          </a:p>
        </p:txBody>
      </p:sp>
      <p:sp>
        <p:nvSpPr>
          <p:cNvPr id="9" name="Нижний колонтитул 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0" name="Номер слайда 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9130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1C226BE6-63BD-4193-A5B9-87DBDF176AB9}"/>
              </a:ext>
            </a:extLst>
          </p:cNvPr>
          <p:cNvSpPr/>
          <p:nvPr userDrawn="1"/>
        </p:nvSpPr>
        <p:spPr>
          <a:xfrm rot="5400000">
            <a:off x="5712000" y="-5718344"/>
            <a:ext cx="756000" cy="122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White">
          <a:xfrm>
            <a:off x="4175220" y="3508040"/>
            <a:ext cx="3841560" cy="3420000"/>
          </a:xfrm>
          <a:noFill/>
          <a:ln>
            <a:noFill/>
          </a:ln>
        </p:spPr>
        <p:txBody>
          <a:bodyPr rtlCol="0" anchor="ctr" anchorCtr="1">
            <a:noAutofit/>
          </a:bodyPr>
          <a:lstStyle>
            <a:lvl1pPr algn="l">
              <a:defRPr sz="240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4860" y="1005840"/>
            <a:ext cx="3497580" cy="5593080"/>
          </a:xfrm>
        </p:spPr>
        <p:txBody>
          <a:bodyPr rtlCol="0" anchor="t" anchorCtr="0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Дата 7"/>
          <p:cNvSpPr>
            <a:spLocks noGrp="1"/>
          </p:cNvSpPr>
          <p:nvPr>
            <p:ph type="dt" sz="half" idx="10"/>
          </p:nvPr>
        </p:nvSpPr>
        <p:spPr>
          <a:xfrm>
            <a:off x="8629149" y="6254056"/>
            <a:ext cx="2753746" cy="323968"/>
          </a:xfrm>
        </p:spPr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78CA97FE-A350-434E-823F-25F81DC2E92B}" type="datetime1">
              <a:rPr lang="ru-RU" noProof="0" smtClean="0"/>
              <a:t>20.04.2020</a:t>
            </a:fld>
            <a:endParaRPr lang="ru-RU" noProof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30175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0" name="Номер слайда 9"/>
          <p:cNvSpPr>
            <a:spLocks noGrp="1"/>
          </p:cNvSpPr>
          <p:nvPr>
            <p:ph type="sldNum" sz="quarter" idx="12"/>
          </p:nvPr>
        </p:nvSpPr>
        <p:spPr>
          <a:xfrm>
            <a:off x="11566642" y="6233160"/>
            <a:ext cx="36576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A010B646-69BD-42FF-80B8-7A065EA6A284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93917" y="996684"/>
            <a:ext cx="3497580" cy="5593080"/>
          </a:xfrm>
        </p:spPr>
        <p:txBody>
          <a:bodyPr rtlCol="0" anchor="t" anchorCtr="0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1054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59962" y="6324918"/>
            <a:ext cx="36576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2B21E085-4E62-4EC9-A5F1-16523F195915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6942215" y="426720"/>
            <a:ext cx="4699941" cy="1188720"/>
          </a:xfrm>
          <a:noFill/>
          <a:ln>
            <a:noFill/>
          </a:ln>
        </p:spPr>
        <p:txBody>
          <a:bodyPr rtlCol="0"/>
          <a:lstStyle>
            <a:lvl1pPr algn="l">
              <a:defRPr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FFCDFB3A-4CE3-463F-8C40-B15E3F5CFC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48876" y="1818152"/>
            <a:ext cx="4045844" cy="4277848"/>
          </a:xfrm>
          <a:noFill/>
        </p:spPr>
        <p:txBody>
          <a:bodyPr rtlCol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228600" indent="0" algn="l">
              <a:buNone/>
              <a:defRPr>
                <a:solidFill>
                  <a:schemeClr val="tx1"/>
                </a:solidFill>
              </a:defRPr>
            </a:lvl2pPr>
            <a:lvl3pPr marL="457200" indent="0" algn="l">
              <a:buNone/>
              <a:defRPr>
                <a:solidFill>
                  <a:schemeClr val="tx1"/>
                </a:solidFill>
              </a:defRPr>
            </a:lvl3pPr>
            <a:lvl4pPr marL="685800" indent="0" algn="l">
              <a:buNone/>
              <a:defRPr>
                <a:solidFill>
                  <a:schemeClr val="tx1"/>
                </a:solidFill>
              </a:defRPr>
            </a:lvl4pPr>
            <a:lvl5pPr marL="9144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644389" y="6345814"/>
            <a:ext cx="2753746" cy="323968"/>
          </a:xfrm>
        </p:spPr>
        <p:txBody>
          <a:bodyPr rtlCol="0"/>
          <a:lstStyle/>
          <a:p>
            <a:pPr rtl="0"/>
            <a:fld id="{19E973B4-A6A3-4BB8-AB20-DA56B6449782}" type="datetime1">
              <a:rPr lang="ru-RU" noProof="0" smtClean="0"/>
              <a:t>20.04.2020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>
          <a:xfrm>
            <a:off x="457200" y="6403848"/>
            <a:ext cx="5901189" cy="320040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7D356109-298D-4C51-9DC7-DC74594DC22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2155" y="396240"/>
            <a:ext cx="5927725" cy="5989638"/>
          </a:xfrm>
          <a:ln w="38100">
            <a:solidFill>
              <a:schemeClr val="accent2"/>
            </a:solidFill>
          </a:ln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1" name="Прямоугольник 20">
            <a:extLst>
              <a:ext uri="{FF2B5EF4-FFF2-40B4-BE49-F238E27FC236}">
                <a16:creationId xmlns:a16="http://schemas.microsoft.com/office/drawing/2014/main" id="{64070FEF-D9D1-45DF-A806-9CA5B8270E72}"/>
              </a:ext>
            </a:extLst>
          </p:cNvPr>
          <p:cNvSpPr/>
          <p:nvPr userDrawn="1"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 descr="Декоративный элемент">
            <a:extLst>
              <a:ext uri="{FF2B5EF4-FFF2-40B4-BE49-F238E27FC236}">
                <a16:creationId xmlns:a16="http://schemas.microsoft.com/office/drawing/2014/main" id="{167C85F9-C124-4D12-B4AC-317A35D71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1749" y="1720670"/>
            <a:ext cx="3780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94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BDE53EE8-1567-4A1C-B5FB-9243D17B161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145CB378-10E3-4D4E-82B7-47858EDEE57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62827" y="543339"/>
            <a:ext cx="5040000" cy="5765661"/>
          </a:xfrm>
          <a:ln w="38100">
            <a:solidFill>
              <a:schemeClr val="bg1"/>
            </a:solidFill>
          </a:ln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537045" y="6358084"/>
            <a:ext cx="2753746" cy="323968"/>
          </a:xfrm>
        </p:spPr>
        <p:txBody>
          <a:bodyPr rtlCol="0"/>
          <a:lstStyle/>
          <a:p>
            <a:pPr rtl="0"/>
            <a:fld id="{70878BA5-EA29-47BD-ACEB-F168BCB11ECA}" type="datetime1">
              <a:rPr lang="ru-RU" noProof="0" smtClean="0"/>
              <a:t>20.04.2020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>
          <a:xfrm>
            <a:off x="704361" y="6382908"/>
            <a:ext cx="5901189" cy="320040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74538" y="6337188"/>
            <a:ext cx="36576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A2BF3C7-5EFF-4508-B560-D9A68D3F722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04361" y="164690"/>
            <a:ext cx="4593772" cy="2624056"/>
          </a:xfrm>
          <a:noFill/>
          <a:ln>
            <a:noFill/>
          </a:ln>
        </p:spPr>
        <p:txBody>
          <a:bodyPr rtlCol="0" anchor="t" anchorCtr="0">
            <a:noAutofit/>
          </a:bodyPr>
          <a:lstStyle>
            <a:lvl1pPr>
              <a:defRPr sz="400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7D64B51-A9B6-4A76-949F-5769931247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361" y="3233530"/>
            <a:ext cx="4593771" cy="2902590"/>
          </a:xfrm>
        </p:spPr>
        <p:txBody>
          <a:bodyPr rtlCol="0">
            <a:normAutofit/>
          </a:bodyPr>
          <a:lstStyle>
            <a:lvl1pPr marL="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1pPr>
            <a:lvl2pPr marL="2286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2pPr>
            <a:lvl3pPr marL="4572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3pPr>
            <a:lvl4pPr marL="6858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4pPr>
            <a:lvl5pPr marL="9144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0011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White">
          <a:xfrm>
            <a:off x="6712900" y="407684"/>
            <a:ext cx="4910096" cy="2257167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algn="l">
              <a:defRPr sz="4000">
                <a:solidFill>
                  <a:srgbClr val="262626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 bwMode="white">
          <a:xfrm>
            <a:off x="6780414" y="3019130"/>
            <a:ext cx="4584265" cy="3159033"/>
          </a:xfrm>
        </p:spPr>
        <p:txBody>
          <a:bodyPr rtlCol="0" anchor="t" anchorCtr="1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B6E2DB-3040-4F1F-A6C1-5CB896D6FE51}" type="datetime1">
              <a:rPr lang="ru-RU" noProof="0" smtClean="0"/>
              <a:t>20.04.2020</a:t>
            </a:fld>
            <a:endParaRPr lang="ru-RU" noProof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Объект 2">
            <a:extLst>
              <a:ext uri="{FF2B5EF4-FFF2-40B4-BE49-F238E27FC236}">
                <a16:creationId xmlns:a16="http://schemas.microsoft.com/office/drawing/2014/main" id="{1FEC71D9-8368-4022-BA35-B43400F92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20" y="407684"/>
            <a:ext cx="5625849" cy="577047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9162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5824195F-CF6F-427B-889F-F10374FB4ABE}" type="datetime1">
              <a:rPr lang="ru-RU" noProof="0" smtClean="0"/>
              <a:t>20.04.2020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314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79" r:id="rId4"/>
    <p:sldLayoutId id="2147483681" r:id="rId5"/>
    <p:sldLayoutId id="2147483690" r:id="rId6"/>
    <p:sldLayoutId id="2147483666" r:id="rId7"/>
    <p:sldLayoutId id="2147483687" r:id="rId8"/>
    <p:sldLayoutId id="2147483680" r:id="rId9"/>
    <p:sldLayoutId id="2147483688" r:id="rId10"/>
    <p:sldLayoutId id="2147483673" r:id="rId11"/>
    <p:sldLayoutId id="2147483692" r:id="rId12"/>
    <p:sldLayoutId id="2147483674" r:id="rId13"/>
    <p:sldLayoutId id="2147483676" r:id="rId14"/>
    <p:sldLayoutId id="2147483677" r:id="rId15"/>
    <p:sldLayoutId id="2147483691" r:id="rId16"/>
    <p:sldLayoutId id="2147483689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none" spc="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vk.com/video-173471368_45623901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vk.com/clubchinesepaintingcourse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id268446649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51016/v851016153/1270c8/4dj5lwV0u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88" y="16008"/>
            <a:ext cx="9196225" cy="684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 descr="Декоративный элемент">
            <a:extLst>
              <a:ext uri="{FF2B5EF4-FFF2-40B4-BE49-F238E27FC236}">
                <a16:creationId xmlns:a16="http://schemas.microsoft.com/office/drawing/2014/main" id="{73785415-E552-4742-B0A5-FC1ECF293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35595" y="1139732"/>
            <a:ext cx="4561430" cy="482318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9" name="Текст 38">
            <a:extLst>
              <a:ext uri="{FF2B5EF4-FFF2-40B4-BE49-F238E27FC236}">
                <a16:creationId xmlns:a16="http://schemas.microsoft.com/office/drawing/2014/main" id="{7DCC9775-E9C4-4A98-919A-D7C474DAAF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ru-RU" dirty="0"/>
              <a:t>В</a:t>
            </a:r>
          </a:p>
        </p:txBody>
      </p:sp>
      <p:sp>
        <p:nvSpPr>
          <p:cNvPr id="37" name="Заголовок 36">
            <a:extLst>
              <a:ext uri="{FF2B5EF4-FFF2-40B4-BE49-F238E27FC236}">
                <a16:creationId xmlns:a16="http://schemas.microsoft.com/office/drawing/2014/main" id="{1C44CABD-3945-420B-A1E8-0D3E5F523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3814" y="1139733"/>
            <a:ext cx="4288665" cy="4655760"/>
          </a:xfrm>
        </p:spPr>
        <p:txBody>
          <a:bodyPr rtlCol="0">
            <a:normAutofit fontScale="90000"/>
          </a:bodyPr>
          <a:lstStyle/>
          <a:p>
            <a:r>
              <a:rPr lang="ru-RU" sz="4400" b="1" dirty="0">
                <a:latin typeface="Gabriola" panose="04040605051002020D02" pitchFamily="82" charset="0"/>
                <a:ea typeface="Gadugi" panose="020B0502040204020203" pitchFamily="34" charset="0"/>
              </a:rPr>
              <a:t>Проведение тематической серии мастер классов по китайской живописи стиля </a:t>
            </a:r>
            <a:r>
              <a:rPr lang="ru-RU" sz="4400" b="1" dirty="0" err="1">
                <a:latin typeface="Gabriola" panose="04040605051002020D02" pitchFamily="82" charset="0"/>
                <a:ea typeface="Gadugi" panose="020B0502040204020203" pitchFamily="34" charset="0"/>
              </a:rPr>
              <a:t>сеи</a:t>
            </a:r>
            <a:br>
              <a:rPr lang="ru-RU" sz="4400" dirty="0"/>
            </a:br>
            <a:br>
              <a:rPr lang="ru-RU" sz="4000" dirty="0"/>
            </a:br>
            <a:r>
              <a:rPr lang="ru-RU" sz="2800" dirty="0">
                <a:latin typeface="Gabriola" panose="04040605051002020D02" pitchFamily="82" charset="0"/>
              </a:rPr>
              <a:t>Выполнила Юдина Вероника, </a:t>
            </a:r>
            <a:br>
              <a:rPr lang="ru-RU" sz="2800" dirty="0">
                <a:latin typeface="Gabriola" panose="04040605051002020D02" pitchFamily="82" charset="0"/>
              </a:rPr>
            </a:br>
            <a:r>
              <a:rPr lang="ru-RU" sz="2800" dirty="0">
                <a:latin typeface="Gabriola" panose="04040605051002020D02" pitchFamily="82" charset="0"/>
              </a:rPr>
              <a:t>10В-1</a:t>
            </a:r>
            <a:br>
              <a:rPr lang="ru-RU" sz="2800" dirty="0">
                <a:latin typeface="Gabriola" panose="04040605051002020D02" pitchFamily="82" charset="0"/>
              </a:rPr>
            </a:br>
            <a:r>
              <a:rPr lang="ru-RU" sz="2800" dirty="0">
                <a:latin typeface="Gabriola" panose="04040605051002020D02" pitchFamily="82" charset="0"/>
              </a:rPr>
              <a:t>Тематическая область:</a:t>
            </a:r>
            <a:br>
              <a:rPr lang="ru-RU" sz="2800" dirty="0">
                <a:latin typeface="Gabriola" panose="04040605051002020D02" pitchFamily="82" charset="0"/>
              </a:rPr>
            </a:br>
            <a:r>
              <a:rPr lang="ru-RU" sz="2800" dirty="0">
                <a:latin typeface="Gabriola" panose="04040605051002020D02" pitchFamily="82" charset="0"/>
              </a:rPr>
              <a:t>образование</a:t>
            </a:r>
            <a:endParaRPr lang="ru-RU" sz="2800" b="1" dirty="0">
              <a:latin typeface="Gabriola" panose="04040605051002020D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7" name="Прямая соединительная линия 26" descr="Декоративный элемент">
            <a:extLst>
              <a:ext uri="{FF2B5EF4-FFF2-40B4-BE49-F238E27FC236}">
                <a16:creationId xmlns:a16="http://schemas.microsoft.com/office/drawing/2014/main" id="{AB7897E6-775C-4603-8153-D078160E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632879" y="4045655"/>
            <a:ext cx="295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 67" descr="Декоративный элемент">
            <a:extLst>
              <a:ext uri="{FF2B5EF4-FFF2-40B4-BE49-F238E27FC236}">
                <a16:creationId xmlns:a16="http://schemas.microsoft.com/office/drawing/2014/main" id="{7EF755C8-D22F-4585-A846-467B938E1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42000" y="1437564"/>
            <a:ext cx="3708000" cy="3982873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pp.userapi.com/c856020/v856020153/498a6/lQ02IKY6F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7904" cy="683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userapi.com/c854128/v854128153/4e2d1/RWXKgDJWnx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908" y="16009"/>
            <a:ext cx="1713092" cy="342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p.userapi.com/c852232/v852232153/1286d2/ODOyBD6KrB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908" y="3442193"/>
            <a:ext cx="1707904" cy="341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34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 descr="Декоративный элемент">
            <a:extLst>
              <a:ext uri="{FF2B5EF4-FFF2-40B4-BE49-F238E27FC236}">
                <a16:creationId xmlns:a16="http://schemas.microsoft.com/office/drawing/2014/main" id="{FF9BBE4E-CEAC-4E1B-B07B-F36AAE19B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86076" y="350520"/>
            <a:ext cx="4699942" cy="6048000"/>
            <a:chOff x="4266631" y="945960"/>
            <a:chExt cx="7178609" cy="5226240"/>
          </a:xfrm>
        </p:grpSpPr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B93E5D3E-D8C4-4456-8E04-587CECECB10C}"/>
                </a:ext>
              </a:extLst>
            </p:cNvPr>
            <p:cNvCxnSpPr/>
            <p:nvPr/>
          </p:nvCxnSpPr>
          <p:spPr>
            <a:xfrm>
              <a:off x="4267200" y="960120"/>
              <a:ext cx="717804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6CA7DD07-AC8B-4394-95F1-6FB9FB68DAF0}"/>
                </a:ext>
              </a:extLst>
            </p:cNvPr>
            <p:cNvCxnSpPr/>
            <p:nvPr/>
          </p:nvCxnSpPr>
          <p:spPr>
            <a:xfrm>
              <a:off x="4266631" y="6172200"/>
              <a:ext cx="716047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9FA4B135-F303-4FAC-A350-AB06FDB04C5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1E10E-47FE-4FED-B884-B0DA88D7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5000" b="1" dirty="0">
                <a:latin typeface="Gabriola" panose="04040605051002020D02" pitchFamily="82" charset="0"/>
              </a:rPr>
              <a:t>Риски и пути их преодоления</a:t>
            </a:r>
            <a:endParaRPr lang="ru-RU" sz="5000" b="1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4525"/>
              </p:ext>
            </p:extLst>
          </p:nvPr>
        </p:nvGraphicFramePr>
        <p:xfrm>
          <a:off x="612114" y="426720"/>
          <a:ext cx="6197600" cy="228600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309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7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97">
                <a:tc>
                  <a:txBody>
                    <a:bodyPr/>
                    <a:lstStyle/>
                    <a:p>
                      <a:r>
                        <a:rPr lang="ru-RU" sz="2400" u="sng" dirty="0">
                          <a:latin typeface="Gabriola" panose="04040605051002020D02" pitchFamily="82" charset="0"/>
                        </a:rPr>
                        <a:t>Непопулярность курса </a:t>
                      </a:r>
                    </a:p>
                    <a:p>
                      <a:r>
                        <a:rPr lang="ru-RU" sz="2400" dirty="0">
                          <a:latin typeface="Gabriola" panose="04040605051002020D02" pitchFamily="82" charset="0"/>
                        </a:rPr>
                        <a:t>(небольшое количество</a:t>
                      </a:r>
                      <a:r>
                        <a:rPr lang="ru-RU" sz="2400" baseline="0" dirty="0">
                          <a:latin typeface="Gabriola" panose="04040605051002020D02" pitchFamily="82" charset="0"/>
                        </a:rPr>
                        <a:t> участников на мастер классах, снижение уровня интереса к темам курса)</a:t>
                      </a:r>
                      <a:endParaRPr lang="ru-RU" sz="24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Gabriola" panose="04040605051002020D02" pitchFamily="82" charset="0"/>
                        </a:rPr>
                        <a:t>Совершенствование</a:t>
                      </a:r>
                      <a:r>
                        <a:rPr lang="ru-RU" sz="2400" baseline="0" dirty="0">
                          <a:latin typeface="Gabriola" panose="04040605051002020D02" pitchFamily="82" charset="0"/>
                        </a:rPr>
                        <a:t> контента курса и группы исходя из предпочтений и пожеланий участников</a:t>
                      </a:r>
                      <a:endParaRPr lang="ru-RU" sz="24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5A1E10E-47FE-4FED-B884-B0DA88D70D13}"/>
              </a:ext>
            </a:extLst>
          </p:cNvPr>
          <p:cNvSpPr txBox="1">
            <a:spLocks/>
          </p:cNvSpPr>
          <p:nvPr/>
        </p:nvSpPr>
        <p:spPr bwMode="black">
          <a:xfrm>
            <a:off x="612114" y="3428750"/>
            <a:ext cx="4699941" cy="2168373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>
                <a:latin typeface="Gabriola" panose="04040605051002020D02" pitchFamily="82" charset="0"/>
              </a:rPr>
              <a:t>Рефлексия</a:t>
            </a:r>
          </a:p>
          <a:p>
            <a:r>
              <a:rPr lang="ru-RU" sz="5000" b="1" dirty="0">
                <a:latin typeface="Gabriola" panose="04040605051002020D02" pitchFamily="82" charset="0"/>
              </a:rPr>
              <a:t>Навыки, которые я приобрела</a:t>
            </a:r>
          </a:p>
          <a:p>
            <a:endParaRPr lang="ru-RU" sz="5000" b="1" dirty="0">
              <a:latin typeface="Gabriola" panose="04040605051002020D02" pitchFamily="82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16623"/>
              </p:ext>
            </p:extLst>
          </p:nvPr>
        </p:nvGraphicFramePr>
        <p:xfrm>
          <a:off x="5117573" y="3415657"/>
          <a:ext cx="6197600" cy="265176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309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7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97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Gabriola" panose="04040605051002020D02" pitchFamily="82" charset="0"/>
                        </a:rPr>
                        <a:t>Четкое</a:t>
                      </a:r>
                      <a:r>
                        <a:rPr lang="ru-RU" sz="2400" baseline="0" dirty="0">
                          <a:latin typeface="Gabriola" panose="04040605051002020D02" pitchFamily="82" charset="0"/>
                        </a:rPr>
                        <a:t> и грамотное планирование</a:t>
                      </a:r>
                    </a:p>
                    <a:p>
                      <a:r>
                        <a:rPr lang="ru-RU" sz="2400" baseline="0" dirty="0">
                          <a:latin typeface="Gabriola" panose="04040605051002020D02" pitchFamily="82" charset="0"/>
                        </a:rPr>
                        <a:t>Обработка больших объемов информации</a:t>
                      </a:r>
                    </a:p>
                    <a:p>
                      <a:r>
                        <a:rPr lang="ru-RU" sz="2400" baseline="0" dirty="0">
                          <a:latin typeface="Gabriola" panose="04040605051002020D02" pitchFamily="82" charset="0"/>
                        </a:rPr>
                        <a:t>Улучшение навыков коммуникации</a:t>
                      </a:r>
                      <a:endParaRPr lang="ru-RU" sz="24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Gabriola" panose="04040605051002020D02" pitchFamily="82" charset="0"/>
                        </a:rPr>
                        <a:t>Ведение</a:t>
                      </a:r>
                      <a:r>
                        <a:rPr lang="ru-RU" sz="2400" baseline="0" dirty="0">
                          <a:latin typeface="Gabriola" panose="04040605051002020D02" pitchFamily="82" charset="0"/>
                        </a:rPr>
                        <a:t> сообщества (группы в </a:t>
                      </a:r>
                      <a:r>
                        <a:rPr lang="ru-RU" sz="2400" baseline="0" dirty="0" err="1">
                          <a:latin typeface="Gabriola" panose="04040605051002020D02" pitchFamily="82" charset="0"/>
                        </a:rPr>
                        <a:t>Вконтакте</a:t>
                      </a:r>
                      <a:r>
                        <a:rPr lang="ru-RU" sz="2400" baseline="0" dirty="0">
                          <a:latin typeface="Gabriola" panose="04040605051002020D02" pitchFamily="82" charset="0"/>
                        </a:rPr>
                        <a:t>)</a:t>
                      </a:r>
                    </a:p>
                    <a:p>
                      <a:r>
                        <a:rPr lang="ru-RU" sz="2400" baseline="0" dirty="0">
                          <a:latin typeface="Gabriola" panose="04040605051002020D02" pitchFamily="82" charset="0"/>
                        </a:rPr>
                        <a:t>Представление информации разного типа наиболее эффективными и доступными способами</a:t>
                      </a:r>
                      <a:endParaRPr lang="ru-RU" sz="24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5" name="Прямая соединительная линия 17" descr="Декоративный элемент">
            <a:extLst>
              <a:ext uri="{FF2B5EF4-FFF2-40B4-BE49-F238E27FC236}">
                <a16:creationId xmlns:a16="http://schemas.microsoft.com/office/drawing/2014/main" id="{9F0A75C1-3072-4DCB-952E-5C598E1C8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702266" y="5280338"/>
            <a:ext cx="4178827" cy="6467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9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.userapi.com/c846124/v846124786/2127b9/hHh9p8xxtA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" t="10116" r="-251" b="-1384"/>
          <a:stretch/>
        </p:blipFill>
        <p:spPr bwMode="auto">
          <a:xfrm>
            <a:off x="801418" y="1370830"/>
            <a:ext cx="3194542" cy="53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3079" y="171578"/>
            <a:ext cx="8991600" cy="923126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atin typeface="Gabriola" panose="04040605051002020D02" pitchFamily="82" charset="0"/>
              </a:rPr>
              <a:t>Пути развития проекта и продукта</a:t>
            </a:r>
            <a:endParaRPr lang="ru-RU" sz="4400" dirty="0"/>
          </a:p>
        </p:txBody>
      </p:sp>
      <p:pic>
        <p:nvPicPr>
          <p:cNvPr id="4100" name="Picture 4" descr="https://pp.userapi.com/c847221/v847221786/20e446/XMEFxivlcj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0"/>
          <a:stretch/>
        </p:blipFill>
        <p:spPr bwMode="auto">
          <a:xfrm>
            <a:off x="4624545" y="1370830"/>
            <a:ext cx="3098912" cy="52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p.userapi.com/c850624/v850624786/125f77/hyDQQQ8dM_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"/>
          <a:stretch/>
        </p:blipFill>
        <p:spPr bwMode="auto">
          <a:xfrm>
            <a:off x="8457986" y="1370830"/>
            <a:ext cx="3094363" cy="52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789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p.userapi.com/c852032/v852032653/117eb9/bK9rUMLtaX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57" y="10222"/>
            <a:ext cx="9092485" cy="684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757" y="444789"/>
            <a:ext cx="4703084" cy="4346153"/>
          </a:xfrm>
        </p:spPr>
        <p:txBody>
          <a:bodyPr/>
          <a:lstStyle/>
          <a:p>
            <a:r>
              <a:rPr lang="ru-RU" sz="6600" dirty="0">
                <a:latin typeface="Gabriola" panose="04040605051002020D02" pitchFamily="82" charset="0"/>
              </a:rPr>
              <a:t>Спасибо за внимание!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549757" y="492616"/>
            <a:ext cx="4702968" cy="3554570"/>
          </a:xfrm>
        </p:spPr>
        <p:txBody>
          <a:bodyPr>
            <a:normAutofit/>
          </a:bodyPr>
          <a:lstStyle/>
          <a:p>
            <a:r>
              <a:rPr lang="zh-CN" altLang="en-US" sz="4800" dirty="0">
                <a:solidFill>
                  <a:srgbClr val="000000"/>
                </a:solidFill>
                <a:latin typeface="Gabriola" panose="04040605051002020D02" pitchFamily="82" charset="0"/>
              </a:rPr>
              <a:t>谢谢关照</a:t>
            </a:r>
            <a:r>
              <a:rPr lang="ru-RU" altLang="zh-CN" sz="4800" dirty="0">
                <a:solidFill>
                  <a:srgbClr val="000000"/>
                </a:solidFill>
                <a:latin typeface="Gabriola" panose="04040605051002020D02" pitchFamily="82" charset="0"/>
              </a:rPr>
              <a:t>!</a:t>
            </a:r>
            <a:endParaRPr lang="ru-RU" sz="4800" dirty="0">
              <a:solidFill>
                <a:srgbClr val="000000"/>
              </a:solidFill>
              <a:latin typeface="Gabriola" panose="04040605051002020D02" pitchFamily="82" charset="0"/>
            </a:endParaRPr>
          </a:p>
        </p:txBody>
      </p:sp>
      <p:pic>
        <p:nvPicPr>
          <p:cNvPr id="5" name="Picture 4" descr="https://pp.userapi.com/c856020/v856020153/498a6/lQ02IKY6F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7904" cy="683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pp.userapi.com/c854128/v854128153/4e2d1/RWXKgDJWnx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908" y="16009"/>
            <a:ext cx="1713092" cy="342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pp.userapi.com/c852232/v852232153/1286d2/ODOyBD6KrB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908" y="3442193"/>
            <a:ext cx="1707904" cy="341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281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85" y="457200"/>
            <a:ext cx="10676190" cy="1962150"/>
          </a:xfrm>
        </p:spPr>
        <p:txBody>
          <a:bodyPr rtlCol="0">
            <a:noAutofit/>
          </a:bodyPr>
          <a:lstStyle/>
          <a:p>
            <a:pPr rtl="0">
              <a:spcBef>
                <a:spcPts val="4200"/>
              </a:spcBef>
              <a:spcAft>
                <a:spcPts val="3000"/>
              </a:spcAft>
            </a:pPr>
            <a:r>
              <a:rPr lang="ru-RU" sz="6000" b="1" dirty="0">
                <a:solidFill>
                  <a:schemeClr val="tx1"/>
                </a:solidFill>
                <a:latin typeface="Gabriola" panose="04040605051002020D02" pitchFamily="82" charset="0"/>
              </a:rPr>
              <a:t>Содержание: </a:t>
            </a:r>
            <a:br>
              <a:rPr lang="ru-RU" sz="6000" dirty="0">
                <a:solidFill>
                  <a:schemeClr val="tx1"/>
                </a:solidFill>
                <a:latin typeface="Gabriola" panose="04040605051002020D02" pitchFamily="82" charset="0"/>
              </a:rPr>
            </a:br>
            <a:br>
              <a:rPr lang="ru-RU" sz="5400" dirty="0">
                <a:solidFill>
                  <a:schemeClr val="tx1"/>
                </a:solidFill>
                <a:latin typeface="Gabriola" panose="04040605051002020D02" pitchFamily="82" charset="0"/>
              </a:rPr>
            </a:br>
            <a:br>
              <a:rPr lang="ru-RU" sz="5400" dirty="0">
                <a:solidFill>
                  <a:schemeClr val="tx1"/>
                </a:solidFill>
                <a:latin typeface="Gabriola" panose="04040605051002020D02" pitchFamily="82" charset="0"/>
              </a:rPr>
            </a:br>
            <a:endParaRPr lang="ru-RU" sz="5400" b="1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2D4C32-3413-4C48-BAAC-8902D2C39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668" y="1352283"/>
            <a:ext cx="10883292" cy="4737476"/>
          </a:xfrm>
        </p:spPr>
        <p:txBody>
          <a:bodyPr spcCol="36000" rtlCol="0">
            <a:noAutofit/>
          </a:bodyPr>
          <a:lstStyle/>
          <a:p>
            <a:r>
              <a:rPr lang="ru-RU" sz="2800" b="1" dirty="0">
                <a:latin typeface="Gabriola" panose="04040605051002020D02" pitchFamily="82" charset="0"/>
              </a:rPr>
              <a:t>1. Продукт и его главные составляющие</a:t>
            </a:r>
          </a:p>
          <a:p>
            <a:r>
              <a:rPr lang="ru-RU" sz="2800" b="1" dirty="0">
                <a:latin typeface="Gabriola" panose="04040605051002020D02" pitchFamily="82" charset="0"/>
              </a:rPr>
              <a:t>2. Основная информация о проекте </a:t>
            </a:r>
          </a:p>
          <a:p>
            <a:pPr marL="0" indent="0">
              <a:buNone/>
            </a:pPr>
            <a:r>
              <a:rPr lang="ru-RU" sz="2800" b="1" dirty="0">
                <a:latin typeface="Gabriola" panose="04040605051002020D02" pitchFamily="82" charset="0"/>
              </a:rPr>
              <a:t>       От идеи к ее реализации</a:t>
            </a:r>
          </a:p>
          <a:p>
            <a:r>
              <a:rPr lang="ru-RU" sz="2800" b="1" dirty="0">
                <a:latin typeface="Gabriola" panose="04040605051002020D02" pitchFamily="82" charset="0"/>
              </a:rPr>
              <a:t>3. Планирование Основные этапы</a:t>
            </a:r>
          </a:p>
          <a:p>
            <a:r>
              <a:rPr lang="ru-RU" sz="2800" b="1" dirty="0">
                <a:latin typeface="Gabriola" panose="04040605051002020D02" pitchFamily="82" charset="0"/>
              </a:rPr>
              <a:t>4. </a:t>
            </a:r>
            <a:r>
              <a:rPr lang="ru-RU" sz="2800" b="1" dirty="0">
                <a:solidFill>
                  <a:schemeClr val="tx1"/>
                </a:solidFill>
                <a:latin typeface="Gabriola" panose="04040605051002020D02" pitchFamily="82" charset="0"/>
              </a:rPr>
              <a:t>Итоговый продукт</a:t>
            </a:r>
            <a:br>
              <a:rPr lang="ru-RU" sz="2800" b="1" dirty="0">
                <a:solidFill>
                  <a:schemeClr val="tx1"/>
                </a:solidFill>
                <a:latin typeface="Gabriola" panose="04040605051002020D02" pitchFamily="82" charset="0"/>
              </a:rPr>
            </a:br>
            <a:r>
              <a:rPr lang="ru-RU" sz="2800" b="1" dirty="0">
                <a:solidFill>
                  <a:schemeClr val="tx1"/>
                </a:solidFill>
                <a:latin typeface="Gabriola" panose="04040605051002020D02" pitchFamily="82" charset="0"/>
              </a:rPr>
              <a:t>Слайд-шоу</a:t>
            </a:r>
          </a:p>
          <a:p>
            <a:r>
              <a:rPr lang="ru-RU" sz="2800" b="1" dirty="0">
                <a:solidFill>
                  <a:schemeClr val="tx1"/>
                </a:solidFill>
                <a:latin typeface="Gabriola" panose="04040605051002020D02" pitchFamily="82" charset="0"/>
              </a:rPr>
              <a:t>5. </a:t>
            </a:r>
            <a:r>
              <a:rPr lang="ru-RU" sz="2800" b="1" dirty="0">
                <a:latin typeface="Gabriola" panose="04040605051002020D02" pitchFamily="82" charset="0"/>
              </a:rPr>
              <a:t>Группа китайской живописи</a:t>
            </a:r>
          </a:p>
          <a:p>
            <a:r>
              <a:rPr lang="ru-RU" sz="2800" b="1" dirty="0">
                <a:latin typeface="Gabriola" panose="04040605051002020D02" pitchFamily="82" charset="0"/>
              </a:rPr>
              <a:t>6. Отзывы целевой аудитории</a:t>
            </a:r>
          </a:p>
          <a:p>
            <a:r>
              <a:rPr lang="ru-RU" sz="2800" b="1" dirty="0">
                <a:latin typeface="Gabriola" panose="04040605051002020D02" pitchFamily="82" charset="0"/>
              </a:rPr>
              <a:t>7. Риски и пути их преодоления</a:t>
            </a:r>
          </a:p>
          <a:p>
            <a:r>
              <a:rPr lang="ru-RU" sz="2800" b="1" dirty="0">
                <a:latin typeface="Gabriola" panose="04040605051002020D02" pitchFamily="82" charset="0"/>
              </a:rPr>
              <a:t>8. Пути развития проекта и продукта</a:t>
            </a:r>
          </a:p>
        </p:txBody>
      </p:sp>
      <p:grpSp>
        <p:nvGrpSpPr>
          <p:cNvPr id="19" name="Группа 18" descr="Декоративный элемент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4865" y="1009462"/>
            <a:ext cx="10899730" cy="5423118"/>
            <a:chOff x="699108" y="935360"/>
            <a:chExt cx="10750103" cy="5256000"/>
          </a:xfrm>
        </p:grpSpPr>
        <p:cxnSp>
          <p:nvCxnSpPr>
            <p:cNvPr id="17" name="Прямая соединительная линия 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/>
            <p:nvPr/>
          </p:nvCxnSpPr>
          <p:spPr>
            <a:xfrm>
              <a:off x="4325582" y="935360"/>
              <a:ext cx="7123629" cy="232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 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 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970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7172" name="Picture 4" descr="https://pp.userapi.com/c849020/v849020653/197ce3/EuRxcCdPX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13" y="3162512"/>
            <a:ext cx="4390668" cy="3036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53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Заголовок 66">
            <a:extLst>
              <a:ext uri="{FF2B5EF4-FFF2-40B4-BE49-F238E27FC236}">
                <a16:creationId xmlns:a16="http://schemas.microsoft.com/office/drawing/2014/main" id="{BC69CF52-F446-4370-9577-2EB5F30ED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6000" b="1" dirty="0">
                <a:latin typeface="Gabriola" panose="04040605051002020D02" pitchFamily="82" charset="0"/>
              </a:rPr>
              <a:t>Продукт и его главные составляющие</a:t>
            </a:r>
          </a:p>
        </p:txBody>
      </p:sp>
      <p:grpSp>
        <p:nvGrpSpPr>
          <p:cNvPr id="18" name="Группа 17" descr="Декоративный элемент">
            <a:extLst>
              <a:ext uri="{FF2B5EF4-FFF2-40B4-BE49-F238E27FC236}">
                <a16:creationId xmlns:a16="http://schemas.microsoft.com/office/drawing/2014/main" id="{067AF930-F598-4747-9605-0A838ED2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 flipH="1">
            <a:off x="4743216" y="-3976630"/>
            <a:ext cx="2705567" cy="11429999"/>
            <a:chOff x="4578818" y="945960"/>
            <a:chExt cx="6880587" cy="5226241"/>
          </a:xfrm>
        </p:grpSpPr>
        <p:cxnSp>
          <p:nvCxnSpPr>
            <p:cNvPr id="19" name="Прямая соединительная линия 18">
              <a:extLst>
                <a:ext uri="{FF2B5EF4-FFF2-40B4-BE49-F238E27FC236}">
                  <a16:creationId xmlns:a16="http://schemas.microsoft.com/office/drawing/2014/main" id="{21D710A3-26CD-4F84-A4D0-36F61290B609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341FF842-56E6-401D-9231-6DA71802EEF0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 20">
              <a:extLst>
                <a:ext uri="{FF2B5EF4-FFF2-40B4-BE49-F238E27FC236}">
                  <a16:creationId xmlns:a16="http://schemas.microsoft.com/office/drawing/2014/main" id="{92A67031-41E7-43C9-8962-AD5A25383D2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Группа 21" descr="Декоративный элемент">
            <a:extLst>
              <a:ext uri="{FF2B5EF4-FFF2-40B4-BE49-F238E27FC236}">
                <a16:creationId xmlns:a16="http://schemas.microsoft.com/office/drawing/2014/main" id="{094F297F-EFDC-486B-84B0-60452DD9D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6200000" flipH="1" flipV="1">
            <a:off x="4127722" y="-1334239"/>
            <a:ext cx="3938452" cy="11430000"/>
            <a:chOff x="4578818" y="945960"/>
            <a:chExt cx="6880587" cy="5226241"/>
          </a:xfrm>
        </p:grpSpPr>
        <p:cxnSp>
          <p:nvCxnSpPr>
            <p:cNvPr id="23" name="Прямая соединительная линия 22">
              <a:extLst>
                <a:ext uri="{FF2B5EF4-FFF2-40B4-BE49-F238E27FC236}">
                  <a16:creationId xmlns:a16="http://schemas.microsoft.com/office/drawing/2014/main" id="{B19EBAE2-30BF-4069-8CA3-ED78C7E5B56D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DFB05770-3738-4864-BC82-D2B153B53989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 24">
              <a:extLst>
                <a:ext uri="{FF2B5EF4-FFF2-40B4-BE49-F238E27FC236}">
                  <a16:creationId xmlns:a16="http://schemas.microsoft.com/office/drawing/2014/main" id="{8F765A14-4747-43AD-9029-6A1A9224A47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" name="Прямая со стрелкой 2"/>
          <p:cNvCxnSpPr/>
          <p:nvPr/>
        </p:nvCxnSpPr>
        <p:spPr>
          <a:xfrm flipH="1">
            <a:off x="2292242" y="1525739"/>
            <a:ext cx="798490" cy="10303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801411" y="1506033"/>
            <a:ext cx="1130" cy="10697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9096957" y="1506033"/>
            <a:ext cx="794396" cy="10468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Picture 4" descr="https://pp.userapi.com/c853516/v853516620/3faeb/enAt_TdHmjE.jpg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2" b="12552"/>
          <a:stretch>
            <a:fillRect/>
          </a:stretch>
        </p:blipFill>
        <p:spPr bwMode="auto">
          <a:xfrm>
            <a:off x="4295966" y="2859110"/>
            <a:ext cx="2880000" cy="30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4"/>
          <a:srcRect l="26891" t="16445" r="23077" b="11112"/>
          <a:stretch/>
        </p:blipFill>
        <p:spPr>
          <a:xfrm>
            <a:off x="7891606" y="2859110"/>
            <a:ext cx="3349602" cy="2973056"/>
          </a:xfrm>
          <a:prstGeom prst="rect">
            <a:avLst/>
          </a:prstGeom>
        </p:spPr>
      </p:pic>
      <p:pic>
        <p:nvPicPr>
          <p:cNvPr id="1030" name="Picture 6" descr="https://pp.userapi.com/c852224/v852224154/ff434/FAzRdLLlrM4.jpg"/>
          <p:cNvPicPr>
            <a:picLocks noGrp="1" noChangeAspect="1" noChangeArrowheads="1"/>
          </p:cNvPicPr>
          <p:nvPr>
            <p:ph type="pic" sz="quarter" idx="18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" r="4275" b="24944"/>
          <a:stretch/>
        </p:blipFill>
        <p:spPr bwMode="auto">
          <a:xfrm>
            <a:off x="823479" y="2859110"/>
            <a:ext cx="2756848" cy="297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313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4C0AF-0C99-49B8-B848-73442FA81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75" y="278925"/>
            <a:ext cx="5750440" cy="321971"/>
          </a:xfrm>
        </p:spPr>
        <p:txBody>
          <a:bodyPr rtlCol="0"/>
          <a:lstStyle/>
          <a:p>
            <a:r>
              <a:rPr lang="ru-RU" sz="3600" b="1" dirty="0">
                <a:latin typeface="Gabriola" panose="04040605051002020D02" pitchFamily="82" charset="0"/>
              </a:rPr>
              <a:t>Основная информация о проекте</a:t>
            </a:r>
            <a:endParaRPr lang="ru-RU" sz="3800" dirty="0">
              <a:solidFill>
                <a:schemeClr val="tx1"/>
              </a:solidFill>
            </a:endParaRPr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id="{24F1A56A-9365-4450-94DC-F98248141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548" y="1108838"/>
            <a:ext cx="5575279" cy="6360908"/>
          </a:xfrm>
        </p:spPr>
        <p:txBody>
          <a:bodyPr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600" u="sng" dirty="0">
                <a:latin typeface="Gabriola" panose="04040605051002020D02" pitchFamily="82" charset="0"/>
              </a:rPr>
              <a:t>Целевая аудитория</a:t>
            </a:r>
            <a:r>
              <a:rPr lang="ru-RU" sz="2600" dirty="0">
                <a:latin typeface="Gabriola" panose="04040605051002020D02" pitchFamily="82" charset="0"/>
              </a:rPr>
              <a:t>: проект ориентирован на лицеистов, учащихся на направлении Востоковедение, преимущественно ребят, изучающих китайский язык и увлекающихся китайской культурой </a:t>
            </a:r>
            <a:br>
              <a:rPr lang="ru-RU" sz="2600" dirty="0">
                <a:latin typeface="Gabriola" panose="04040605051002020D02" pitchFamily="82" charset="0"/>
              </a:rPr>
            </a:br>
            <a:r>
              <a:rPr lang="ru-RU" sz="2600" dirty="0">
                <a:latin typeface="Gabriola" panose="04040605051002020D02" pitchFamily="82" charset="0"/>
              </a:rPr>
              <a:t>Группа, сопровождающая курс, является открытой и будет полезна всем, интересующимся китайской культурой и живописью в целом</a:t>
            </a:r>
          </a:p>
          <a:p>
            <a:pPr>
              <a:lnSpc>
                <a:spcPct val="110000"/>
              </a:lnSpc>
            </a:pPr>
            <a:r>
              <a:rPr lang="ru-RU" sz="2600" u="sng" dirty="0">
                <a:latin typeface="Gabriola" panose="04040605051002020D02" pitchFamily="82" charset="0"/>
              </a:rPr>
              <a:t>Образ продукта</a:t>
            </a:r>
          </a:p>
          <a:p>
            <a:pPr>
              <a:lnSpc>
                <a:spcPct val="110000"/>
              </a:lnSpc>
            </a:pPr>
            <a:r>
              <a:rPr lang="ru-RU" sz="2600" u="sng" dirty="0">
                <a:latin typeface="Gabriola" panose="04040605051002020D02" pitchFamily="82" charset="0"/>
              </a:rPr>
              <a:t>Оригинальность проекта</a:t>
            </a:r>
            <a:br>
              <a:rPr lang="ru-RU" sz="2600" dirty="0"/>
            </a:br>
            <a:endParaRPr lang="ru-RU" sz="2600" dirty="0"/>
          </a:p>
          <a:p>
            <a:pPr rtl="0">
              <a:lnSpc>
                <a:spcPct val="11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8" name="Группа 7" descr="Декоративный элемент">
            <a:extLst>
              <a:ext uri="{FF2B5EF4-FFF2-40B4-BE49-F238E27FC236}">
                <a16:creationId xmlns:a16="http://schemas.microsoft.com/office/drawing/2014/main" id="{EFE30D8E-3C8D-4EC6-9EC0-49EEC65D3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94323" y="365760"/>
            <a:ext cx="6102876" cy="6126480"/>
            <a:chOff x="4266631" y="945960"/>
            <a:chExt cx="7178609" cy="5226240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1612A650-2C8A-4D4F-8C56-7E8C716CB428}"/>
                </a:ext>
              </a:extLst>
            </p:cNvPr>
            <p:cNvCxnSpPr/>
            <p:nvPr/>
          </p:nvCxnSpPr>
          <p:spPr>
            <a:xfrm>
              <a:off x="4267200" y="960120"/>
              <a:ext cx="717804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D87B35CA-924E-4B0B-8992-FCA9B56F0710}"/>
                </a:ext>
              </a:extLst>
            </p:cNvPr>
            <p:cNvCxnSpPr/>
            <p:nvPr/>
          </p:nvCxnSpPr>
          <p:spPr>
            <a:xfrm>
              <a:off x="4266631" y="6172200"/>
              <a:ext cx="716047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37967EA4-E543-4682-9FBC-5EB0A4DED47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8" name="Прямая соединительная линия 17" descr="Декоративный элемент">
            <a:extLst>
              <a:ext uri="{FF2B5EF4-FFF2-40B4-BE49-F238E27FC236}">
                <a16:creationId xmlns:a16="http://schemas.microsoft.com/office/drawing/2014/main" id="{83A55248-C59C-4ACA-8BB2-360723882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78248" y="984156"/>
            <a:ext cx="5148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https://pp.userapi.com/c855128/v855128653/4aa09/-mYvb5k4C2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15" y="194733"/>
            <a:ext cx="4845914" cy="6461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19639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userapi.com/c855024/v855024554/4ba4c/siIoFoYwK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123" y="0"/>
            <a:ext cx="3180481" cy="686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 14" descr="Декоративный элемент">
            <a:extLst>
              <a:ext uri="{FF2B5EF4-FFF2-40B4-BE49-F238E27FC236}">
                <a16:creationId xmlns:a16="http://schemas.microsoft.com/office/drawing/2014/main" id="{58705588-E2BC-4E36-A99E-9B19942B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9363" y="3975714"/>
            <a:ext cx="3456000" cy="25200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B6E93-870A-47FD-871A-60D186B2A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83" y="3525714"/>
            <a:ext cx="3841560" cy="3420000"/>
          </a:xfrm>
        </p:spPr>
        <p:txBody>
          <a:bodyPr rtlCol="0"/>
          <a:lstStyle/>
          <a:p>
            <a:pPr algn="ctr">
              <a:lnSpc>
                <a:spcPct val="100000"/>
              </a:lnSpc>
            </a:pPr>
            <a:r>
              <a:rPr lang="ru-RU" sz="4800" b="1" dirty="0">
                <a:latin typeface="Gabriola" panose="04040605051002020D02" pitchFamily="82" charset="0"/>
              </a:rPr>
              <a:t>Планирование</a:t>
            </a:r>
            <a:r>
              <a:rPr lang="ru-RU" sz="3500" b="1" dirty="0"/>
              <a:t> </a:t>
            </a:r>
            <a:br>
              <a:rPr lang="ru-RU" sz="3500" b="1" dirty="0"/>
            </a:br>
            <a:r>
              <a:rPr lang="ru-RU" sz="3600" b="1" dirty="0">
                <a:latin typeface="Gabriola" panose="04040605051002020D02" pitchFamily="82" charset="0"/>
              </a:rPr>
              <a:t>Основные этапы</a:t>
            </a:r>
            <a:endParaRPr lang="ru-RU" sz="3500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3B6260BF-B12E-43D7-873E-A093915B3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03" y="734096"/>
            <a:ext cx="3602607" cy="6123904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en-US" sz="2600" dirty="0">
                <a:latin typeface="Gabriola" panose="04040605051002020D02" pitchFamily="82" charset="0"/>
              </a:rPr>
              <a:t>V.</a:t>
            </a:r>
            <a:r>
              <a:rPr lang="ru-RU" sz="2600" dirty="0">
                <a:latin typeface="Gabriola" panose="04040605051002020D02" pitchFamily="82" charset="0"/>
              </a:rPr>
              <a:t> разработка 2 и 3 блоков занятий на вторую половину года </a:t>
            </a:r>
          </a:p>
          <a:p>
            <a:pPr marL="0" indent="0">
              <a:buNone/>
            </a:pPr>
            <a:r>
              <a:rPr lang="en-US" sz="2600" dirty="0">
                <a:latin typeface="Gabriola" panose="04040605051002020D02" pitchFamily="82" charset="0"/>
              </a:rPr>
              <a:t>VI.</a:t>
            </a:r>
            <a:r>
              <a:rPr lang="ru-RU" sz="2600" dirty="0">
                <a:latin typeface="Gabriola" panose="04040605051002020D02" pitchFamily="82" charset="0"/>
              </a:rPr>
              <a:t> организация выставки работ, приуроченной к празднованию китайского Нового года </a:t>
            </a:r>
          </a:p>
          <a:p>
            <a:pPr marL="0" indent="0">
              <a:buNone/>
            </a:pPr>
            <a:r>
              <a:rPr lang="en-US" sz="2600" dirty="0">
                <a:latin typeface="Gabriola" panose="04040605051002020D02" pitchFamily="82" charset="0"/>
              </a:rPr>
              <a:t>VII</a:t>
            </a:r>
            <a:r>
              <a:rPr lang="ru-RU" sz="2600" dirty="0">
                <a:latin typeface="Gabriola" panose="04040605051002020D02" pitchFamily="82" charset="0"/>
              </a:rPr>
              <a:t>.</a:t>
            </a:r>
            <a:r>
              <a:rPr lang="en-US" sz="2600" dirty="0">
                <a:latin typeface="Gabriola" panose="04040605051002020D02" pitchFamily="82" charset="0"/>
              </a:rPr>
              <a:t> </a:t>
            </a:r>
            <a:r>
              <a:rPr lang="ru-RU" sz="2600" dirty="0">
                <a:latin typeface="Gabriola" panose="04040605051002020D02" pitchFamily="82" charset="0"/>
              </a:rPr>
              <a:t>Проведение заключительного занятия курса, сбор отзывов о курсе </a:t>
            </a:r>
          </a:p>
          <a:p>
            <a:pPr marL="0" indent="0">
              <a:buNone/>
            </a:pPr>
            <a:r>
              <a:rPr lang="en-US" sz="2600" dirty="0">
                <a:latin typeface="Gabriola" panose="04040605051002020D02" pitchFamily="82" charset="0"/>
              </a:rPr>
              <a:t>VIII</a:t>
            </a:r>
            <a:r>
              <a:rPr lang="ru-RU" sz="2600" dirty="0">
                <a:latin typeface="Gabriola" panose="04040605051002020D02" pitchFamily="82" charset="0"/>
              </a:rPr>
              <a:t>. </a:t>
            </a:r>
            <a:r>
              <a:rPr lang="en-US" sz="2600" dirty="0">
                <a:latin typeface="Gabriola" panose="04040605051002020D02" pitchFamily="82" charset="0"/>
              </a:rPr>
              <a:t> </a:t>
            </a:r>
            <a:r>
              <a:rPr lang="ru-RU" sz="2600" dirty="0">
                <a:latin typeface="Gabriola" panose="04040605051002020D02" pitchFamily="82" charset="0"/>
              </a:rPr>
              <a:t>подготовка и организация итоговой выставки работ «Торжество природы, путь преображения от осени к весне.»</a:t>
            </a:r>
          </a:p>
          <a:p>
            <a:pPr marL="0" indent="0">
              <a:buNone/>
            </a:pPr>
            <a:br>
              <a:rPr lang="ru-RU" sz="2600" dirty="0"/>
            </a:br>
            <a:endParaRPr lang="ru-RU" sz="2600" dirty="0">
              <a:latin typeface="Gabriola" panose="04040605051002020D02" pitchFamily="82" charset="0"/>
            </a:endParaRPr>
          </a:p>
          <a:p>
            <a:pPr rtl="0"/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DF07F4A7-B79A-4E16-A73A-E30B7C64B324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93917" y="734096"/>
            <a:ext cx="3497580" cy="612390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dirty="0">
                <a:latin typeface="Gabriola" panose="04040605051002020D02" pitchFamily="82" charset="0"/>
              </a:rPr>
              <a:t>I. </a:t>
            </a:r>
            <a:r>
              <a:rPr lang="ru-RU" dirty="0" err="1">
                <a:latin typeface="Gabriola" panose="04040605051002020D02" pitchFamily="82" charset="0"/>
              </a:rPr>
              <a:t>Предпроектное</a:t>
            </a:r>
            <a:r>
              <a:rPr lang="ru-RU" dirty="0">
                <a:latin typeface="Gabriola" panose="04040605051002020D02" pitchFamily="82" charset="0"/>
              </a:rPr>
              <a:t> исследование, изучение темы, оценка возможных рисков </a:t>
            </a:r>
          </a:p>
          <a:p>
            <a:pPr marL="0" indent="0">
              <a:buNone/>
            </a:pPr>
            <a:r>
              <a:rPr lang="en-US" dirty="0">
                <a:latin typeface="Gabriola" panose="04040605051002020D02" pitchFamily="82" charset="0"/>
              </a:rPr>
              <a:t>II. </a:t>
            </a:r>
            <a:r>
              <a:rPr lang="ru-RU" dirty="0">
                <a:latin typeface="Gabriola" panose="04040605051002020D02" pitchFamily="82" charset="0"/>
              </a:rPr>
              <a:t>Краткая презентация проекта</a:t>
            </a:r>
            <a:r>
              <a:rPr lang="en-US" dirty="0">
                <a:latin typeface="Gabriola" panose="04040605051002020D02" pitchFamily="82" charset="0"/>
              </a:rPr>
              <a:t> </a:t>
            </a:r>
            <a:r>
              <a:rPr lang="ru-RU" dirty="0">
                <a:latin typeface="Gabriola" panose="04040605051002020D02" pitchFamily="82" charset="0"/>
              </a:rPr>
              <a:t>целевой аудитории, проведение первого занятия курса</a:t>
            </a:r>
            <a:endParaRPr lang="en-US" dirty="0"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en-US" dirty="0">
                <a:latin typeface="Gabriola" panose="04040605051002020D02" pitchFamily="82" charset="0"/>
              </a:rPr>
              <a:t>III.</a:t>
            </a:r>
            <a:r>
              <a:rPr lang="ru-RU" dirty="0">
                <a:latin typeface="Gabriola" panose="04040605051002020D02" pitchFamily="82" charset="0"/>
              </a:rPr>
              <a:t> Разработка и проведение занятий курса, внесение корректировок в содержание курса </a:t>
            </a:r>
          </a:p>
          <a:p>
            <a:pPr marL="0" indent="0">
              <a:buNone/>
            </a:pPr>
            <a:r>
              <a:rPr lang="en-US" dirty="0">
                <a:latin typeface="Gabriola" panose="04040605051002020D02" pitchFamily="82" charset="0"/>
              </a:rPr>
              <a:t>IV.</a:t>
            </a:r>
            <a:r>
              <a:rPr lang="ru-RU" dirty="0">
                <a:latin typeface="Gabriola" panose="04040605051002020D02" pitchFamily="82" charset="0"/>
              </a:rPr>
              <a:t> организация первой выставки курса                                          («Путь природы от осени до зимы»)</a:t>
            </a:r>
          </a:p>
          <a:p>
            <a:pPr marL="0" indent="0">
              <a:buNone/>
            </a:pPr>
            <a:endParaRPr lang="en-US" dirty="0">
              <a:latin typeface="Gabriola" panose="04040605051002020D02" pitchFamily="82" charset="0"/>
            </a:endParaRPr>
          </a:p>
        </p:txBody>
      </p:sp>
      <p:cxnSp>
        <p:nvCxnSpPr>
          <p:cNvPr id="28" name="Прямая соединительная линия 27" descr="Декоративный элемент">
            <a:extLst>
              <a:ext uri="{FF2B5EF4-FFF2-40B4-BE49-F238E27FC236}">
                <a16:creationId xmlns:a16="http://schemas.microsoft.com/office/drawing/2014/main" id="{4EB46CFB-014A-4721-A9DB-8607BB257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91364" y="5370198"/>
            <a:ext cx="3132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870695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p.userapi.com/c855320/v855320925/48f85/u-3TYCOZi7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946" y="0"/>
            <a:ext cx="8528277" cy="68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FFFCD-801A-478E-9627-5836490C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7543" y="2634734"/>
            <a:ext cx="4703084" cy="421975"/>
          </a:xfrm>
        </p:spPr>
        <p:txBody>
          <a:bodyPr rtlCol="0"/>
          <a:lstStyle/>
          <a:p>
            <a:pPr rtl="0"/>
            <a:r>
              <a:rPr lang="ru-RU" dirty="0">
                <a:solidFill>
                  <a:schemeClr val="tx1"/>
                </a:solidFill>
                <a:latin typeface="Gabriola" panose="04040605051002020D02" pitchFamily="82" charset="0"/>
              </a:rPr>
              <a:t>Итоговый продукт</a:t>
            </a:r>
            <a:br>
              <a:rPr lang="ru-RU" dirty="0">
                <a:solidFill>
                  <a:schemeClr val="tx1"/>
                </a:solidFill>
                <a:latin typeface="Gabriola" panose="04040605051002020D02" pitchFamily="82" charset="0"/>
              </a:rPr>
            </a:br>
            <a:r>
              <a:rPr lang="ru-RU" dirty="0">
                <a:solidFill>
                  <a:schemeClr val="tx1"/>
                </a:solidFill>
                <a:latin typeface="Gabriola" panose="04040605051002020D02" pitchFamily="82" charset="0"/>
              </a:rPr>
              <a:t>Слайд-шоу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50C2D7-C7F2-4AE4-B99C-A4F5CDF8D6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4516" y="3056709"/>
            <a:ext cx="4289141" cy="2364377"/>
          </a:xfrm>
        </p:spPr>
        <p:txBody>
          <a:bodyPr rtlCol="0">
            <a:normAutofit/>
          </a:bodyPr>
          <a:lstStyle/>
          <a:p>
            <a:endParaRPr lang="ru-RU" sz="2400" dirty="0">
              <a:hlinkClick r:id="rId4"/>
            </a:endParaRPr>
          </a:p>
          <a:p>
            <a:r>
              <a:rPr lang="en-US" sz="2400" dirty="0">
                <a:hlinkClick r:id="rId4"/>
              </a:rPr>
              <a:t>https://vk.com/video-173471368_456239017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48744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" b="91"/>
          <a:stretch/>
        </p:blipFill>
        <p:spPr>
          <a:xfrm>
            <a:off x="528294" y="120606"/>
            <a:ext cx="7431704" cy="5880030"/>
          </a:xfrm>
        </p:spPr>
      </p:pic>
      <p:sp>
        <p:nvSpPr>
          <p:cNvPr id="20" name="Прямоугольник 19" descr="Декоративный элемент">
            <a:extLst>
              <a:ext uri="{FF2B5EF4-FFF2-40B4-BE49-F238E27FC236}">
                <a16:creationId xmlns:a16="http://schemas.microsoft.com/office/drawing/2014/main" id="{657FC711-4568-4FA7-AA48-8402C6452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6158155" y="332661"/>
            <a:ext cx="6611769" cy="5455921"/>
          </a:xfrm>
          <a:prstGeom prst="rect">
            <a:avLst/>
          </a:prstGeom>
          <a:gradFill flip="none" rotWithShape="1">
            <a:gsLst>
              <a:gs pos="1000">
                <a:schemeClr val="tx1">
                  <a:alpha val="0"/>
                </a:schemeClr>
              </a:gs>
              <a:gs pos="61000">
                <a:schemeClr val="tx1">
                  <a:alpha val="92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0BB4A24-2253-4A39-B175-C51201337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789" y="246231"/>
            <a:ext cx="3787891" cy="2086152"/>
          </a:xfrm>
        </p:spPr>
        <p:txBody>
          <a:bodyPr rtlCol="0">
            <a:normAutofit fontScale="90000"/>
          </a:bodyPr>
          <a:lstStyle/>
          <a:p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r>
              <a:rPr lang="ru-RU" sz="5300" b="1" dirty="0">
                <a:latin typeface="Gabriola" panose="04040605051002020D02" pitchFamily="82" charset="0"/>
              </a:rPr>
              <a:t>Группа китайской живописи</a:t>
            </a:r>
          </a:p>
        </p:txBody>
      </p:sp>
      <p:sp>
        <p:nvSpPr>
          <p:cNvPr id="13" name="Текст 12">
            <a:extLst>
              <a:ext uri="{FF2B5EF4-FFF2-40B4-BE49-F238E27FC236}">
                <a16:creationId xmlns:a16="http://schemas.microsoft.com/office/drawing/2014/main" id="{6AD81136-7F59-43AB-8A14-139387331E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840538" y="4976949"/>
            <a:ext cx="3727556" cy="3765154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cxnSp>
        <p:nvCxnSpPr>
          <p:cNvPr id="18" name="Прямая соединительная линия 17" descr="Декоративный элемент">
            <a:extLst>
              <a:ext uri="{FF2B5EF4-FFF2-40B4-BE49-F238E27FC236}">
                <a16:creationId xmlns:a16="http://schemas.microsoft.com/office/drawing/2014/main" id="{9F0A75C1-3072-4DCB-952E-5C598E1C8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188680" y="2144361"/>
            <a:ext cx="3348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 18" descr="Декоративный элемент">
            <a:extLst>
              <a:ext uri="{FF2B5EF4-FFF2-40B4-BE49-F238E27FC236}">
                <a16:creationId xmlns:a16="http://schemas.microsoft.com/office/drawing/2014/main" id="{D7DD2AF5-94F8-4276-A384-39A296E9E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657999" y="340659"/>
            <a:ext cx="864000" cy="122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7" name="Равнобедренный треугольник 16" descr="Декоративный элемент">
            <a:extLst>
              <a:ext uri="{FF2B5EF4-FFF2-40B4-BE49-F238E27FC236}">
                <a16:creationId xmlns:a16="http://schemas.microsoft.com/office/drawing/2014/main" id="{3E135D3E-7923-4D69-BC52-1E8434A0B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0" y="0"/>
            <a:ext cx="1260000" cy="1260000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pic>
        <p:nvPicPr>
          <p:cNvPr id="3074" name="Picture 2" descr="https://qr-code-generator.online/img/qrcode15586292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964" y="3902344"/>
            <a:ext cx="16573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88680" y="2497274"/>
            <a:ext cx="3771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hlinkClick r:id="rId5"/>
              </a:rPr>
              <a:t>https://vk.com/club</a:t>
            </a:r>
            <a:endParaRPr lang="ru-RU" sz="2800" dirty="0">
              <a:solidFill>
                <a:srgbClr val="FFC000"/>
              </a:solidFill>
              <a:hlinkClick r:id="rId5"/>
            </a:endParaRPr>
          </a:p>
          <a:p>
            <a:r>
              <a:rPr lang="en-US" sz="2800" dirty="0" err="1">
                <a:solidFill>
                  <a:srgbClr val="FFC000"/>
                </a:solidFill>
                <a:hlinkClick r:id="rId5"/>
              </a:rPr>
              <a:t>chinesepaintingcourse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00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3079" y="283334"/>
            <a:ext cx="8991600" cy="6259133"/>
          </a:xfrm>
        </p:spPr>
        <p:txBody>
          <a:bodyPr>
            <a:noAutofit/>
          </a:bodyPr>
          <a:lstStyle/>
          <a:p>
            <a:r>
              <a:rPr lang="ru-RU" sz="4400" dirty="0">
                <a:latin typeface="Gabriola" panose="04040605051002020D02" pitchFamily="82" charset="0"/>
              </a:rPr>
              <a:t>Отзыв-рецензия </a:t>
            </a:r>
            <a:br>
              <a:rPr lang="ru-RU" sz="4400" dirty="0">
                <a:latin typeface="Gabriola" panose="04040605051002020D02" pitchFamily="82" charset="0"/>
              </a:rPr>
            </a:br>
            <a:r>
              <a:rPr lang="ru-RU" sz="4400" dirty="0">
                <a:latin typeface="Gabriola" panose="04040605051002020D02" pitchFamily="82" charset="0"/>
              </a:rPr>
              <a:t>Анна Донченко</a:t>
            </a:r>
            <a:br>
              <a:rPr lang="ru-RU" sz="4400" dirty="0">
                <a:latin typeface="Gabriola" panose="04040605051002020D02" pitchFamily="82" charset="0"/>
              </a:rPr>
            </a:br>
            <a:r>
              <a:rPr lang="ru-RU" sz="3200" dirty="0">
                <a:latin typeface="Gabriola" panose="04040605051002020D02" pitchFamily="82" charset="0"/>
              </a:rPr>
              <a:t>Группа </a:t>
            </a:r>
            <a:r>
              <a:rPr lang="ru-RU" sz="3200" dirty="0" err="1">
                <a:latin typeface="Gabriola" panose="04040605051002020D02" pitchFamily="82" charset="0"/>
              </a:rPr>
              <a:t>вконтакте</a:t>
            </a:r>
            <a:r>
              <a:rPr lang="ru-RU" sz="3200" dirty="0">
                <a:latin typeface="Gabriola" panose="04040605051002020D02" pitchFamily="82" charset="0"/>
              </a:rPr>
              <a:t> «Курс китайской живописи» Вероники Юдиной направлена на знакомство и популяризацию китайской культуры в России. Информация даётся в доступной и легкой форме и рассчитана на широкий круг пользователей. Небольшие по объёму тексты и яркие иллюстрации в постах привлекают внимание. По моему мнению данная группа рассчитана на возрастную группу от 14 до 45 лет и имеет образовательную направленность.</a:t>
            </a:r>
            <a:br>
              <a:rPr lang="ru-RU" sz="3200" dirty="0">
                <a:latin typeface="Gabriola" panose="04040605051002020D02" pitchFamily="82" charset="0"/>
              </a:rPr>
            </a:br>
            <a:br>
              <a:rPr lang="ru-RU" sz="3200" dirty="0">
                <a:latin typeface="Gabriola" panose="04040605051002020D02" pitchFamily="82" charset="0"/>
              </a:rPr>
            </a:br>
            <a:r>
              <a:rPr lang="en-US" sz="2000" dirty="0">
                <a:hlinkClick r:id="rId2"/>
              </a:rPr>
              <a:t>https://vk.com/id268446649</a:t>
            </a:r>
            <a:endParaRPr lang="ru-RU" sz="20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765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 18" descr="Декоративный элемент">
            <a:extLst>
              <a:ext uri="{FF2B5EF4-FFF2-40B4-BE49-F238E27FC236}">
                <a16:creationId xmlns:a16="http://schemas.microsoft.com/office/drawing/2014/main" id="{E7CA0621-717C-4BE7-AA89-263F3E2C5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10201" y="0"/>
            <a:ext cx="6781800" cy="687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DDAE4A6-B7D1-497F-AC40-6AF226DF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616" y="75138"/>
            <a:ext cx="5399385" cy="104436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4800" b="1" dirty="0">
                <a:latin typeface="Gabriola" panose="04040605051002020D02" pitchFamily="82" charset="0"/>
              </a:rPr>
              <a:t>Отзывы целевой аудитории</a:t>
            </a:r>
          </a:p>
        </p:txBody>
      </p:sp>
      <p:sp>
        <p:nvSpPr>
          <p:cNvPr id="6" name="Текст 5">
            <a:extLst>
              <a:ext uri="{FF2B5EF4-FFF2-40B4-BE49-F238E27FC236}">
                <a16:creationId xmlns:a16="http://schemas.microsoft.com/office/drawing/2014/main" id="{F4B20246-8F91-4C8B-87D3-C25A74AE7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6984" y="859369"/>
            <a:ext cx="5042649" cy="5122584"/>
          </a:xfrm>
        </p:spPr>
        <p:txBody>
          <a:bodyPr rtlCol="0">
            <a:noAutofit/>
          </a:bodyPr>
          <a:lstStyle/>
          <a:p>
            <a:pPr lvl="0"/>
            <a:r>
              <a:rPr lang="ru-RU" sz="2000" dirty="0">
                <a:latin typeface="Gabriola" panose="04040605051002020D02" pitchFamily="82" charset="0"/>
              </a:rPr>
              <a:t>Хоть мне и не посчастливилось побывать на всех занятиях курса китайской живописи, все-таки удалось нарисовать несколько картин под надзором замечательного преподавателя в лице Вероники, которая знает свое дело и объясняет все в малейших деталях. Сначала кажется, что китайская живопись и каллиграфия это что-то сверхъестественное, но через пару попыток и объяснений преподавателя, даже самый неопытный художник вливается в процесс. Также на курсах всегда царила приятная атмосфера. Вероника проделала огромную работу и помимо еженедельных занятий, проводила выставки, тем самым преображая лицей, и </a:t>
            </a:r>
            <a:r>
              <a:rPr lang="ru-RU" sz="2000" dirty="0" err="1">
                <a:latin typeface="Gabriola" panose="04040605051002020D02" pitchFamily="82" charset="0"/>
              </a:rPr>
              <a:t>мастеркласс</a:t>
            </a:r>
            <a:r>
              <a:rPr lang="ru-RU" sz="2000" dirty="0">
                <a:latin typeface="Gabriola" panose="04040605051002020D02" pitchFamily="82" charset="0"/>
              </a:rPr>
              <a:t>, где каждый мог попробовать себя в этом искусстве. Я была на практически всех </a:t>
            </a:r>
            <a:r>
              <a:rPr lang="ru-RU" sz="2000" dirty="0" err="1">
                <a:latin typeface="Gabriola" panose="04040605051002020D02" pitchFamily="82" charset="0"/>
              </a:rPr>
              <a:t>мастерклассах</a:t>
            </a:r>
            <a:r>
              <a:rPr lang="ru-RU" sz="2000" dirty="0">
                <a:latin typeface="Gabriola" panose="04040605051002020D02" pitchFamily="82" charset="0"/>
              </a:rPr>
              <a:t> и могу сказать, что организация ни разу не подвела. Спасибо за чудесный курс китайской живописи :’)</a:t>
            </a:r>
          </a:p>
          <a:p>
            <a:r>
              <a:rPr lang="ru-RU" sz="2000" i="1" dirty="0">
                <a:latin typeface="Gabriola" panose="04040605051002020D02" pitchFamily="82" charset="0"/>
              </a:rPr>
              <a:t>Сенина Элина</a:t>
            </a:r>
            <a:endParaRPr lang="ru-RU" sz="2000" dirty="0">
              <a:latin typeface="Gabriola" panose="04040605051002020D02" pitchFamily="82" charset="0"/>
            </a:endParaRPr>
          </a:p>
          <a:p>
            <a:pPr rtl="0"/>
            <a:endParaRPr lang="ru-RU" sz="2000" dirty="0">
              <a:latin typeface="Gabriola" panose="04040605051002020D02" pitchFamily="82" charset="0"/>
            </a:endParaRPr>
          </a:p>
        </p:txBody>
      </p:sp>
      <p:grpSp>
        <p:nvGrpSpPr>
          <p:cNvPr id="20" name="Группа 19" descr="Декоративный элемент">
            <a:extLst>
              <a:ext uri="{FF2B5EF4-FFF2-40B4-BE49-F238E27FC236}">
                <a16:creationId xmlns:a16="http://schemas.microsoft.com/office/drawing/2014/main" id="{102A00D8-5A4C-491C-AFE5-697213105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30137" y="230352"/>
            <a:ext cx="5195475" cy="6411135"/>
            <a:chOff x="4578588" y="945960"/>
            <a:chExt cx="6866649" cy="5220000"/>
          </a:xfrm>
        </p:grpSpPr>
        <p:cxnSp>
          <p:nvCxnSpPr>
            <p:cNvPr id="21" name="Прямая соединительная линия 20">
              <a:extLst>
                <a:ext uri="{FF2B5EF4-FFF2-40B4-BE49-F238E27FC236}">
                  <a16:creationId xmlns:a16="http://schemas.microsoft.com/office/drawing/2014/main" id="{2C2273CB-1593-4424-8A44-A1FCA1768665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31243644-F05E-4B84-903A-131D8057B82C}"/>
                </a:ext>
              </a:extLst>
            </p:cNvPr>
            <p:cNvCxnSpPr/>
            <p:nvPr/>
          </p:nvCxnSpPr>
          <p:spPr>
            <a:xfrm>
              <a:off x="4578588" y="6154475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 22">
              <a:extLst>
                <a:ext uri="{FF2B5EF4-FFF2-40B4-BE49-F238E27FC236}">
                  <a16:creationId xmlns:a16="http://schemas.microsoft.com/office/drawing/2014/main" id="{84B151F7-0FFD-491E-9444-733F58518F3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Группа 23" descr="Декоративный элемент">
            <a:extLst>
              <a:ext uri="{FF2B5EF4-FFF2-40B4-BE49-F238E27FC236}">
                <a16:creationId xmlns:a16="http://schemas.microsoft.com/office/drawing/2014/main" id="{73816130-6E62-41EF-B818-D7CD34370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 flipH="1" flipV="1">
            <a:off x="5408664" y="219107"/>
            <a:ext cx="6563918" cy="6411136"/>
            <a:chOff x="4577230" y="945960"/>
            <a:chExt cx="6868007" cy="5220000"/>
          </a:xfrm>
        </p:grpSpPr>
        <p:cxnSp>
          <p:nvCxnSpPr>
            <p:cNvPr id="25" name="Прямая соединительная линия 24">
              <a:extLst>
                <a:ext uri="{FF2B5EF4-FFF2-40B4-BE49-F238E27FC236}">
                  <a16:creationId xmlns:a16="http://schemas.microsoft.com/office/drawing/2014/main" id="{57DFD76A-70E0-4D6D-954C-5AEB8FE1478E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2F87696A-69E6-496F-A96D-C6AABB0D0BA7}"/>
                </a:ext>
              </a:extLst>
            </p:cNvPr>
            <p:cNvCxnSpPr/>
            <p:nvPr/>
          </p:nvCxnSpPr>
          <p:spPr>
            <a:xfrm>
              <a:off x="4577230" y="615979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01474182-5FDA-4398-BBE0-0D676C45628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Равнобедренный треугольник 38" descr="Декоративный элемент">
            <a:extLst>
              <a:ext uri="{FF2B5EF4-FFF2-40B4-BE49-F238E27FC236}">
                <a16:creationId xmlns:a16="http://schemas.microsoft.com/office/drawing/2014/main" id="{B8447291-9832-4B76-BD34-EE4A5E1E9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0696001" y="5351954"/>
            <a:ext cx="1260000" cy="12600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pic>
        <p:nvPicPr>
          <p:cNvPr id="2050" name="Picture 2" descr="https://pp.userapi.com/c846320/v846320663/210bb0/5JajuKTdmLI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16" y="1370070"/>
            <a:ext cx="5626100" cy="3750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891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Посылка">
  <a:themeElements>
    <a:clrScheme name="Custom 12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B9BAA"/>
      </a:accent1>
      <a:accent2>
        <a:srgbClr val="FAB900"/>
      </a:accent2>
      <a:accent3>
        <a:srgbClr val="4B9BAA"/>
      </a:accent3>
      <a:accent4>
        <a:srgbClr val="EE7008"/>
      </a:accent4>
      <a:accent5>
        <a:srgbClr val="4B9BAA"/>
      </a:accent5>
      <a:accent6>
        <a:srgbClr val="D5393D"/>
      </a:accent6>
      <a:hlink>
        <a:srgbClr val="4B9BAA"/>
      </a:hlink>
      <a:folHlink>
        <a:srgbClr val="EE7008"/>
      </a:folHlink>
    </a:clrScheme>
    <a:fontScheme name="Custom 1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104605_TF89732948" id="{CE8183BC-32E3-41C2-B79C-5A7A529B00EF}" vid="{EA796FCB-E5F7-45B2-9578-D86DE74F830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1A86F69-8641-4864-BA5B-05F626DEC8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EB7EC9-BFC3-4E03-AF78-FBB8B5F6FE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F42536-E1A7-4A93-85E5-1C91C8DE0C0F}">
  <ds:schemaRefs>
    <ds:schemaRef ds:uri="http://schemas.microsoft.com/office/infopath/2007/PartnerControls"/>
    <ds:schemaRef ds:uri="fb0879af-3eba-417a-a55a-ffe6dcd6ca77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6dc4bcd6-49db-4c07-9060-8acfc67cef9f"/>
    <ds:schemaRef ds:uri="http://purl.org/dc/dcmitype/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Виртуальная экскурсия</Template>
  <TotalTime>0</TotalTime>
  <Words>670</Words>
  <Application>Microsoft Macintosh PowerPoint</Application>
  <PresentationFormat>Широкоэкранный</PresentationFormat>
  <Paragraphs>63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Gabriola</vt:lpstr>
      <vt:lpstr>Tahoma</vt:lpstr>
      <vt:lpstr>Wingdings</vt:lpstr>
      <vt:lpstr>Посылка</vt:lpstr>
      <vt:lpstr>Проведение тематической серии мастер классов по китайской живописи стиля сеи  Выполнила Юдина Вероника,  10В-1 Тематическая область: образование</vt:lpstr>
      <vt:lpstr>Содержание:    </vt:lpstr>
      <vt:lpstr>Продукт и его главные составляющие</vt:lpstr>
      <vt:lpstr>Основная информация о проекте</vt:lpstr>
      <vt:lpstr>Планирование  Основные этапы</vt:lpstr>
      <vt:lpstr>Итоговый продукт Слайд-шоу</vt:lpstr>
      <vt:lpstr>     Группа китайской живописи</vt:lpstr>
      <vt:lpstr>Отзыв-рецензия  Анна Донченко Группа вконтакте «Курс китайской живописи» Вероники Юдиной направлена на знакомство и популяризацию китайской культуры в России. Информация даётся в доступной и легкой форме и рассчитана на широкий круг пользователей. Небольшие по объёму тексты и яркие иллюстрации в постах привлекают внимание. По моему мнению данная группа рассчитана на возрастную группу от 14 до 45 лет и имеет образовательную направленность.  https://vk.com/id268446649</vt:lpstr>
      <vt:lpstr>Отзывы целевой аудитории</vt:lpstr>
      <vt:lpstr>Риски и пути их преодоления</vt:lpstr>
      <vt:lpstr>Пути развития проекта и продукта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2019-05-23T13:00:00Z</dcterms:created>
  <dcterms:modified xsi:type="dcterms:W3CDTF">2020-04-20T18:30:52Z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