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D937A-8339-4D65-B5E0-99E611AC57CD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FE303-9537-4DA0-8C26-E0BF58716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81EED5-6BED-4DD8-AD9A-1C5D6CA2D07D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E074-56D2-4DC5-B117-6E3BE1472A27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C4F1-3C6A-482C-BF42-DFCF44C8CEC5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CD425E-638E-4C8B-BB55-AEE2559ED564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2E435C-A0BE-426C-8B88-AC809F1CE54D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8B49-ECDA-4292-B25A-B855C69BE992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B7AF-5642-4D7A-AAED-0191F9EFBB98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DC9187-3774-4642-868A-93C2AF576A3A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150B-8BBD-454F-B5FD-5B3E27A5E8AE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3F5270-9678-4470-9A4D-49BAEED97A94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4BC27F-6A58-4909-8361-CC39570C173A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24AA3-3BFB-4A34-9572-982164D41C96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2564904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ru-RU" sz="2800" b="1" i="1" smtClean="0">
                <a:solidFill>
                  <a:schemeClr val="tx2"/>
                </a:solidFill>
              </a:rPr>
              <a:t>Метод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контент-анализа</a:t>
            </a:r>
            <a:r>
              <a:rPr lang="ru-RU" sz="2800" b="1" i="1" dirty="0" smtClean="0">
                <a:solidFill>
                  <a:schemeClr val="tx2"/>
                </a:solidFill>
              </a:rPr>
              <a:t> в социологических исследованиях</a:t>
            </a:r>
            <a:endParaRPr lang="ru-RU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етод контент-анализа и область его применения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152" cy="5069160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Довольно часто исследователи сталкиваются с необходимостью изучения </a:t>
            </a:r>
            <a:r>
              <a:rPr lang="ru-RU" sz="1900" u="sng" dirty="0" smtClean="0"/>
              <a:t>документов, сайтов, социальных сетей или новостей в СМИ</a:t>
            </a:r>
            <a:r>
              <a:rPr lang="ru-RU" sz="1900" dirty="0" smtClean="0"/>
              <a:t>. Опрос</a:t>
            </a:r>
            <a:r>
              <a:rPr lang="ru-RU" sz="1900" dirty="0"/>
              <a:t> </a:t>
            </a:r>
            <a:r>
              <a:rPr lang="ru-RU" sz="1900" dirty="0" smtClean="0"/>
              <a:t>или интервью в качестве методов исследования здесь оказываются уже неприменимы. </a:t>
            </a:r>
          </a:p>
          <a:p>
            <a:r>
              <a:rPr lang="ru-RU" sz="1900" dirty="0" smtClean="0"/>
              <a:t>В таком случае для исследования применяется метод т.н. </a:t>
            </a:r>
            <a:r>
              <a:rPr lang="ru-RU" sz="1900" u="sng" dirty="0" smtClean="0"/>
              <a:t>контент-анализа</a:t>
            </a:r>
            <a:r>
              <a:rPr lang="ru-RU" sz="1900" dirty="0" smtClean="0"/>
              <a:t>. Под «контентом» здесь чаще всего понимается текстовая информация или изображения (на сайтах, в постах социальных сетей и т.д.).</a:t>
            </a:r>
          </a:p>
          <a:p>
            <a:r>
              <a:rPr lang="ru-RU" sz="1900" dirty="0" smtClean="0"/>
              <a:t>В зависимости от решаемых задач и специфики применяемого в исследовании метода контент-анализ разделяется на </a:t>
            </a:r>
            <a:r>
              <a:rPr lang="ru-RU" sz="1900" u="sng" dirty="0" smtClean="0"/>
              <a:t>качественный и количественный</a:t>
            </a:r>
            <a:r>
              <a:rPr lang="ru-RU" sz="19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Количественный </a:t>
            </a:r>
            <a:r>
              <a:rPr lang="ru-RU" dirty="0" err="1" smtClean="0"/>
              <a:t>контент-анализ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141168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</a:pPr>
            <a:r>
              <a:rPr lang="ru-RU" sz="1900" u="sng" dirty="0"/>
              <a:t>К</a:t>
            </a:r>
            <a:r>
              <a:rPr lang="ru-RU" sz="1900" u="sng" dirty="0" smtClean="0"/>
              <a:t>оличественный контент-анализ направлен на числовую фиксацию показателей, значимых для исследования</a:t>
            </a:r>
            <a:r>
              <a:rPr lang="ru-RU" sz="1900" dirty="0" smtClean="0"/>
              <a:t> – это может быть количество постов на определенную тему или с определенным тэгом за какой-либо период времени, частота упоминаний того или иного события или социальной группы.</a:t>
            </a:r>
          </a:p>
          <a:p>
            <a:pPr>
              <a:lnSpc>
                <a:spcPct val="106000"/>
              </a:lnSpc>
            </a:pPr>
            <a:r>
              <a:rPr lang="ru-RU" sz="1900" dirty="0" smtClean="0"/>
              <a:t>На основании полученных данных осуществляется их </a:t>
            </a:r>
            <a:r>
              <a:rPr lang="ru-RU" sz="1900" u="sng" dirty="0" smtClean="0"/>
              <a:t>группировка и категоризация</a:t>
            </a:r>
            <a:r>
              <a:rPr lang="ru-RU" sz="1900" dirty="0" smtClean="0"/>
              <a:t> – например, при анализе текстов новостей в СМИ о каком-либо значимом политическом событии мы можем сформировать типы СМИ по идеологической принадлежности или выделить наиболее типичные, характерные для них формы реакции на происходящие события. Это, в свою очередь, позволяет проводить значимые для исследования сравнения (как представляются разные политические события в разных </a:t>
            </a:r>
            <a:br>
              <a:rPr lang="ru-RU" sz="1900" dirty="0" smtClean="0"/>
            </a:br>
            <a:r>
              <a:rPr lang="ru-RU" sz="1900" dirty="0" smtClean="0"/>
              <a:t>типах СМИ, в чем их сходства и отличия и т.п.).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Количественный </a:t>
            </a:r>
            <a:r>
              <a:rPr lang="ru-RU" dirty="0" err="1" smtClean="0"/>
              <a:t>контент-анализ</a:t>
            </a:r>
            <a:r>
              <a:rPr lang="ru-RU" dirty="0" smtClean="0"/>
              <a:t> социальных сетей (пример)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14116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</a:pPr>
            <a:r>
              <a:rPr lang="ru-RU" sz="1800" dirty="0" smtClean="0"/>
              <a:t>Предположим, вы хотите оценить, насколько активны социальные сообщества различных районов Москвы </a:t>
            </a:r>
            <a:r>
              <a:rPr lang="ru-RU" sz="1800" u="sng" dirty="0" smtClean="0"/>
              <a:t>в социальных сетях</a:t>
            </a:r>
            <a:r>
              <a:rPr lang="ru-RU" sz="1800" dirty="0" smtClean="0"/>
              <a:t>.</a:t>
            </a:r>
          </a:p>
          <a:p>
            <a:pPr>
              <a:lnSpc>
                <a:spcPct val="107000"/>
              </a:lnSpc>
            </a:pPr>
            <a:r>
              <a:rPr lang="ru-RU" sz="1800" dirty="0" smtClean="0"/>
              <a:t>Прежде всего, как и в любом исследовании, перед вами встает </a:t>
            </a:r>
            <a:r>
              <a:rPr lang="ru-RU" sz="1800" u="sng" dirty="0" smtClean="0"/>
              <a:t>проблема отбора единиц анализа</a:t>
            </a:r>
            <a:r>
              <a:rPr lang="ru-RU" sz="1800" dirty="0" smtClean="0"/>
              <a:t> – в данном случае отобрать нужно будет, во-первых, конкретные районы (по объему населения, по удаленности от центра и т.д.), во-вторых, конкретные социальные сети (</a:t>
            </a:r>
            <a:r>
              <a:rPr lang="ru-RU" sz="1800" dirty="0" err="1" smtClean="0"/>
              <a:t>Вконтакте</a:t>
            </a:r>
            <a:r>
              <a:rPr lang="ru-RU" sz="1800" dirty="0" smtClean="0"/>
              <a:t>, Одноклассники, </a:t>
            </a:r>
            <a:r>
              <a:rPr lang="en-US" sz="1800" dirty="0" err="1" smtClean="0"/>
              <a:t>Instagram</a:t>
            </a:r>
            <a:r>
              <a:rPr lang="en-US" sz="1800" dirty="0" smtClean="0"/>
              <a:t>, </a:t>
            </a:r>
            <a:r>
              <a:rPr lang="en-US" sz="1800" dirty="0" err="1" smtClean="0"/>
              <a:t>Facebook</a:t>
            </a:r>
            <a:r>
              <a:rPr lang="ru-RU" sz="1800" dirty="0" smtClean="0"/>
              <a:t> и пр.), и, в-третьих, конкретные сообщества выбранных районов в выбранных вами социальных сетях (которые могут различаться, к примеру, по своим целям или количеству участников).</a:t>
            </a:r>
          </a:p>
          <a:p>
            <a:pPr>
              <a:lnSpc>
                <a:spcPct val="107000"/>
              </a:lnSpc>
            </a:pPr>
            <a:r>
              <a:rPr lang="ru-RU" sz="1800" dirty="0" smtClean="0"/>
              <a:t>Наконец, вам нужно будет </a:t>
            </a:r>
            <a:r>
              <a:rPr lang="ru-RU" sz="1800" u="sng" dirty="0" smtClean="0"/>
              <a:t>отобрать показатели, на основании которых вы будете проводить дальнейший анализ</a:t>
            </a:r>
            <a:r>
              <a:rPr lang="ru-RU" sz="1800" dirty="0" smtClean="0"/>
              <a:t>. Это может быть количество постов (записей), </a:t>
            </a:r>
            <a:r>
              <a:rPr lang="ru-RU" sz="1800" dirty="0" err="1" smtClean="0"/>
              <a:t>репостов</a:t>
            </a:r>
            <a:r>
              <a:rPr lang="ru-RU" sz="1800" dirty="0" smtClean="0"/>
              <a:t>, комментариев, </a:t>
            </a:r>
            <a:r>
              <a:rPr lang="ru-RU" sz="1800" dirty="0" err="1" smtClean="0"/>
              <a:t>лайков</a:t>
            </a:r>
            <a:r>
              <a:rPr lang="ru-RU" sz="1800" dirty="0" smtClean="0"/>
              <a:t> (за определенный период времени). </a:t>
            </a:r>
            <a:r>
              <a:rPr lang="ru-RU" sz="1800" u="sng" dirty="0" smtClean="0"/>
              <a:t>Затем вы подсчитываете выбранные показатели, проводите сравнения</a:t>
            </a:r>
            <a:r>
              <a:rPr lang="ru-RU" sz="1800" dirty="0" smtClean="0"/>
              <a:t> (районов, социальных сетей) и </a:t>
            </a:r>
            <a:r>
              <a:rPr lang="ru-RU" sz="1800" u="sng" dirty="0" smtClean="0"/>
              <a:t>даете свою интерпретацию полученных количественных результатов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Качественный </a:t>
            </a:r>
            <a:r>
              <a:rPr lang="ru-RU" dirty="0" err="1" smtClean="0"/>
              <a:t>контент-анализ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Теперь перейдем к качественному контент-анализу. В данном случае главная цель исследователя – </a:t>
            </a:r>
            <a:r>
              <a:rPr lang="ru-RU" sz="1900" u="sng" dirty="0" smtClean="0"/>
              <a:t>выявить смыслы, вкладываемые социальными субъектами в публикуемые ими документы, посты, новости и т.п</a:t>
            </a:r>
            <a:r>
              <a:rPr lang="ru-RU" sz="1900" dirty="0" smtClean="0"/>
              <a:t>. </a:t>
            </a:r>
          </a:p>
          <a:p>
            <a:r>
              <a:rPr lang="ru-RU" sz="1900" dirty="0" smtClean="0"/>
              <a:t>Количество проанализированных источников – новостей, постов – играет здесь вторичную роль. Более значимым оказывается их </a:t>
            </a:r>
            <a:r>
              <a:rPr lang="ru-RU" sz="1900" u="sng" dirty="0" smtClean="0"/>
              <a:t>глубокий, «качественный» анализ</a:t>
            </a:r>
            <a:r>
              <a:rPr lang="ru-RU" sz="1900" dirty="0" smtClean="0"/>
              <a:t>. </a:t>
            </a:r>
          </a:p>
          <a:p>
            <a:r>
              <a:rPr lang="ru-RU" sz="1900" dirty="0" smtClean="0"/>
              <a:t>В качестве основного инструмента качественного контент-анализа используется </a:t>
            </a:r>
            <a:r>
              <a:rPr lang="ru-RU" sz="1900" u="sng" dirty="0" smtClean="0"/>
              <a:t>процедура кодировки</a:t>
            </a:r>
            <a:r>
              <a:rPr lang="ru-RU" sz="1900" dirty="0" smtClean="0"/>
              <a:t> – наиболее значимые, эмоционально окрашенные выражения и словосочетания выделяются в отдельные смысловые единицы (коды), которые в дальнейшем объединяются и группируются по содержанию, создавая особую структуру, отражающую, например, характер отношения представителей определенной социальной группы или различных СМИ к тому или иному явлению.</a:t>
            </a:r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процедуры кодирования в качественном </a:t>
            </a:r>
            <a:r>
              <a:rPr lang="ru-RU" dirty="0" err="1" smtClean="0"/>
              <a:t>контент-анализе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5141168"/>
          </a:xfrm>
        </p:spPr>
        <p:txBody>
          <a:bodyPr>
            <a:noAutofit/>
          </a:bodyPr>
          <a:lstStyle/>
          <a:p>
            <a:r>
              <a:rPr lang="ru-RU" sz="1900" dirty="0"/>
              <a:t>Р</a:t>
            </a:r>
            <a:r>
              <a:rPr lang="ru-RU" sz="1900" dirty="0" smtClean="0"/>
              <a:t>азберем процесс кодировки на конкретном примере. Допустим, исследователь хочет выяснить, какой образ своей социальной группы создают футбольные фанаты в социальных сетях.</a:t>
            </a:r>
          </a:p>
          <a:p>
            <a:r>
              <a:rPr lang="ru-RU" sz="1900" u="sng" dirty="0" smtClean="0"/>
              <a:t>Единицами анализа в данном случае являются публикуемые сообществами или отдельными людьми посты</a:t>
            </a:r>
            <a:r>
              <a:rPr lang="ru-RU" sz="1900" dirty="0" smtClean="0"/>
              <a:t>, содержащие значимые, наиболее характерные для этой группы смыслы и значения. Допустим, пост содержит следующий текст: «</a:t>
            </a:r>
            <a:r>
              <a:rPr lang="ru-RU" sz="1900" i="1" dirty="0" smtClean="0"/>
              <a:t>Ты любишь свой футбольный клуб, и пытаешься им угодить, но </a:t>
            </a:r>
            <a:r>
              <a:rPr lang="ru-RU" sz="1900" i="1" dirty="0" err="1" smtClean="0"/>
              <a:t>фанатеешь</a:t>
            </a:r>
            <a:r>
              <a:rPr lang="ru-RU" sz="1900" i="1" dirty="0" smtClean="0"/>
              <a:t> ты по своим правилам</a:t>
            </a:r>
            <a:r>
              <a:rPr lang="ru-RU" sz="1900" dirty="0" smtClean="0"/>
              <a:t>» и «</a:t>
            </a:r>
            <a:r>
              <a:rPr lang="ru-RU" sz="1900" i="1" dirty="0" smtClean="0"/>
              <a:t>Правило лишь одно</a:t>
            </a:r>
            <a:r>
              <a:rPr lang="ru-RU" sz="1900" dirty="0" smtClean="0"/>
              <a:t> – </a:t>
            </a:r>
            <a:r>
              <a:rPr lang="ru-RU" sz="1900" i="1" dirty="0" smtClean="0"/>
              <a:t>НИКАКИХ ПРАВИЛ НЕТ!</a:t>
            </a:r>
            <a:r>
              <a:rPr lang="ru-RU" sz="1900" dirty="0" smtClean="0"/>
              <a:t>».</a:t>
            </a:r>
          </a:p>
          <a:p>
            <a:r>
              <a:rPr lang="ru-RU" sz="1900" dirty="0" smtClean="0"/>
              <a:t>Ключевым смысловым элементом данного поста будет фраза «никаких правил нет», которая и представляет собой </a:t>
            </a:r>
            <a:r>
              <a:rPr lang="ru-RU" sz="1900" u="sng" dirty="0" smtClean="0"/>
              <a:t>необходимый исследователю код</a:t>
            </a:r>
            <a:r>
              <a:rPr lang="ru-RU" sz="1900" dirty="0" smtClean="0"/>
              <a:t>.</a:t>
            </a:r>
            <a:endParaRPr lang="en-US" sz="19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процедуры кодирования в качественном </a:t>
            </a:r>
            <a:r>
              <a:rPr lang="ru-RU" dirty="0" err="1" smtClean="0"/>
              <a:t>контент-анализе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Autofit/>
          </a:bodyPr>
          <a:lstStyle/>
          <a:p>
            <a:r>
              <a:rPr lang="ru-RU" sz="1900" u="sng" dirty="0" smtClean="0"/>
              <a:t>Близкие по смысловому содержанию коды в дальнейшем объединяются в категории</a:t>
            </a:r>
            <a:r>
              <a:rPr lang="ru-RU" sz="1900" dirty="0" smtClean="0"/>
              <a:t>. Например, если трактовать код «Никаких правил нет!» как форму активной, протестной деятельности и если исследователь находит еще несколько кодов, которые также связаны именно с ней, то в совокупности эти коды могут образовать категорию, которую можно обозначить как «активность и протест». </a:t>
            </a:r>
          </a:p>
          <a:p>
            <a:r>
              <a:rPr lang="ru-RU" sz="1900" dirty="0" smtClean="0"/>
              <a:t>Коды, соответствующие им цитаты, и те категории, которые они формируют, оформляются в </a:t>
            </a:r>
            <a:r>
              <a:rPr lang="ru-RU" sz="1900" u="sng" dirty="0" smtClean="0"/>
              <a:t>таблицу кодировки</a:t>
            </a:r>
            <a:r>
              <a:rPr lang="ru-RU" sz="1900" dirty="0" smtClean="0"/>
              <a:t>, которая используется в дальнейшем для написания эмпирической части исследовательской работы.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652934"/>
          </a:xfrm>
        </p:spPr>
        <p:txBody>
          <a:bodyPr/>
          <a:lstStyle/>
          <a:p>
            <a:r>
              <a:rPr lang="ru-RU" dirty="0" smtClean="0"/>
              <a:t>Пример таблицы кодировки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2410761"/>
              </p:ext>
            </p:extLst>
          </p:nvPr>
        </p:nvGraphicFramePr>
        <p:xfrm>
          <a:off x="251517" y="1340766"/>
          <a:ext cx="7920883" cy="5256585"/>
        </p:xfrm>
        <a:graphic>
          <a:graphicData uri="http://schemas.openxmlformats.org/drawingml/2006/table">
            <a:tbl>
              <a:tblPr/>
              <a:tblGrid>
                <a:gridCol w="2012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4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2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Категория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Код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Цитата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789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Активность и протест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«Никаких правил нет!»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«Ты любишь свой футбольный клуб, и пытаешься им угодить, но </a:t>
                      </a:r>
                      <a:r>
                        <a:rPr lang="ru-RU" sz="1400" i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фанатеешь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ты по своим правилам» </a:t>
                      </a:r>
                      <a:r>
                        <a:rPr lang="en-US" sz="1400" i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Пабл._1</a:t>
                      </a:r>
                      <a:r>
                        <a:rPr lang="en-US" sz="1400" i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«Правило лишь одно - НИКАКИХ ПРАВИЛ НЕТ!»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[Пабл._2]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«Совершать, 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не обдумывать»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 судьбы кроме той, что мы сами творим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мечтай попросту – воплощай свои мечты в жизнь!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[Пабл._2]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«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Великие дела нужно совершать, а не обдумывать их бесконечно...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[Пабл._3],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Кто-то мутит визу, чтобы свалить за океан, ну а мы тут и пытаемся что-то менять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[Пабл._1]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разных подходов в одном исследовании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Наконец, стоит отметить еще одну важную вещь. Несмотря на принципиальное различие между качественным и количественным подходами к контент-анализу, </a:t>
            </a:r>
            <a:r>
              <a:rPr lang="ru-RU" sz="1900" u="sng" dirty="0" smtClean="0"/>
              <a:t>в своем исследовании вы можете применять их оба</a:t>
            </a:r>
            <a:r>
              <a:rPr lang="ru-RU" sz="1900" dirty="0" smtClean="0"/>
              <a:t> – все зависит от поставленных вами в исследовании задач.</a:t>
            </a:r>
          </a:p>
          <a:p>
            <a:r>
              <a:rPr lang="ru-RU" sz="1900" dirty="0" smtClean="0"/>
              <a:t>Например, в своем исследовании вы хотите, с одной стороны, изучить популярность, «востребованность» исследуемого вами феномена в новостном пространстве (частота упоминаний, количество постов и новостей на тему), а с другой, определить характер новостных сообщений о нем и выделить связанные с ним смысловые элементы (например, в новостях о футбольных фанатах могут зачастую возникать такие смысловые коды как «конфликт», «насилие», «общность»). В таком случае необходимо выполнить </a:t>
            </a:r>
            <a:r>
              <a:rPr lang="ru-RU" sz="1900" u="sng" dirty="0" smtClean="0"/>
              <a:t>и количественный, и качественный контент-анализ</a:t>
            </a:r>
            <a:r>
              <a:rPr lang="ru-RU" sz="1900" dirty="0" smtClean="0"/>
              <a:t>, которые в совокупности позволят вам наиболее полно изучить </a:t>
            </a:r>
            <a:br>
              <a:rPr lang="ru-RU" sz="1900" dirty="0" smtClean="0"/>
            </a:br>
            <a:r>
              <a:rPr lang="ru-RU" sz="1900" dirty="0" smtClean="0"/>
              <a:t>выбранный вами для исследования феномен.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1019</TotalTime>
  <Words>964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Метод контент-анализа и область его применения</vt:lpstr>
      <vt:lpstr>Количественный контент-анализ</vt:lpstr>
      <vt:lpstr>Количественный контент-анализ социальных сетей (пример)</vt:lpstr>
      <vt:lpstr>Качественный контент-анализ</vt:lpstr>
      <vt:lpstr>Пример процедуры кодирования в качественном контент-анализе</vt:lpstr>
      <vt:lpstr>Пример процедуры кодирования в качественном контент-анализе</vt:lpstr>
      <vt:lpstr>Пример таблицы кодировки</vt:lpstr>
      <vt:lpstr>Использование разных подходов в одном исследовании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Контент-анализ: количественный и качественный </dc:title>
  <dc:creator>Newrockstream</dc:creator>
  <cp:lastModifiedBy>Newrockstream</cp:lastModifiedBy>
  <cp:revision>27</cp:revision>
  <dcterms:created xsi:type="dcterms:W3CDTF">2018-08-06T19:53:41Z</dcterms:created>
  <dcterms:modified xsi:type="dcterms:W3CDTF">2019-08-25T06:39:50Z</dcterms:modified>
</cp:coreProperties>
</file>