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3" r:id="rId11"/>
    <p:sldId id="269" r:id="rId12"/>
    <p:sldId id="270" r:id="rId13"/>
    <p:sldId id="264" r:id="rId14"/>
    <p:sldId id="272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6891B-8593-4CCB-AA1C-EED3BC582A89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472FA-CAE4-4C45-93D6-D1DE61C15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2DA9DE-F38D-4EEA-A463-C6A822275100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621E-3306-4661-9B87-9AAB740C63BC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0A1D-3B83-4E68-B7FB-BC32432BCFE9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4903DD-AA87-4393-B9E9-4173D002710E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AFC9F1-49C5-44AC-9A6D-59F70347AD4F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F56-983C-4CF7-900D-5110F6122B9A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67F-1A5D-41D4-9BBD-CB8141E68F5D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992D56-090F-499E-A4BC-ADF8B60AFFE2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27C-CC62-44E2-917E-E67724DAB2DF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E1D962-4E3E-46CF-AFD4-3FF41C2D4497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5067D8-624E-4A00-8BCB-48A635E34CC9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172FD8-EF7F-468A-B22B-654F79CC52B2}" type="datetime1">
              <a:rPr lang="ru-RU" smtClean="0"/>
              <a:pPr/>
              <a:t>25.08.2019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2492896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ru-RU" sz="2800" b="1" i="1" dirty="0" smtClean="0">
                <a:solidFill>
                  <a:schemeClr val="tx2"/>
                </a:solidFill>
              </a:rPr>
              <a:t>Метод </a:t>
            </a:r>
            <a:r>
              <a:rPr lang="ru-RU" sz="2800" b="1" i="1" dirty="0" smtClean="0">
                <a:solidFill>
                  <a:schemeClr val="tx2"/>
                </a:solidFill>
              </a:rPr>
              <a:t>интервью в социологических исследованиях</a:t>
            </a:r>
            <a:endParaRPr lang="ru-RU" sz="2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Фиксация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Получается, что проведенные вами беседы – это и есть тот эмпирический материал, который станет фундаментом для решения ваших исследовательских задач. Следовательно, эти интервью должны быть зафиксированы, чтобы вы могли с ними работать. </a:t>
            </a:r>
            <a:r>
              <a:rPr lang="ru-RU" sz="1900" dirty="0"/>
              <a:t>Н</a:t>
            </a:r>
            <a:r>
              <a:rPr lang="ru-RU" sz="1900" dirty="0" smtClean="0"/>
              <a:t>аиболее распространенный способ такой фиксации – </a:t>
            </a:r>
            <a:r>
              <a:rPr lang="ru-RU" sz="1900" u="sng" dirty="0" smtClean="0"/>
              <a:t>диктофон</a:t>
            </a:r>
            <a:r>
              <a:rPr lang="ru-RU" sz="1900" dirty="0" smtClean="0"/>
              <a:t> (или записывающие разговор по скайпу приложения). </a:t>
            </a:r>
          </a:p>
          <a:p>
            <a:r>
              <a:rPr lang="ru-RU" sz="1900" dirty="0"/>
              <a:t>В</a:t>
            </a:r>
            <a:r>
              <a:rPr lang="ru-RU" sz="1900" dirty="0" smtClean="0"/>
              <a:t>ажно понимать, что </a:t>
            </a:r>
            <a:r>
              <a:rPr lang="ru-RU" sz="1900" u="sng" dirty="0" smtClean="0"/>
              <a:t>фиксировать беседу без получения разрешения респондента на ведение записи вы не можете</a:t>
            </a:r>
            <a:r>
              <a:rPr lang="ru-RU" sz="1900" dirty="0" smtClean="0"/>
              <a:t>. Но получить такое разрешение проще, чем кажется – объясните, как для вас важно это интервью, что все имена в исследовании будут вами заменены и что сделанные вами записи не будут передаваться кому-либо еще, т.е. вы гарантируете </a:t>
            </a:r>
            <a:r>
              <a:rPr lang="ru-RU" sz="1900" u="sng" dirty="0" smtClean="0"/>
              <a:t>анонимность и конфиденциальность полученных данных</a:t>
            </a:r>
            <a:r>
              <a:rPr lang="ru-RU" sz="19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Расшифровка интервью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14116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После того, как интервью проведены и зафиксированы, начинается самый трудоемкий этап – </a:t>
            </a:r>
            <a:r>
              <a:rPr lang="ru-RU" sz="1800" u="sng" dirty="0" smtClean="0"/>
              <a:t>расшифровка данных (написание </a:t>
            </a:r>
            <a:r>
              <a:rPr lang="ru-RU" sz="1800" u="sng" dirty="0" err="1" smtClean="0"/>
              <a:t>транскриптов</a:t>
            </a:r>
            <a:r>
              <a:rPr lang="ru-RU" sz="1800" u="sng" dirty="0" smtClean="0"/>
              <a:t> интервью)</a:t>
            </a:r>
            <a:r>
              <a:rPr lang="ru-RU" sz="1800" dirty="0" smtClean="0"/>
              <a:t>. Дело в том, что при анализе данных вы работаете уже не с записями, а с текстами, т.е. </a:t>
            </a:r>
            <a:r>
              <a:rPr lang="ru-RU" sz="1800" u="sng" dirty="0" smtClean="0"/>
              <a:t>каждое интервью должно быть преобразовано в текстовый формат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Это можно делать либо вручную, либо с использованием специальных распознающих речь и переводящих ее в текст программ. Но даже в этом случае для составления </a:t>
            </a:r>
            <a:r>
              <a:rPr lang="ru-RU" sz="1800" dirty="0" err="1" smtClean="0"/>
              <a:t>транскриптов</a:t>
            </a:r>
            <a:r>
              <a:rPr lang="ru-RU" sz="1800" dirty="0" smtClean="0"/>
              <a:t> понадобится ваше участие в их редактировании и оформлении.</a:t>
            </a:r>
          </a:p>
          <a:p>
            <a:r>
              <a:rPr lang="ru-RU" sz="1800" dirty="0" smtClean="0"/>
              <a:t>В начале </a:t>
            </a:r>
            <a:r>
              <a:rPr lang="ru-RU" sz="1800" dirty="0" err="1" smtClean="0"/>
              <a:t>транскрипта</a:t>
            </a:r>
            <a:r>
              <a:rPr lang="ru-RU" sz="1800" dirty="0" smtClean="0"/>
              <a:t> не забудьте указать имя (или номер) респондента. Отделите свои реплики от его ответов – </a:t>
            </a:r>
            <a:r>
              <a:rPr lang="ru-RU" sz="1800" u="sng" dirty="0" smtClean="0"/>
              <a:t>чем более структурированными будут ваши тексты, тем проще вам будет с ними работать</a:t>
            </a:r>
            <a:r>
              <a:rPr lang="ru-RU" sz="1800" dirty="0" smtClean="0"/>
              <a:t>. </a:t>
            </a:r>
            <a:r>
              <a:rPr lang="ru-RU" sz="1800" u="sng" dirty="0" smtClean="0"/>
              <a:t>Старайтесь фиксировать и эмоциональную реакцию респондентов на ход беседы</a:t>
            </a:r>
            <a:r>
              <a:rPr lang="ru-RU" sz="1800" dirty="0" smtClean="0"/>
              <a:t> – что вызывает у них смех, что раздражает – эти детали могут многое рассказать об особенностях восприятия респондентами разных тем и их отношения к ним.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Пример </a:t>
            </a:r>
            <a:r>
              <a:rPr lang="ru-RU" sz="2800" dirty="0" err="1" smtClean="0"/>
              <a:t>транскрипта</a:t>
            </a:r>
            <a:r>
              <a:rPr lang="ru-RU" sz="2800" dirty="0" smtClean="0"/>
              <a:t> интервью (отрывок)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069160"/>
          </a:xfrm>
        </p:spPr>
        <p:txBody>
          <a:bodyPr>
            <a:noAutofit/>
          </a:bodyPr>
          <a:lstStyle/>
          <a:p>
            <a:r>
              <a:rPr lang="ru-RU" sz="1400" b="1" dirty="0" err="1" smtClean="0"/>
              <a:t>Транскрипт</a:t>
            </a:r>
            <a:r>
              <a:rPr lang="ru-RU" sz="1400" b="1" dirty="0" smtClean="0"/>
              <a:t> интервью с Ольгой (21 год)</a:t>
            </a:r>
            <a:endParaRPr lang="ru-RU" sz="1400" dirty="0" smtClean="0"/>
          </a:p>
          <a:p>
            <a:r>
              <a:rPr lang="ru-RU" sz="1400" b="1" dirty="0" smtClean="0"/>
              <a:t>В: Итак, давай начнем. Сейчас я попрошу тебя ответить на некоторые вопросы, рассказать немного о своей поездке и о себе тоже. Для начала, скажи, как тебя зовут, в каком городе живешь, сколько тебе лет и чем занимаешься – работаешь, учишься?</a:t>
            </a:r>
            <a:endParaRPr lang="ru-RU" sz="1400" dirty="0" smtClean="0"/>
          </a:p>
          <a:p>
            <a:r>
              <a:rPr lang="ru-RU" sz="1400" dirty="0" smtClean="0"/>
              <a:t>О: Меня зовут Ольга, мне 21 год, живу в городе Старый Оскол, 5-й курс, пишу диплом, собственно (</a:t>
            </a:r>
            <a:r>
              <a:rPr lang="ru-RU" sz="1400" i="1" dirty="0" smtClean="0"/>
              <a:t>смеется</a:t>
            </a:r>
            <a:r>
              <a:rPr lang="ru-RU" sz="1400" dirty="0" smtClean="0"/>
              <a:t>). </a:t>
            </a:r>
          </a:p>
          <a:p>
            <a:r>
              <a:rPr lang="ru-RU" sz="1400" b="1" dirty="0" smtClean="0"/>
              <a:t>В: Хорошо. Сначала поговорим немного о поездке. Расскажи, пожалуйста, когда происходила поездка, сколько она длилась, и куда именно ты ездила?</a:t>
            </a:r>
            <a:endParaRPr lang="ru-RU" sz="1400" dirty="0" smtClean="0"/>
          </a:p>
          <a:p>
            <a:r>
              <a:rPr lang="ru-RU" sz="1400" dirty="0" smtClean="0"/>
              <a:t>О: Ну, начнем с того, что в Америке я была два раза – первый раз я была позапрошлым летом, второй раз – прошлым летом, и первый и второй раз я была в одном и том же городе, потому что он мне очень понравился, он называется </a:t>
            </a:r>
            <a:r>
              <a:rPr lang="ru-RU" sz="1400" dirty="0" err="1" smtClean="0"/>
              <a:t>Миртл-Бич</a:t>
            </a:r>
            <a:r>
              <a:rPr lang="ru-RU" sz="1400" dirty="0" smtClean="0"/>
              <a:t>, он находится на берегу Атлантического океана. Моя первая поездка длилась всю программу, ну, то есть программа может начинаться в мае и заканчиваться в сентябре, и я улетела 19 мая и прилетела 25 сентября – как только сдала сессию, просто покидала все, собрала сумку и полетела. Моя вторая поездка длилась немного поменьше, потому что мне было очень проблематично получить визу, мне визу дали только в июне, я очень долго ждала решения посольства, и я полетела второй раз только 22 июня, а прилетела 10 сентября, то есть, поездка была поменьше, прилетела пораньше, потому что 5 курс, </a:t>
            </a:r>
            <a:br>
              <a:rPr lang="ru-RU" sz="1400" dirty="0" smtClean="0"/>
            </a:br>
            <a:r>
              <a:rPr lang="ru-RU" sz="1400" dirty="0" smtClean="0"/>
              <a:t>все-таки, надо быть на учебе. Ну вот, собственно, вот так.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полученных данных. Процедура кодирования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Итак, у нас есть </a:t>
            </a:r>
            <a:r>
              <a:rPr lang="ru-RU" sz="1900" dirty="0" err="1" smtClean="0"/>
              <a:t>транскрипты</a:t>
            </a:r>
            <a:r>
              <a:rPr lang="ru-RU" sz="1900" dirty="0" smtClean="0"/>
              <a:t> проведенных интервью, что дальше? Следующий этап работы с полученными данными – это их анализ. Он начинается с </a:t>
            </a:r>
            <a:r>
              <a:rPr lang="ru-RU" sz="1900" u="sng" dirty="0" smtClean="0"/>
              <a:t>процедуры кодирования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Прежде всего вам необходимо </a:t>
            </a:r>
            <a:r>
              <a:rPr lang="ru-RU" sz="1900" u="sng" dirty="0" smtClean="0"/>
              <a:t>выделить в </a:t>
            </a:r>
            <a:r>
              <a:rPr lang="ru-RU" sz="1900" u="sng" dirty="0" err="1" smtClean="0"/>
              <a:t>транскриптах</a:t>
            </a:r>
            <a:r>
              <a:rPr lang="ru-RU" sz="1900" u="sng" dirty="0" smtClean="0"/>
              <a:t> наиболее значимые с точки зрения исследования слова или словосочетания</a:t>
            </a:r>
            <a:r>
              <a:rPr lang="ru-RU" sz="1900" dirty="0" smtClean="0"/>
              <a:t>, своего рода </a:t>
            </a:r>
            <a:r>
              <a:rPr lang="ru-RU" sz="1900" u="sng" dirty="0" smtClean="0"/>
              <a:t>ключевые для респондентов смысловые единицы (коды)</a:t>
            </a:r>
            <a:r>
              <a:rPr lang="ru-RU" sz="1900" dirty="0" smtClean="0"/>
              <a:t>, выражающие их позицию по тому </a:t>
            </a:r>
            <a:br>
              <a:rPr lang="ru-RU" sz="1900" dirty="0" smtClean="0"/>
            </a:br>
            <a:r>
              <a:rPr lang="ru-RU" sz="1900" dirty="0" smtClean="0"/>
              <a:t>или иному вопросу, те значения, которые они придают </a:t>
            </a:r>
            <a:r>
              <a:rPr lang="ru-RU" sz="1900" dirty="0" err="1" smtClean="0"/>
              <a:t>опреде</a:t>
            </a:r>
            <a:r>
              <a:rPr lang="ru-RU" sz="1900" dirty="0" smtClean="0"/>
              <a:t>-ленным действиям и ситуациям и т.п. </a:t>
            </a:r>
            <a:r>
              <a:rPr lang="ru-RU" sz="1900" u="sng" dirty="0" smtClean="0"/>
              <a:t>Каждый код должен подтверждаться цитатами</a:t>
            </a:r>
            <a:r>
              <a:rPr lang="ru-RU" sz="1900" dirty="0" smtClean="0"/>
              <a:t> из одного или нескольких интервью.</a:t>
            </a:r>
          </a:p>
          <a:p>
            <a:r>
              <a:rPr lang="ru-RU" sz="1900" dirty="0"/>
              <a:t>Далее вы должны </a:t>
            </a:r>
            <a:r>
              <a:rPr lang="ru-RU" sz="1900" u="sng" dirty="0"/>
              <a:t>объединить сформированные коды в соответствующие им категории</a:t>
            </a:r>
            <a:r>
              <a:rPr lang="ru-RU" sz="1900" dirty="0"/>
              <a:t>, т.е. сгруппировать их по смыслу – это позволит структурировать полученные данные, осуществить более четкую связь с первоначальными задачами исследования. </a:t>
            </a:r>
            <a:r>
              <a:rPr lang="ru-RU" sz="1900" u="sng" dirty="0"/>
              <a:t>На основе выделенных кодов и категорий вам необходимо будет составить т.н. таблицу кодировки</a:t>
            </a:r>
            <a:r>
              <a:rPr lang="ru-RU" sz="19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652934"/>
          </a:xfrm>
        </p:spPr>
        <p:txBody>
          <a:bodyPr/>
          <a:lstStyle/>
          <a:p>
            <a:r>
              <a:rPr lang="ru-RU" dirty="0" smtClean="0"/>
              <a:t>Пример таблицы кодировки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51517" y="1340769"/>
          <a:ext cx="8064900" cy="5222442"/>
        </p:xfrm>
        <a:graphic>
          <a:graphicData uri="http://schemas.openxmlformats.org/drawingml/2006/table">
            <a:tbl>
              <a:tblPr/>
              <a:tblGrid>
                <a:gridCol w="1492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0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49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Категория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Код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Цитата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Интерпретация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878"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Общественное мнение – абстракция, миф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«абстрактная категория»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Общественное мнение… это некая довольно абстрактная категория, которая…якобы выражает мнение по тем или иным вопросам значимой части населения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[Тр_1]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Информант, подтверждая общую тенденцию относительно работы специалистов с концептом общественного мнения, говорит о ней в терминах неопределенности, абстрактности, не может в явном виде ее определить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9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«якобы выражает»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Фраза «якобы выражает» помимо прочего говорит о том, что респондент не убежден, что общественное мнение как категория вообще конструируется собственно мнением большинства или, по крайней мере, что специалисты, работающие с ней, это самое мнение большинства вообще учитывают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«категория аморфная, очень неопределенная»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 знаете, это не самый простой вопрос…это категория аморфная, очень неопределенная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[Тр_3]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См. код «абстрактная категория»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 России нет общественного мнения»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России как такая общественно-политическая дискуссия очень сильно деградирована…и в итоге все это приводит к тому, что в России нет общественного мнения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[Тр_1]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сущности, это продолжение кода «якобы выражает». Здесь респондент в своих сомнениях относительно этой категории идет еще дальше и постулирует отсутствие общественного мнения в России как такового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7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«это скорее только реакция»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Мнения людей остаются за рамками всего этого, это скорее только реакция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[Тр_2]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Еще один код, выражающий сомнение в том, что «общественное мнение» это собственно мнение. Здесь информант утверждает, что по своим свойствам это можно назвать скорее просто реакцией на те или иные действия со стороны государства или СМИ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29" marR="33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Перевод кодировочной таблицы в формат текста ИВР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5069160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Наконец, вы можете приступить к написанию эмпирического раздела вашей работы. Сначала </a:t>
            </a:r>
            <a:r>
              <a:rPr lang="ru-RU" sz="1900" u="sng" dirty="0" smtClean="0"/>
              <a:t>не забудьте указать, сколько было респондентов и как осуществлялся их отбор</a:t>
            </a:r>
            <a:r>
              <a:rPr lang="ru-RU" sz="1900" dirty="0" smtClean="0"/>
              <a:t> – т.е. описать осуществленную вами выборку респондентов.</a:t>
            </a:r>
          </a:p>
          <a:p>
            <a:r>
              <a:rPr lang="ru-RU" sz="1900" dirty="0" smtClean="0"/>
              <a:t>Затем вы описываете полученные коды и категории, приводите соответствующие им цитаты, после чего </a:t>
            </a:r>
            <a:r>
              <a:rPr lang="ru-RU" sz="1900" u="sng" dirty="0" smtClean="0"/>
              <a:t>осуществляете их интерпретацию</a:t>
            </a:r>
            <a:r>
              <a:rPr lang="ru-RU" sz="1900" dirty="0" smtClean="0"/>
              <a:t> – другими словами, вы должны объяснить, почему вы получили именно эти ответы, почему более значимыми оказались именно эти коды и категории, а не другие, и т.п. Помочь в более глубокой интерпретации данных могут проработанные вами в теоретической части исследования концепции и теории.</a:t>
            </a:r>
          </a:p>
          <a:p>
            <a:r>
              <a:rPr lang="ru-RU" sz="1900" dirty="0" smtClean="0"/>
              <a:t>Анализ данных должен представлять собой </a:t>
            </a:r>
            <a:r>
              <a:rPr lang="ru-RU" sz="1900" u="sng" dirty="0" smtClean="0"/>
              <a:t>структурированный, связанный текст</a:t>
            </a:r>
            <a:r>
              <a:rPr lang="ru-RU" sz="1900" dirty="0" smtClean="0"/>
              <a:t>, в котором вы показываете, как именно были решены поставленные в исследовании задачи и к каким выводам вы в итоге пришли.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 текста исследовательской работы, основанной на интервью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ru-RU" sz="2200" dirty="0" smtClean="0"/>
              <a:t>Теперь обратимся к первому способу формирования общественного мнения – через публичные дискуссии. Здесь я выделил три ключевых категории.</a:t>
            </a:r>
          </a:p>
          <a:p>
            <a:pPr>
              <a:lnSpc>
                <a:spcPct val="110000"/>
              </a:lnSpc>
            </a:pPr>
            <a:r>
              <a:rPr lang="ru-RU" sz="2200" dirty="0" smtClean="0"/>
              <a:t>Первой из них является категория «Публичная дискуссия – недостижимый идеал». Двое из моих информантов дали общую характеристику этому способу и его распространению как некой идеальной ситуации – «</a:t>
            </a:r>
            <a:r>
              <a:rPr lang="ru-RU" sz="2200" i="1" dirty="0" smtClean="0"/>
              <a:t>в идеальном мире, конечно, это должно быть, но в реальной жизни мне как специалисту это кажется маловероятным</a:t>
            </a:r>
            <a:r>
              <a:rPr lang="ru-RU" sz="2200" dirty="0" smtClean="0"/>
              <a:t>» [Транскрипт_1].</a:t>
            </a:r>
          </a:p>
          <a:p>
            <a:pPr>
              <a:lnSpc>
                <a:spcPct val="110000"/>
              </a:lnSpc>
            </a:pPr>
            <a:r>
              <a:rPr lang="ru-RU" sz="2200" dirty="0" smtClean="0"/>
              <a:t>Вторая категория здесь – «Публичная дискуссия – игры интеллектуалов». Она включает в себя тезис о том, что в нашем обществе участвуют в публичных дискуссиях лишь очень немногие, а именно «</a:t>
            </a:r>
            <a:r>
              <a:rPr lang="ru-RU" sz="2200" i="1" dirty="0" smtClean="0"/>
              <a:t>определенная прослойка отщепенцев-интеллектуалов, которые предпринимают какие-то действия, подписывают какие-то петиции, проявляют активность в социальных сетях, </a:t>
            </a:r>
            <a:r>
              <a:rPr lang="ru-RU" sz="2200" i="1" dirty="0" err="1" smtClean="0"/>
              <a:t>блогах</a:t>
            </a:r>
            <a:r>
              <a:rPr lang="ru-RU" sz="2200" dirty="0" smtClean="0"/>
              <a:t>» [Транскрипт_2]. Более того, их активность респонденты описывали в терминах некоего особого мира, в котором они не соприкасаются с большинством населения и, по сути, занимаются «</a:t>
            </a:r>
            <a:r>
              <a:rPr lang="ru-RU" sz="2200" i="1" dirty="0" smtClean="0"/>
              <a:t>гражданскими играми</a:t>
            </a:r>
            <a:r>
              <a:rPr lang="ru-RU" sz="2200" dirty="0" smtClean="0"/>
              <a:t>», которые для них «</a:t>
            </a:r>
            <a:r>
              <a:rPr lang="ru-RU" sz="2200" i="1" dirty="0" smtClean="0"/>
              <a:t>выступают в роли какого-то хобби</a:t>
            </a:r>
            <a:r>
              <a:rPr lang="ru-RU" sz="2200" dirty="0" smtClean="0"/>
              <a:t>» [Транскрипт_3].</a:t>
            </a:r>
          </a:p>
          <a:p>
            <a:pPr>
              <a:lnSpc>
                <a:spcPct val="110000"/>
              </a:lnSpc>
            </a:pPr>
            <a:r>
              <a:rPr lang="ru-RU" sz="2200" dirty="0" smtClean="0"/>
              <a:t>Третья категория – «Публичная дискуссия – не для сегодняшней России», как можно догадаться, постулирует несколько тезисов, согласно которым на данный момент этот способ формирования общественного мнения для российского общества является </a:t>
            </a:r>
            <a:r>
              <a:rPr lang="ru-RU" sz="2200" dirty="0" err="1" smtClean="0"/>
              <a:t>нерелевантым</a:t>
            </a:r>
            <a:r>
              <a:rPr lang="ru-RU" sz="2200" dirty="0" smtClean="0"/>
              <a:t>, хотя бы потому что «</a:t>
            </a:r>
            <a:r>
              <a:rPr lang="ru-RU" sz="2200" i="1" dirty="0" smtClean="0"/>
              <a:t>в России по-настоящему гражданской культуры пока еще нет</a:t>
            </a:r>
            <a:r>
              <a:rPr lang="ru-RU" sz="2200" dirty="0" smtClean="0"/>
              <a:t>» [Транскрипт_3] и «</a:t>
            </a:r>
            <a:r>
              <a:rPr lang="ru-RU" sz="2200" i="1" dirty="0" smtClean="0"/>
              <a:t>возможно, люди сегодня еще не готовы к тому, чтобы принимать активное участие в гражданской дискуссии</a:t>
            </a:r>
            <a:r>
              <a:rPr lang="ru-RU" sz="2200" dirty="0" smtClean="0"/>
              <a:t>» [Транскрипт_2].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интервью как понимание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Метод интервью в социологии направлен, прежде всего, на </a:t>
            </a:r>
            <a:r>
              <a:rPr lang="ru-RU" sz="1900" u="sng" dirty="0" smtClean="0"/>
              <a:t>поиск смыслов, вкладываемых людьми в их действия</a:t>
            </a:r>
            <a:r>
              <a:rPr lang="ru-RU" sz="1900" dirty="0" smtClean="0"/>
              <a:t>. Или, другими словами, </a:t>
            </a:r>
            <a:r>
              <a:rPr lang="ru-RU" sz="1900" u="sng" dirty="0" smtClean="0"/>
              <a:t>ориентирован прежде всего на понимание</a:t>
            </a:r>
            <a:r>
              <a:rPr lang="ru-RU" sz="1900" dirty="0" smtClean="0"/>
              <a:t>, на вопрос «почему?», заданный в отношении определенных действий или социальных практик. Почему, к примеру, человек, которому предложили превратить его хобби в высокодоходную профессию, отказывается от такой возможности? Какова его мотивация и с чем она связана?</a:t>
            </a:r>
          </a:p>
          <a:p>
            <a:r>
              <a:rPr lang="ru-RU" sz="1900" dirty="0" smtClean="0"/>
              <a:t>Предполагается, что респондент существует в особом социальном пространстве со специфическими смыслами, значениями, мотивами самых разных слов, жестов, решений и поступков. Интервью позволяет приблизиться к пониманию этой специфики </a:t>
            </a:r>
            <a:r>
              <a:rPr lang="ru-RU" sz="1900" u="sng" dirty="0" smtClean="0"/>
              <a:t>путем установления диалога с включенным в это пространство респондентом</a:t>
            </a:r>
            <a:r>
              <a:rPr lang="ru-RU" sz="19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интервью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81416" cy="5069160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Наиболее распространенными видами интервью можно назвать неструктурированное, </a:t>
            </a:r>
            <a:r>
              <a:rPr lang="ru-RU" sz="1900" dirty="0" err="1" smtClean="0"/>
              <a:t>полуструктурированное</a:t>
            </a:r>
            <a:r>
              <a:rPr lang="ru-RU" sz="1900" dirty="0" smtClean="0"/>
              <a:t> и структурирован-</a:t>
            </a:r>
            <a:r>
              <a:rPr lang="ru-RU" sz="1900" dirty="0" err="1" smtClean="0"/>
              <a:t>ное</a:t>
            </a:r>
            <a:r>
              <a:rPr lang="ru-RU" sz="1900" dirty="0" smtClean="0"/>
              <a:t> интервью.</a:t>
            </a:r>
          </a:p>
          <a:p>
            <a:r>
              <a:rPr lang="ru-RU" sz="1900" u="sng" dirty="0"/>
              <a:t>Н</a:t>
            </a:r>
            <a:r>
              <a:rPr lang="ru-RU" sz="1900" u="sng" dirty="0" smtClean="0"/>
              <a:t>еструктурированное интервью</a:t>
            </a:r>
            <a:r>
              <a:rPr lang="ru-RU" sz="1900" dirty="0" smtClean="0"/>
              <a:t> напоминает обычную беседу. Вместо четкого списка вопросов исследователь определяет лишь </a:t>
            </a:r>
            <a:r>
              <a:rPr lang="ru-RU" sz="1900" u="sng" dirty="0" smtClean="0"/>
              <a:t>ряд тем, которые он хотел бы обсудить</a:t>
            </a:r>
            <a:r>
              <a:rPr lang="ru-RU" sz="1900" dirty="0" smtClean="0"/>
              <a:t>. Само интервью получается </a:t>
            </a:r>
            <a:r>
              <a:rPr lang="ru-RU" sz="1900" u="sng" dirty="0" smtClean="0"/>
              <a:t>гибким, открытым</a:t>
            </a:r>
            <a:r>
              <a:rPr lang="ru-RU" sz="1900" dirty="0" smtClean="0"/>
              <a:t>, допускаются </a:t>
            </a:r>
            <a:r>
              <a:rPr lang="ru-RU" sz="1900" u="sng" dirty="0" smtClean="0"/>
              <a:t>отступления</a:t>
            </a:r>
            <a:r>
              <a:rPr lang="ru-RU" sz="1900" dirty="0" smtClean="0"/>
              <a:t>, если они позволяют лучше понять исследуемую проблему или группу.</a:t>
            </a:r>
          </a:p>
          <a:p>
            <a:r>
              <a:rPr lang="ru-RU" sz="1900" u="sng" dirty="0" smtClean="0"/>
              <a:t>Структурированное интервью</a:t>
            </a:r>
            <a:r>
              <a:rPr lang="ru-RU" sz="1900" dirty="0" smtClean="0"/>
              <a:t>, напротив, предполагает </a:t>
            </a:r>
            <a:r>
              <a:rPr lang="ru-RU" sz="1900" u="sng" dirty="0" smtClean="0"/>
              <a:t>наличие четкой структуры вопросов</a:t>
            </a:r>
            <a:r>
              <a:rPr lang="ru-RU" sz="1900" dirty="0" smtClean="0"/>
              <a:t>, соответствующих задачам исследования – беседа осуществляется именно в этой </a:t>
            </a:r>
            <a:r>
              <a:rPr lang="ru-RU" sz="1900" u="sng" dirty="0" smtClean="0"/>
              <a:t>строго заданной последовательности, которая не нарушается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В </a:t>
            </a:r>
            <a:r>
              <a:rPr lang="ru-RU" sz="1900" u="sng" dirty="0" err="1" smtClean="0"/>
              <a:t>полуструктурированных</a:t>
            </a:r>
            <a:r>
              <a:rPr lang="ru-RU" sz="1900" u="sng" dirty="0" smtClean="0"/>
              <a:t> интервью</a:t>
            </a:r>
            <a:r>
              <a:rPr lang="ru-RU" sz="1900" dirty="0" smtClean="0"/>
              <a:t>, в свою очередь, также существует сформированный исследователем список вопросов, однако </a:t>
            </a:r>
            <a:r>
              <a:rPr lang="ru-RU" sz="1900" u="sng" dirty="0" smtClean="0"/>
              <a:t>его структура достаточно гибкая</a:t>
            </a:r>
            <a:r>
              <a:rPr lang="ru-RU" sz="1900" dirty="0" smtClean="0"/>
              <a:t> и </a:t>
            </a:r>
            <a:r>
              <a:rPr lang="ru-RU" sz="1900" u="sng" dirty="0" smtClean="0"/>
              <a:t>допускает отступ-</a:t>
            </a:r>
            <a:br>
              <a:rPr lang="ru-RU" sz="1900" u="sng" dirty="0" smtClean="0"/>
            </a:br>
            <a:r>
              <a:rPr lang="ru-RU" sz="1900" u="sng" dirty="0" err="1" smtClean="0"/>
              <a:t>ления</a:t>
            </a:r>
            <a:r>
              <a:rPr lang="ru-RU" sz="1900" dirty="0" smtClean="0"/>
              <a:t>, если они оказываются полезными для исследования.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Гайд</a:t>
            </a:r>
            <a:r>
              <a:rPr lang="ru-RU" dirty="0" smtClean="0"/>
              <a:t> интервью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0691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Список вопросов или тем для интервью – или </a:t>
            </a:r>
            <a:r>
              <a:rPr lang="ru-RU" sz="1800" u="sng" dirty="0" err="1" smtClean="0"/>
              <a:t>гайд</a:t>
            </a:r>
            <a:r>
              <a:rPr lang="ru-RU" sz="1800" dirty="0" smtClean="0"/>
              <a:t> – представляет собой основной инструмент для эмпирического исследования в рамках данного метода. Это та основа, на которой строится беседа и </a:t>
            </a:r>
            <a:r>
              <a:rPr lang="ru-RU" sz="1800" u="sng" dirty="0" smtClean="0"/>
              <a:t>от которой зависит качество полученных исследователем данных</a:t>
            </a:r>
            <a:r>
              <a:rPr lang="ru-RU" sz="1800" dirty="0" smtClean="0"/>
              <a:t>.</a:t>
            </a:r>
          </a:p>
          <a:p>
            <a:r>
              <a:rPr lang="ru-RU" sz="1800" u="sng" dirty="0"/>
              <a:t>В</a:t>
            </a:r>
            <a:r>
              <a:rPr lang="ru-RU" sz="1800" u="sng" dirty="0" smtClean="0"/>
              <a:t>опросы </a:t>
            </a:r>
            <a:r>
              <a:rPr lang="ru-RU" sz="1800" u="sng" dirty="0" err="1" smtClean="0"/>
              <a:t>гайда</a:t>
            </a:r>
            <a:r>
              <a:rPr lang="ru-RU" sz="1800" u="sng" dirty="0" smtClean="0"/>
              <a:t> должны быть напрямую связаны с задачами исследования</a:t>
            </a:r>
            <a:r>
              <a:rPr lang="ru-RU" sz="1800" dirty="0" smtClean="0"/>
              <a:t>, а получаемые на них ответы, следовательно, решать эти задачи и в совокупности давать ответ на заданный исследователем ключевой вопрос. Сами </a:t>
            </a:r>
            <a:r>
              <a:rPr lang="ru-RU" sz="1800" u="sng" dirty="0" smtClean="0"/>
              <a:t>вопросы должны быть сформулированы понятным респондентам языком</a:t>
            </a:r>
            <a:r>
              <a:rPr lang="ru-RU" sz="1800" dirty="0" smtClean="0"/>
              <a:t>. Если в вопросах используются термины – важно пояснять их значение.</a:t>
            </a:r>
          </a:p>
          <a:p>
            <a:r>
              <a:rPr lang="ru-RU" sz="1800" dirty="0" smtClean="0"/>
              <a:t>Наконец, исследователь, впервые соприкоснувшись с изучаемым им объектом именно с этой стороны, может увидеть, что его </a:t>
            </a:r>
            <a:r>
              <a:rPr lang="ru-RU" sz="1800" dirty="0" err="1" smtClean="0"/>
              <a:t>гайд</a:t>
            </a:r>
            <a:r>
              <a:rPr lang="ru-RU" sz="1800" dirty="0" smtClean="0"/>
              <a:t> оказался неполным и требует дополнений, что вопросы все же сформулированы не совсем удачно – в этом случае в самых первых интервью </a:t>
            </a:r>
            <a:r>
              <a:rPr lang="ru-RU" sz="1800" u="sng" dirty="0" smtClean="0"/>
              <a:t>важно быть готовыми к введению новых, дополняющих вопросов, изменению их формулировок и т.д.,</a:t>
            </a:r>
            <a:r>
              <a:rPr lang="ru-RU" sz="1800" dirty="0" smtClean="0"/>
              <a:t> что позволит в итоге сформировать более оптимальный вариант </a:t>
            </a:r>
            <a:r>
              <a:rPr lang="ru-RU" sz="1800" dirty="0" err="1" smtClean="0"/>
              <a:t>гайда</a:t>
            </a:r>
            <a:r>
              <a:rPr lang="ru-RU" sz="1800" dirty="0" smtClean="0"/>
              <a:t>.</a:t>
            </a:r>
            <a:endParaRPr lang="ru-RU" sz="1900" u="sng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респондентов. Типы выборки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997152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Допустим, мы составили хороший </a:t>
            </a:r>
            <a:r>
              <a:rPr lang="ru-RU" sz="1900" dirty="0" err="1" smtClean="0"/>
              <a:t>гайд</a:t>
            </a:r>
            <a:r>
              <a:rPr lang="ru-RU" sz="1900" dirty="0" smtClean="0"/>
              <a:t> интервью и готовы приступить к его проведению. Но как нам искать респондентов? Набирать всех подряд? Вряд ли, раз речь идет о научном исследовании. Но какие в таком случае существуют принятые в социальных науках принципы их отбора?</a:t>
            </a:r>
          </a:p>
          <a:p>
            <a:r>
              <a:rPr lang="ru-RU" sz="1900" dirty="0" smtClean="0"/>
              <a:t>Начнем с того, что подходы к отбору респондентов или, иначе говоря, </a:t>
            </a:r>
            <a:r>
              <a:rPr lang="ru-RU" sz="1900" u="sng" dirty="0" smtClean="0"/>
              <a:t>к формированию выборки</a:t>
            </a:r>
            <a:r>
              <a:rPr lang="ru-RU" sz="1900" dirty="0" smtClean="0"/>
              <a:t> делятся на два основных типа – </a:t>
            </a:r>
            <a:r>
              <a:rPr lang="ru-RU" sz="1900" u="sng" dirty="0" smtClean="0"/>
              <a:t>случайные и неслучайные</a:t>
            </a:r>
            <a:r>
              <a:rPr lang="ru-RU" sz="1900" dirty="0" smtClean="0"/>
              <a:t>. Здесь ключевую роль играет </a:t>
            </a:r>
            <a:r>
              <a:rPr lang="ru-RU" sz="1900" u="sng" dirty="0" smtClean="0"/>
              <a:t>возможность (или ее отсутствие) равной степени вероятности попадания респондентов в выборку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К случайным выборкам относятся:</a:t>
            </a:r>
          </a:p>
          <a:p>
            <a:r>
              <a:rPr lang="ru-RU" sz="1900" dirty="0" smtClean="0"/>
              <a:t>1) </a:t>
            </a:r>
            <a:r>
              <a:rPr lang="ru-RU" sz="1900" u="sng" dirty="0" smtClean="0"/>
              <a:t>Простая случайная выборка</a:t>
            </a:r>
            <a:r>
              <a:rPr lang="ru-RU" sz="1900" dirty="0" smtClean="0"/>
              <a:t> (используются либо возможности «рандомизации» данных в компьютерных программах – </a:t>
            </a:r>
            <a:r>
              <a:rPr lang="en-US" sz="1900" dirty="0" smtClean="0"/>
              <a:t>Excel, SPSS</a:t>
            </a:r>
            <a:r>
              <a:rPr lang="ru-RU" sz="1900" dirty="0" smtClean="0"/>
              <a:t>, либо более простые методы, моделирующие ту же ситуацию – игральные кубики, перемешанные бумажки с номерами респондентов (</a:t>
            </a:r>
            <a:r>
              <a:rPr lang="ru-RU" sz="1900" u="sng" dirty="0" smtClean="0"/>
              <a:t>если у нас есть их список</a:t>
            </a:r>
            <a:r>
              <a:rPr lang="ru-RU" sz="1900" dirty="0" smtClean="0"/>
              <a:t>) и </a:t>
            </a:r>
            <a:r>
              <a:rPr lang="ru-RU" sz="1900" dirty="0" err="1" smtClean="0"/>
              <a:t>т.п</a:t>
            </a:r>
            <a:r>
              <a:rPr lang="en-US" sz="1900" dirty="0" smtClean="0"/>
              <a:t>)</a:t>
            </a:r>
            <a:r>
              <a:rPr lang="ru-RU" sz="1900" dirty="0" smtClean="0"/>
              <a:t>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респондентов. Типы выборки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2) </a:t>
            </a:r>
            <a:r>
              <a:rPr lang="ru-RU" sz="1900" u="sng" dirty="0" smtClean="0"/>
              <a:t>Механическая выборка</a:t>
            </a:r>
            <a:r>
              <a:rPr lang="ru-RU" sz="1900" dirty="0" smtClean="0"/>
              <a:t> (отбор каждого </a:t>
            </a:r>
            <a:r>
              <a:rPr lang="en-US" sz="1900" dirty="0" smtClean="0"/>
              <a:t>n-</a:t>
            </a:r>
            <a:r>
              <a:rPr lang="ru-RU" sz="1900" dirty="0" smtClean="0"/>
              <a:t>го (5-го, 10-го) респондента в совокупности; стартовая точка отсчета тоже чаще всего определяется случайным образом);</a:t>
            </a:r>
          </a:p>
          <a:p>
            <a:r>
              <a:rPr lang="ru-RU" sz="1900" dirty="0" smtClean="0"/>
              <a:t>3) </a:t>
            </a:r>
            <a:r>
              <a:rPr lang="ru-RU" sz="1900" u="sng" dirty="0" smtClean="0"/>
              <a:t>Гнездовая (кластерная) выборка</a:t>
            </a:r>
            <a:r>
              <a:rPr lang="ru-RU" sz="1900" dirty="0" smtClean="0"/>
              <a:t> (усложненный вариант простой случайной выборки – она осуществляется поэтапно – от более крупных к более мелким объектам; если вам необходимо сделать исследование по школьникам г. Москвы, то сначала случайным образом отбираются школы (1 шаг), затем – классы (2 шаг), затем – сами школьники (3 шаг));</a:t>
            </a:r>
          </a:p>
          <a:p>
            <a:r>
              <a:rPr lang="ru-RU" sz="1900" dirty="0" smtClean="0"/>
              <a:t>4) </a:t>
            </a:r>
            <a:r>
              <a:rPr lang="ru-RU" sz="1900" u="sng" dirty="0" smtClean="0"/>
              <a:t>Стратифицированная выборка</a:t>
            </a:r>
            <a:r>
              <a:rPr lang="ru-RU" sz="1900" dirty="0" smtClean="0"/>
              <a:t> (первоначальная генеральная совокупность разбивается на «страты» (категории, отобранные по тому или иному принципу – например, учебные направления Лицея), внутри каждой из которых впоследствии происходит случайный отбор).</a:t>
            </a:r>
          </a:p>
          <a:p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респондентов. Типы выборки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141168"/>
          </a:xfrm>
        </p:spPr>
        <p:txBody>
          <a:bodyPr>
            <a:normAutofit/>
          </a:bodyPr>
          <a:lstStyle/>
          <a:p>
            <a:r>
              <a:rPr lang="ru-RU" sz="1900" dirty="0"/>
              <a:t>К неслучайным выборкам, в свою очередь, относятся:</a:t>
            </a:r>
          </a:p>
          <a:p>
            <a:r>
              <a:rPr lang="ru-RU" sz="1900" dirty="0"/>
              <a:t>1) </a:t>
            </a:r>
            <a:r>
              <a:rPr lang="ru-RU" sz="1900" u="sng" dirty="0"/>
              <a:t>Квотная выборка</a:t>
            </a:r>
            <a:r>
              <a:rPr lang="ru-RU" sz="1900" dirty="0"/>
              <a:t> (репрезентативность результатов обеспечивается благодаря соблюдению пропорций между разными категориями респондентов: предположим, что в Лицее на Гуманитарном направлении учится 300 ребят, а на Юриспруденции – 100, в таком случае для исследования нам потребуется сохранение данной пропорции (3:1), вне зависимости от общего количества опрошенных (например, в опросе поучаствуют 120 учеников с Гуманитарного направления и 40 с Юриспруденции));</a:t>
            </a:r>
          </a:p>
          <a:p>
            <a:r>
              <a:rPr lang="ru-RU" sz="1900" dirty="0"/>
              <a:t>2) </a:t>
            </a:r>
            <a:r>
              <a:rPr lang="ru-RU" sz="1900" u="sng" dirty="0"/>
              <a:t>Метод снежного кома</a:t>
            </a:r>
            <a:r>
              <a:rPr lang="ru-RU" sz="1900" dirty="0"/>
              <a:t> (применяется в случае закрытого характера изучаемой социальной группы («закрытой» субкультуры, религиозной секты, элитного «клуба»); исследователь последовательно получает доступ к новым респондентам через тех, кто уже прошел исследование (происходит обмен контактами, рекомендациями и пр.));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респондентов. Типы выборки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069160"/>
          </a:xfrm>
        </p:spPr>
        <p:txBody>
          <a:bodyPr>
            <a:normAutofit/>
          </a:bodyPr>
          <a:lstStyle/>
          <a:p>
            <a:r>
              <a:rPr lang="ru-RU" sz="1900" dirty="0" smtClean="0"/>
              <a:t>3) </a:t>
            </a:r>
            <a:r>
              <a:rPr lang="ru-RU" sz="1900" u="sng" dirty="0" smtClean="0"/>
              <a:t>Выборка типичных случаев</a:t>
            </a:r>
            <a:r>
              <a:rPr lang="ru-RU" sz="1900" dirty="0" smtClean="0"/>
              <a:t> (составляется примерный портрет «типичного» представителя изучаемой группы (по определенным признакам – пол, возраст и т.д.) и в выборку попадают только те, кто ему соответствует);</a:t>
            </a:r>
          </a:p>
          <a:p>
            <a:r>
              <a:rPr lang="ru-RU" sz="1900" dirty="0" smtClean="0"/>
              <a:t>4) </a:t>
            </a:r>
            <a:r>
              <a:rPr lang="ru-RU" sz="1900" u="sng" dirty="0" smtClean="0"/>
              <a:t>Стихийная выборка</a:t>
            </a:r>
            <a:r>
              <a:rPr lang="ru-RU" sz="1900" dirty="0" smtClean="0"/>
              <a:t> (или выборка добровольцев) </a:t>
            </a:r>
            <a:br>
              <a:rPr lang="ru-RU" sz="1900" dirty="0" smtClean="0"/>
            </a:br>
            <a:r>
              <a:rPr lang="ru-RU" sz="1900" dirty="0" smtClean="0"/>
              <a:t>(данные собираются «стихийным» образом – другими словами, в исследовании участвуют все доступные (давшие свое согласие на интервью) респонденты из интересующей исследователя группы).</a:t>
            </a:r>
          </a:p>
          <a:p>
            <a:r>
              <a:rPr lang="ru-RU" sz="1900" dirty="0" smtClean="0"/>
              <a:t>Следует подчеркнуть, что при наличии такой возможности, в своих исследованиях </a:t>
            </a:r>
            <a:r>
              <a:rPr lang="ru-RU" sz="1900" u="sng" dirty="0" smtClean="0"/>
              <a:t>всегда лучше стремиться реализовать один из принципов случайной выборки</a:t>
            </a:r>
            <a:r>
              <a:rPr lang="ru-RU" sz="1900" dirty="0" smtClean="0"/>
              <a:t> – в таком случае полученные данные будут </a:t>
            </a:r>
            <a:r>
              <a:rPr lang="ru-RU" sz="1900" u="sng" dirty="0" smtClean="0"/>
              <a:t>более объективными и репрезентативными</a:t>
            </a:r>
            <a:r>
              <a:rPr lang="ru-RU" sz="1900" dirty="0" smtClean="0"/>
              <a:t> (т.е. лучше выражать основные характеристики и особенности изучаемой проблемы или социальной группы).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Проведение интервью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141168"/>
          </a:xfrm>
        </p:spPr>
        <p:txBody>
          <a:bodyPr>
            <a:noAutofit/>
          </a:bodyPr>
          <a:lstStyle/>
          <a:p>
            <a:pPr>
              <a:lnSpc>
                <a:spcPct val="96000"/>
              </a:lnSpc>
            </a:pPr>
            <a:r>
              <a:rPr lang="ru-RU" sz="1800" dirty="0" smtClean="0"/>
              <a:t>Итак, ваши респонденты найдены и отобраны. Как именно должны проходить интервью с ними? Для начала нужно отметить, что современные технологии позволяют проводить интервью не только лично, но и </a:t>
            </a:r>
            <a:r>
              <a:rPr lang="ru-RU" sz="1800" u="sng" dirty="0" smtClean="0"/>
              <a:t>дистанционно, например через скайп</a:t>
            </a:r>
            <a:r>
              <a:rPr lang="ru-RU" sz="1800" dirty="0" smtClean="0"/>
              <a:t>. Однако, вне зависимости от формата вашей беседы, для ее успешного проведения необходимо помнить о нескольких важных вещах:</a:t>
            </a:r>
          </a:p>
          <a:p>
            <a:pPr>
              <a:lnSpc>
                <a:spcPct val="96000"/>
              </a:lnSpc>
            </a:pPr>
            <a:r>
              <a:rPr lang="ru-RU" sz="1800" dirty="0" smtClean="0"/>
              <a:t>1) Интервью должны проводиться в </a:t>
            </a:r>
            <a:r>
              <a:rPr lang="ru-RU" sz="1800" u="sng" dirty="0" smtClean="0"/>
              <a:t>спокойной, тихой обстановке</a:t>
            </a:r>
            <a:r>
              <a:rPr lang="ru-RU" sz="1800" dirty="0" smtClean="0"/>
              <a:t>;</a:t>
            </a:r>
          </a:p>
          <a:p>
            <a:pPr>
              <a:lnSpc>
                <a:spcPct val="96000"/>
              </a:lnSpc>
            </a:pPr>
            <a:r>
              <a:rPr lang="ru-RU" sz="1800" dirty="0" smtClean="0"/>
              <a:t>2) Вы должны </a:t>
            </a:r>
            <a:r>
              <a:rPr lang="ru-RU" sz="1800" u="sng" dirty="0" smtClean="0"/>
              <a:t>создать для респондентов комфортную ситуацию</a:t>
            </a:r>
            <a:r>
              <a:rPr lang="ru-RU" sz="1800" dirty="0" smtClean="0"/>
              <a:t>. Кому-то удобнее общаться лично, кому-то – дистанционно, для кого-то важен зрительный контакт, а кто-то попросит вас отключить видео при беседе по скайпу – тот исследователь, который идет навстречу своим респондентам, получает </a:t>
            </a:r>
            <a:r>
              <a:rPr lang="ru-RU" sz="1800" u="sng" dirty="0" smtClean="0"/>
              <a:t>более развернутые и открытые ответы более расположенных к разговору людей</a:t>
            </a:r>
            <a:r>
              <a:rPr lang="ru-RU" sz="1800" dirty="0" smtClean="0"/>
              <a:t>;</a:t>
            </a:r>
          </a:p>
          <a:p>
            <a:pPr>
              <a:lnSpc>
                <a:spcPct val="96000"/>
              </a:lnSpc>
            </a:pPr>
            <a:r>
              <a:rPr lang="ru-RU" sz="1800" dirty="0" smtClean="0"/>
              <a:t>3) Выдерживайте </a:t>
            </a:r>
            <a:r>
              <a:rPr lang="ru-RU" sz="1800" u="sng" dirty="0" smtClean="0"/>
              <a:t>спокойный, приветливый тон</a:t>
            </a:r>
            <a:r>
              <a:rPr lang="ru-RU" sz="1800" dirty="0" smtClean="0"/>
              <a:t>. Старайтесь </a:t>
            </a:r>
            <a:r>
              <a:rPr lang="ru-RU" sz="1800" u="sng" dirty="0" smtClean="0"/>
              <a:t>проявлять интерес к тому, о чем вам рассказывают</a:t>
            </a:r>
            <a:r>
              <a:rPr lang="ru-RU" sz="1800" dirty="0" smtClean="0"/>
              <a:t>, задавайте уточняющие вопросы. Не вытягивайте информацию насильно, но </a:t>
            </a:r>
            <a:br>
              <a:rPr lang="ru-RU" sz="1800" dirty="0" smtClean="0"/>
            </a:br>
            <a:r>
              <a:rPr lang="ru-RU" sz="1800" dirty="0" smtClean="0"/>
              <a:t>и </a:t>
            </a:r>
            <a:r>
              <a:rPr lang="ru-RU" sz="1800" u="sng" dirty="0" smtClean="0"/>
              <a:t>не забывайте, что ваша цель – получить развернутые, а не </a:t>
            </a:r>
            <a:br>
              <a:rPr lang="ru-RU" sz="1800" u="sng" dirty="0" smtClean="0"/>
            </a:br>
            <a:r>
              <a:rPr lang="ru-RU" sz="1800" u="sng" dirty="0" smtClean="0"/>
              <a:t>сжатые ответы</a:t>
            </a:r>
            <a:r>
              <a:rPr lang="ru-RU" sz="1800" dirty="0" smtClean="0"/>
              <a:t>. «Да» и «нет» – это уже опрос, а не интервью.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429</TotalTime>
  <Words>2344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Метод интервью как понимание</vt:lpstr>
      <vt:lpstr>Виды интервью</vt:lpstr>
      <vt:lpstr>Гайд интервью</vt:lpstr>
      <vt:lpstr>Отбор респондентов. Типы выборки</vt:lpstr>
      <vt:lpstr>Отбор респондентов. Типы выборки</vt:lpstr>
      <vt:lpstr>Отбор респондентов. Типы выборки</vt:lpstr>
      <vt:lpstr>Отбор респондентов. Типы выборки</vt:lpstr>
      <vt:lpstr>Проведение интервью</vt:lpstr>
      <vt:lpstr>Фиксация данных</vt:lpstr>
      <vt:lpstr>Расшифровка интервью</vt:lpstr>
      <vt:lpstr>Пример транскрипта интервью (отрывок)</vt:lpstr>
      <vt:lpstr>Анализ полученных данных. Процедура кодирования</vt:lpstr>
      <vt:lpstr>Пример таблицы кодировки</vt:lpstr>
      <vt:lpstr>Перевод кодировочной таблицы в формат текста ИВР</vt:lpstr>
      <vt:lpstr>Пример текста исследовательской работы, основанной на интервью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интервью и его особенности</dc:title>
  <dc:creator>Newrockstream</dc:creator>
  <cp:lastModifiedBy>Newrockstream</cp:lastModifiedBy>
  <cp:revision>23</cp:revision>
  <dcterms:created xsi:type="dcterms:W3CDTF">2018-08-06T15:10:10Z</dcterms:created>
  <dcterms:modified xsi:type="dcterms:W3CDTF">2019-08-25T06:39:43Z</dcterms:modified>
</cp:coreProperties>
</file>