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5AE1-C9E5-4A9B-8E33-B3C8220EFD8E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D6EE2-449E-4F3E-AE6B-99085C596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245FFB-665B-4AD9-9C62-73B456503C86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C054-3AC2-4838-B455-2AFFF60E6C7E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2B38-F2F4-474C-A9E8-0080792EA598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38CD23-08F7-4ECE-B3F5-817581B923FD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375590-C497-4D1A-8967-9A5B1558966E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46CF-FD64-46D6-AFC7-819499457197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43BF-2EE9-4968-B465-20E162D22A67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9C7D4F-9446-41C9-BAE6-590D81D4C294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944-4C23-43D3-B28E-566172CBDA00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FC70A4-A212-48BB-8466-C31C89870160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6F154B-348F-4818-BFE8-A1754850B185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D3C3A8-BB49-4149-9FA0-044828A1C8A0}" type="datetime1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" TargetMode="External"/><Relationship Id="rId2" Type="http://schemas.openxmlformats.org/officeDocument/2006/relationships/hyperlink" Target="http://ecsocman.hse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ak.ed.gov.ru/" TargetMode="External"/><Relationship Id="rId4" Type="http://schemas.openxmlformats.org/officeDocument/2006/relationships/hyperlink" Target="https://elibrary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ofknowledge.com/" TargetMode="External"/><Relationship Id="rId2" Type="http://schemas.openxmlformats.org/officeDocument/2006/relationships/hyperlink" Target="https://www.scopu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google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ciom.ru/" TargetMode="External"/><Relationship Id="rId2" Type="http://schemas.openxmlformats.org/officeDocument/2006/relationships/hyperlink" Target="http://www.gk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m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2708920"/>
            <a:ext cx="561662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tx2"/>
                </a:solidFill>
              </a:rPr>
              <a:t>Курс «НИПС». </a:t>
            </a:r>
            <a:r>
              <a:rPr lang="ru-RU" sz="2800" b="1" i="1" smtClean="0">
                <a:solidFill>
                  <a:schemeClr val="tx2"/>
                </a:solidFill>
              </a:rPr>
              <a:t>Занятие 4</a:t>
            </a:r>
            <a:endParaRPr lang="ru-RU" sz="2800" b="1" i="1" dirty="0" smtClean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ru-RU" sz="2800" b="1" i="1" dirty="0" smtClean="0">
                <a:solidFill>
                  <a:schemeClr val="tx2"/>
                </a:solidFill>
              </a:rPr>
              <a:t>Работа с источниками и оформление ссылок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Наконец, все используемые вами источники должны быть включены в </a:t>
            </a:r>
            <a:r>
              <a:rPr lang="ru-RU" sz="1900" b="1" dirty="0" smtClean="0"/>
              <a:t>библиографический список</a:t>
            </a:r>
            <a:r>
              <a:rPr lang="ru-RU" sz="1900" dirty="0" smtClean="0"/>
              <a:t> (или список используемых источников), который </a:t>
            </a:r>
            <a:r>
              <a:rPr lang="ru-RU" sz="1900" u="sng" dirty="0" smtClean="0"/>
              <a:t>оформляется по алфавиту и по следующим правилам</a:t>
            </a:r>
            <a:r>
              <a:rPr lang="ru-RU" sz="1900" dirty="0" smtClean="0"/>
              <a:t>:</a:t>
            </a:r>
          </a:p>
          <a:p>
            <a:r>
              <a:rPr lang="ru-RU" sz="1900" dirty="0" smtClean="0"/>
              <a:t>1) </a:t>
            </a:r>
            <a:r>
              <a:rPr lang="ru-RU" sz="1900" u="sng" dirty="0" smtClean="0"/>
              <a:t>Статья в журнале</a:t>
            </a:r>
            <a:r>
              <a:rPr lang="ru-RU" sz="1900" dirty="0" smtClean="0"/>
              <a:t>: </a:t>
            </a:r>
          </a:p>
          <a:p>
            <a:pPr marL="0" indent="0">
              <a:buNone/>
            </a:pPr>
            <a:r>
              <a:rPr lang="ru-RU" sz="2000" i="1" dirty="0" smtClean="0"/>
              <a:t>Латышева Т. Феномен молодежной субкультуры: сущность, типы </a:t>
            </a:r>
            <a:r>
              <a:rPr lang="en-US" sz="2000" i="1" dirty="0" smtClean="0"/>
              <a:t>//</a:t>
            </a:r>
            <a:r>
              <a:rPr lang="ru-RU" sz="2000" i="1" dirty="0" smtClean="0"/>
              <a:t> Социологические исследования. 2010. № 6. С. 93-101.</a:t>
            </a:r>
            <a:endParaRPr lang="ru-RU" sz="1900" i="1" dirty="0" smtClean="0"/>
          </a:p>
          <a:p>
            <a:r>
              <a:rPr lang="ru-RU" sz="1900" dirty="0" smtClean="0"/>
              <a:t>2) </a:t>
            </a:r>
            <a:r>
              <a:rPr lang="ru-RU" sz="1900" u="sng" dirty="0" smtClean="0"/>
              <a:t>Книга</a:t>
            </a:r>
            <a:r>
              <a:rPr lang="ru-RU" sz="1900" dirty="0" smtClean="0"/>
              <a:t>: </a:t>
            </a:r>
          </a:p>
          <a:p>
            <a:pPr marL="0" indent="0">
              <a:buNone/>
            </a:pPr>
            <a:r>
              <a:rPr lang="ru-RU" sz="2000" i="1" dirty="0" err="1" smtClean="0"/>
              <a:t>Лебон</a:t>
            </a:r>
            <a:r>
              <a:rPr lang="ru-RU" sz="2000" i="1" dirty="0" smtClean="0"/>
              <a:t> Г. Психология народов и масс. М.: Академический проект, 2011.</a:t>
            </a:r>
            <a:endParaRPr lang="ru-RU" sz="1900" i="1" dirty="0" smtClean="0"/>
          </a:p>
          <a:p>
            <a:r>
              <a:rPr lang="ru-RU" sz="1900" dirty="0" smtClean="0"/>
              <a:t>3) </a:t>
            </a:r>
            <a:r>
              <a:rPr lang="ru-RU" sz="1900" u="sng" dirty="0" smtClean="0"/>
              <a:t>Электронный источник</a:t>
            </a:r>
            <a:r>
              <a:rPr lang="ru-RU" sz="1900" dirty="0" smtClean="0"/>
              <a:t>: </a:t>
            </a:r>
          </a:p>
          <a:p>
            <a:pPr marL="0" indent="0">
              <a:buNone/>
            </a:pPr>
            <a:r>
              <a:rPr lang="ru-RU" sz="2000" i="1" dirty="0" smtClean="0"/>
              <a:t>Куренной В. Функции массовой культуры // </a:t>
            </a:r>
            <a:r>
              <a:rPr lang="ru-RU" sz="2000" i="1" dirty="0" err="1" smtClean="0"/>
              <a:t>Постнаука</a:t>
            </a:r>
            <a:r>
              <a:rPr lang="ru-RU" sz="2000" i="1" dirty="0" smtClean="0"/>
              <a:t> </a:t>
            </a:r>
            <a:r>
              <a:rPr lang="en-US" sz="2000" i="1" dirty="0" smtClean="0"/>
              <a:t>[</a:t>
            </a:r>
            <a:r>
              <a:rPr lang="ru-RU" sz="2000" i="1" dirty="0" smtClean="0"/>
              <a:t>сайт</a:t>
            </a:r>
            <a:r>
              <a:rPr lang="en-US" sz="2000" i="1" dirty="0" smtClean="0"/>
              <a:t>]. [2014]. </a:t>
            </a:r>
            <a:r>
              <a:rPr lang="ru-RU" sz="2000" i="1" dirty="0" smtClean="0"/>
              <a:t>URL: http://postnauka.ru/video/20391 (дата обращения – </a:t>
            </a:r>
            <a:r>
              <a:rPr lang="en-US" sz="2000" i="1" dirty="0" smtClean="0"/>
              <a:t>23</a:t>
            </a:r>
            <a:r>
              <a:rPr lang="ru-RU" sz="2000" i="1" dirty="0" smtClean="0"/>
              <a:t>.0</a:t>
            </a:r>
            <a:r>
              <a:rPr lang="en-US" sz="2000" i="1" dirty="0" smtClean="0"/>
              <a:t>8</a:t>
            </a:r>
            <a:r>
              <a:rPr lang="ru-RU" sz="2000" i="1" dirty="0" smtClean="0"/>
              <a:t>.201</a:t>
            </a:r>
            <a:r>
              <a:rPr lang="en-US" sz="2000" i="1" dirty="0" smtClean="0"/>
              <a:t>8</a:t>
            </a:r>
            <a:r>
              <a:rPr lang="ru-RU" sz="2000" i="1" dirty="0" smtClean="0"/>
              <a:t>).</a:t>
            </a:r>
            <a:endParaRPr lang="ru-RU" sz="19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Значимость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Чтобы исследование могло претендовать на научный статус, работа над ним </a:t>
            </a:r>
            <a:r>
              <a:rPr lang="ru-RU" sz="1900" u="sng" dirty="0" smtClean="0"/>
              <a:t>обязательно должна сопровождаться опорой на академические источники</a:t>
            </a:r>
            <a:r>
              <a:rPr lang="ru-RU" sz="1900" dirty="0" smtClean="0"/>
              <a:t>. </a:t>
            </a:r>
          </a:p>
          <a:p>
            <a:r>
              <a:rPr lang="ru-RU" sz="1900" dirty="0" smtClean="0"/>
              <a:t>Какие именно? Это могут быть, к примеру:</a:t>
            </a:r>
          </a:p>
          <a:p>
            <a:r>
              <a:rPr lang="ru-RU" sz="1900" i="1" dirty="0" smtClean="0"/>
              <a:t>Монографии и книги (научные);</a:t>
            </a:r>
          </a:p>
          <a:p>
            <a:r>
              <a:rPr lang="ru-RU" sz="1900" i="1" dirty="0" smtClean="0"/>
              <a:t>Научные статьи (публикуемые в соответствующих тематических журналах);</a:t>
            </a:r>
          </a:p>
          <a:p>
            <a:r>
              <a:rPr lang="ru-RU" sz="1900" i="1" dirty="0" smtClean="0"/>
              <a:t>Статистические базы данных и др.</a:t>
            </a:r>
          </a:p>
          <a:p>
            <a:r>
              <a:rPr lang="ru-RU" sz="1900" dirty="0" smtClean="0"/>
              <a:t>Работа с источниками позволяет вам</a:t>
            </a:r>
            <a:r>
              <a:rPr lang="ru-RU" sz="1900" dirty="0"/>
              <a:t> </a:t>
            </a:r>
            <a:r>
              <a:rPr lang="ru-RU" sz="1900" u="sng" dirty="0" smtClean="0"/>
              <a:t>погрузиться в исследуемую тему</a:t>
            </a:r>
            <a:r>
              <a:rPr lang="ru-RU" sz="1900" dirty="0" smtClean="0"/>
              <a:t>, ее историю и актуальные аспекты, а также </a:t>
            </a:r>
            <a:r>
              <a:rPr lang="ru-RU" sz="1900" u="sng" dirty="0" smtClean="0"/>
              <a:t>познакомиться с основными раскрывающими ее определениями, концепциями и теориями.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базы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Autofit/>
          </a:bodyPr>
          <a:lstStyle/>
          <a:p>
            <a:r>
              <a:rPr lang="ru-RU" sz="1900" b="1" dirty="0" smtClean="0"/>
              <a:t>Электронные «библиотеки» (российские):</a:t>
            </a:r>
          </a:p>
          <a:p>
            <a:r>
              <a:rPr lang="ru-RU" sz="1900" i="1" dirty="0" smtClean="0"/>
              <a:t>Экономика Социология Менеджмент</a:t>
            </a:r>
            <a:r>
              <a:rPr lang="ru-RU" sz="1900" dirty="0" smtClean="0"/>
              <a:t> (</a:t>
            </a:r>
            <a:r>
              <a:rPr lang="en-US" sz="1900" dirty="0" smtClean="0">
                <a:hlinkClick r:id="rId2"/>
              </a:rPr>
              <a:t>http://ecsocman.hse.ru/</a:t>
            </a:r>
            <a:r>
              <a:rPr lang="ru-RU" sz="1900" dirty="0" smtClean="0"/>
              <a:t>)</a:t>
            </a:r>
          </a:p>
          <a:p>
            <a:r>
              <a:rPr lang="ru-RU" sz="1900" i="1" dirty="0" err="1" smtClean="0"/>
              <a:t>КиберЛенинка</a:t>
            </a:r>
            <a:r>
              <a:rPr lang="ru-RU" sz="1900" dirty="0" smtClean="0"/>
              <a:t> (</a:t>
            </a:r>
            <a:r>
              <a:rPr lang="en-US" sz="1900" dirty="0" smtClean="0">
                <a:hlinkClick r:id="rId3"/>
              </a:rPr>
              <a:t>https://cyberleninka.ru/</a:t>
            </a:r>
            <a:r>
              <a:rPr lang="ru-RU" sz="1900" dirty="0" smtClean="0"/>
              <a:t>)</a:t>
            </a:r>
          </a:p>
          <a:p>
            <a:r>
              <a:rPr lang="en-US" sz="1900" i="1" dirty="0" err="1" smtClean="0"/>
              <a:t>eLIBRARY</a:t>
            </a:r>
            <a:r>
              <a:rPr lang="en-US" sz="1900" dirty="0" smtClean="0"/>
              <a:t> (</a:t>
            </a:r>
            <a:r>
              <a:rPr lang="en-US" sz="1900" dirty="0" smtClean="0">
                <a:hlinkClick r:id="rId4"/>
              </a:rPr>
              <a:t>https://elibrary.ru/</a:t>
            </a:r>
            <a:r>
              <a:rPr lang="en-US" sz="1900" dirty="0" smtClean="0"/>
              <a:t>)</a:t>
            </a:r>
            <a:endParaRPr lang="ru-RU" sz="1900" dirty="0" smtClean="0"/>
          </a:p>
          <a:p>
            <a:r>
              <a:rPr lang="ru-RU" sz="1900" dirty="0" smtClean="0"/>
              <a:t>Для поиска подходящих вам статей и книг старайтесь использовать соответствующие базы данных – они содержат в себе </a:t>
            </a:r>
            <a:r>
              <a:rPr lang="ru-RU" sz="1900" u="sng" dirty="0" smtClean="0"/>
              <a:t>научные тексты по множеству тем из всех основных (и не только) российских научных журналов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Полезным для вас также может оказаться и </a:t>
            </a:r>
            <a:r>
              <a:rPr lang="ru-RU" sz="1900" i="1" dirty="0" smtClean="0"/>
              <a:t>список ВАК</a:t>
            </a:r>
            <a:r>
              <a:rPr lang="ru-RU" sz="1900" dirty="0" smtClean="0"/>
              <a:t> (релевантных с точки зрения российской научной сферы журналов), где можно найти конкретные журналы по конкретным тематических блокам (социология образования, к примеру), на сайтах которых вы можете проводить уже более предметный поиск подходящих статей (</a:t>
            </a:r>
            <a:r>
              <a:rPr lang="en-US" sz="1900" dirty="0" smtClean="0">
                <a:hlinkClick r:id="rId5"/>
              </a:rPr>
              <a:t>http://vak.ed.gov.ru/</a:t>
            </a:r>
            <a:r>
              <a:rPr lang="ru-RU" sz="1900" dirty="0" smtClean="0"/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базы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ru-RU" sz="1900" b="1" dirty="0" smtClean="0"/>
              <a:t>Зарубежные базы данных:</a:t>
            </a:r>
          </a:p>
          <a:p>
            <a:r>
              <a:rPr lang="en-US" sz="1900" i="1" dirty="0" smtClean="0"/>
              <a:t>Scopus</a:t>
            </a:r>
            <a:r>
              <a:rPr lang="en-US" sz="1900" dirty="0" smtClean="0"/>
              <a:t> (</a:t>
            </a:r>
            <a:r>
              <a:rPr lang="en-US" sz="1900" dirty="0" smtClean="0">
                <a:hlinkClick r:id="rId2"/>
              </a:rPr>
              <a:t>https://www.scopus.com/</a:t>
            </a:r>
            <a:r>
              <a:rPr lang="en-US" sz="1900" dirty="0" smtClean="0"/>
              <a:t>)</a:t>
            </a:r>
          </a:p>
          <a:p>
            <a:r>
              <a:rPr lang="en-US" sz="1900" i="1" dirty="0" smtClean="0"/>
              <a:t>Web of Science</a:t>
            </a:r>
            <a:r>
              <a:rPr lang="en-US" sz="1900" dirty="0" smtClean="0"/>
              <a:t> (</a:t>
            </a:r>
            <a:r>
              <a:rPr lang="en-US" sz="1900" dirty="0" smtClean="0">
                <a:hlinkClick r:id="rId3"/>
              </a:rPr>
              <a:t>https://www.webofknowledge.com/</a:t>
            </a:r>
            <a:r>
              <a:rPr lang="en-US" sz="1900" dirty="0" smtClean="0"/>
              <a:t>)</a:t>
            </a:r>
          </a:p>
          <a:p>
            <a:r>
              <a:rPr lang="ru-RU" sz="1900" i="1" dirty="0" smtClean="0"/>
              <a:t>Академия </a:t>
            </a:r>
            <a:r>
              <a:rPr lang="en-US" sz="1900" i="1" dirty="0" smtClean="0"/>
              <a:t>Google</a:t>
            </a:r>
            <a:r>
              <a:rPr lang="ru-RU" sz="1900" dirty="0" smtClean="0"/>
              <a:t> (</a:t>
            </a:r>
            <a:r>
              <a:rPr lang="en-US" sz="1900" dirty="0" smtClean="0">
                <a:hlinkClick r:id="rId4"/>
              </a:rPr>
              <a:t>https://scholar.google.ru/</a:t>
            </a:r>
            <a:r>
              <a:rPr lang="ru-RU" sz="1900" dirty="0" smtClean="0"/>
              <a:t>)</a:t>
            </a:r>
            <a:endParaRPr lang="en-US" sz="1900" dirty="0" smtClean="0"/>
          </a:p>
          <a:p>
            <a:r>
              <a:rPr lang="ru-RU" sz="1900" dirty="0" smtClean="0"/>
              <a:t>Эти базы данных полезно использовать для </a:t>
            </a:r>
            <a:r>
              <a:rPr lang="ru-RU" sz="1900" u="sng" dirty="0" smtClean="0"/>
              <a:t>поиска иностранных статей и книг по вашей теме</a:t>
            </a:r>
            <a:r>
              <a:rPr lang="ru-RU" sz="1900" dirty="0" smtClean="0"/>
              <a:t> (если такая необходимость возникает). </a:t>
            </a:r>
            <a:r>
              <a:rPr lang="en-US" sz="1900" dirty="0"/>
              <a:t>Scopus </a:t>
            </a:r>
            <a:r>
              <a:rPr lang="ru-RU" sz="1900" dirty="0"/>
              <a:t>и </a:t>
            </a:r>
            <a:r>
              <a:rPr lang="en-US" sz="1900" dirty="0"/>
              <a:t>Web of </a:t>
            </a:r>
            <a:r>
              <a:rPr lang="en-US" sz="1900" dirty="0" smtClean="0"/>
              <a:t>Science</a:t>
            </a:r>
            <a:r>
              <a:rPr lang="ru-RU" sz="1900" dirty="0" smtClean="0"/>
              <a:t> представляют собой закрытые базы научных статей (однако доступ к ним открыт со всех компьютеров НИУ ВШЭ), </a:t>
            </a:r>
            <a:r>
              <a:rPr lang="en-US" sz="1900" dirty="0"/>
              <a:t>Google </a:t>
            </a:r>
            <a:r>
              <a:rPr lang="ru-RU" sz="1900" dirty="0" smtClean="0"/>
              <a:t>Академия, в свою очередь, ресурс более открытый и доступный.</a:t>
            </a:r>
          </a:p>
          <a:p>
            <a:pPr marL="0" indent="0">
              <a:buNone/>
            </a:pP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базы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ru-RU" sz="1900" b="1" dirty="0" smtClean="0"/>
              <a:t>Статистические базы данных и центры изучения общественного мнения</a:t>
            </a:r>
            <a:r>
              <a:rPr lang="ru-RU" sz="1900" dirty="0" smtClean="0"/>
              <a:t>:</a:t>
            </a:r>
          </a:p>
          <a:p>
            <a:r>
              <a:rPr lang="ru-RU" sz="1900" i="1" dirty="0" smtClean="0"/>
              <a:t>Федеральная служба государственной статистики </a:t>
            </a:r>
            <a:r>
              <a:rPr lang="ru-RU" sz="1900" dirty="0" smtClean="0"/>
              <a:t>(</a:t>
            </a:r>
            <a:r>
              <a:rPr lang="en-US" sz="1900" dirty="0" smtClean="0">
                <a:hlinkClick r:id="rId2"/>
              </a:rPr>
              <a:t>http://www.gks.ru/</a:t>
            </a:r>
            <a:r>
              <a:rPr lang="ru-RU" sz="1900" dirty="0" smtClean="0"/>
              <a:t>)</a:t>
            </a:r>
          </a:p>
          <a:p>
            <a:r>
              <a:rPr lang="ru-RU" sz="1900" i="1" dirty="0" smtClean="0"/>
              <a:t>Всероссийский центр изучения общественного мнения </a:t>
            </a:r>
            <a:r>
              <a:rPr lang="ru-RU" sz="1900" dirty="0" smtClean="0"/>
              <a:t>(</a:t>
            </a:r>
            <a:r>
              <a:rPr lang="en-US" sz="1900" dirty="0" smtClean="0">
                <a:hlinkClick r:id="rId3"/>
              </a:rPr>
              <a:t>https://wciom.ru/</a:t>
            </a:r>
            <a:r>
              <a:rPr lang="ru-RU" sz="1900" dirty="0" smtClean="0"/>
              <a:t>)</a:t>
            </a:r>
          </a:p>
          <a:p>
            <a:r>
              <a:rPr lang="ru-RU" sz="1900" i="1" dirty="0" smtClean="0"/>
              <a:t>Фонд «Общественное мнение»</a:t>
            </a:r>
            <a:r>
              <a:rPr lang="ru-RU" sz="1900" dirty="0" smtClean="0"/>
              <a:t> (</a:t>
            </a:r>
            <a:r>
              <a:rPr lang="en-US" sz="1900" dirty="0" smtClean="0">
                <a:hlinkClick r:id="rId4"/>
              </a:rPr>
              <a:t>http://fom.ru/</a:t>
            </a:r>
            <a:r>
              <a:rPr lang="ru-RU" sz="1900" dirty="0" smtClean="0"/>
              <a:t>)</a:t>
            </a:r>
          </a:p>
          <a:p>
            <a:r>
              <a:rPr lang="ru-RU" sz="1900" dirty="0" smtClean="0"/>
              <a:t>Зачастую исследователям в социальных науках приходится </a:t>
            </a:r>
            <a:r>
              <a:rPr lang="ru-RU" sz="1900" u="sng" dirty="0" smtClean="0"/>
              <a:t>работать со статистикой и данными крупных всероссийских опросов</a:t>
            </a:r>
            <a:r>
              <a:rPr lang="ru-RU" sz="1900" dirty="0" smtClean="0"/>
              <a:t> – иногда для подтверждения или опровержения своих гипотез, иногда – для обоснования актуальности исследования и интерпретации его выводов. В таких случаях приведенные выше ресурсы могут очень пригодится.</a:t>
            </a:r>
          </a:p>
          <a:p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Тэги или ключевые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Сам процесс поиска необходимых вам статей, книг или статистических баз данных осуществляется по </a:t>
            </a:r>
            <a:r>
              <a:rPr lang="ru-RU" sz="1900" b="1" dirty="0" smtClean="0"/>
              <a:t>ключевым словам или «тэгам»</a:t>
            </a:r>
            <a:r>
              <a:rPr lang="ru-RU" sz="1900" dirty="0" smtClean="0"/>
              <a:t>, отражающим суть вашей темы. </a:t>
            </a:r>
          </a:p>
          <a:p>
            <a:r>
              <a:rPr lang="ru-RU" sz="1900" dirty="0" smtClean="0"/>
              <a:t>Например, для темы «</a:t>
            </a:r>
            <a:r>
              <a:rPr lang="ru-RU" sz="1900" i="1" dirty="0" smtClean="0"/>
              <a:t>Современный футбол глазами болельщиков – значимая часть жизни или продукт массового потребления?</a:t>
            </a:r>
            <a:r>
              <a:rPr lang="ru-RU" sz="1900" dirty="0" smtClean="0"/>
              <a:t>» ключевыми словами могут быть:</a:t>
            </a:r>
          </a:p>
          <a:p>
            <a:r>
              <a:rPr lang="ru-RU" sz="1900" i="1" dirty="0" smtClean="0"/>
              <a:t>Футбольные</a:t>
            </a:r>
            <a:r>
              <a:rPr lang="en-US" sz="1900" i="1" dirty="0" smtClean="0"/>
              <a:t>/</a:t>
            </a:r>
            <a:r>
              <a:rPr lang="ru-RU" sz="1900" i="1" dirty="0" smtClean="0"/>
              <a:t>спортивные болельщики</a:t>
            </a:r>
          </a:p>
          <a:p>
            <a:r>
              <a:rPr lang="ru-RU" sz="1900" i="1" dirty="0" smtClean="0"/>
              <a:t>Футбол</a:t>
            </a:r>
            <a:r>
              <a:rPr lang="en-US" sz="1900" i="1" dirty="0" smtClean="0"/>
              <a:t>/</a:t>
            </a:r>
            <a:r>
              <a:rPr lang="ru-RU" sz="1900" i="1" dirty="0" smtClean="0"/>
              <a:t>спорт как продукт потребления</a:t>
            </a:r>
          </a:p>
          <a:p>
            <a:r>
              <a:rPr lang="ru-RU" sz="1900" i="1" dirty="0" smtClean="0"/>
              <a:t>Футбол</a:t>
            </a:r>
            <a:r>
              <a:rPr lang="en-US" sz="1900" i="1" dirty="0" smtClean="0"/>
              <a:t>/</a:t>
            </a:r>
            <a:r>
              <a:rPr lang="ru-RU" sz="1900" i="1" dirty="0" smtClean="0"/>
              <a:t>спорт как стиль</a:t>
            </a:r>
            <a:r>
              <a:rPr lang="en-US" sz="1900" i="1" dirty="0" smtClean="0"/>
              <a:t>/</a:t>
            </a:r>
            <a:r>
              <a:rPr lang="ru-RU" sz="1900" i="1" dirty="0" smtClean="0"/>
              <a:t>образ жизни</a:t>
            </a:r>
          </a:p>
          <a:p>
            <a:r>
              <a:rPr lang="ru-RU" sz="1900" i="1" dirty="0" smtClean="0"/>
              <a:t>Современный футбол и т.п.</a:t>
            </a:r>
          </a:p>
          <a:p>
            <a:r>
              <a:rPr lang="ru-RU" sz="1900" dirty="0" smtClean="0"/>
              <a:t>При этом </a:t>
            </a:r>
            <a:r>
              <a:rPr lang="ru-RU" sz="1900" u="sng" dirty="0" smtClean="0"/>
              <a:t>найденные источники должны быть связаны также и с областью вашего исследования</a:t>
            </a:r>
            <a:r>
              <a:rPr lang="ru-RU" sz="1900" dirty="0" smtClean="0"/>
              <a:t>. Иначе вместо исследования по социологии вы получите, например, работу по менеджменту, что потребует смены предметной области в будущем.</a:t>
            </a:r>
          </a:p>
          <a:p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ключевые слова можно подобрать к данным темам?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1) Способы поддержания внутригрупповой общности и идентичности в общине пятидесятников;</a:t>
            </a:r>
          </a:p>
          <a:p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2) Современные сериалы как значимые агенты вторичной социализации подростков;</a:t>
            </a:r>
          </a:p>
          <a:p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3) Влияние социальной рекламы экологической тематики на формирование ценностей современной молодёжи.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 </a:t>
            </a:r>
            <a:r>
              <a:rPr lang="ru-RU" smtClean="0"/>
              <a:t>ключевым словам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Однако, часто бывает так, что по вашим «тэгам» находятся сотни и сотни статей… что делать в этом случае?</a:t>
            </a:r>
          </a:p>
          <a:p>
            <a:r>
              <a:rPr lang="ru-RU" sz="1900" dirty="0" smtClean="0"/>
              <a:t>1) Обратите внимание на </a:t>
            </a:r>
            <a:r>
              <a:rPr lang="ru-RU" sz="1900" u="sng" dirty="0" smtClean="0"/>
              <a:t>название журнала и год его издания</a:t>
            </a:r>
            <a:r>
              <a:rPr lang="ru-RU" sz="1900" dirty="0" smtClean="0"/>
              <a:t>. Название журнала указывает на его </a:t>
            </a:r>
            <a:r>
              <a:rPr lang="ru-RU" sz="1900" u="sng" dirty="0" smtClean="0"/>
              <a:t>предметную область</a:t>
            </a:r>
            <a:r>
              <a:rPr lang="ru-RU" sz="1900" dirty="0" smtClean="0"/>
              <a:t> («Социология образования», например). Соответственно, если журнал по менеджменту или по психологии, то и статьи в нем социологическими не будут, а значит их не стоит использовать для работы. Также </a:t>
            </a:r>
            <a:r>
              <a:rPr lang="ru-RU" sz="1900" u="sng" dirty="0" smtClean="0"/>
              <a:t>в приоритете должны быть новые, наиболее актуальные статьи</a:t>
            </a:r>
            <a:r>
              <a:rPr lang="ru-RU" sz="1900" dirty="0" smtClean="0"/>
              <a:t> (в идеале изданные за последние 5 лет).</a:t>
            </a:r>
          </a:p>
          <a:p>
            <a:r>
              <a:rPr lang="ru-RU" sz="1900" dirty="0" smtClean="0"/>
              <a:t>2) Прочитайте сами </a:t>
            </a:r>
            <a:r>
              <a:rPr lang="ru-RU" sz="1900" u="sng" dirty="0" smtClean="0"/>
              <a:t>названия статей и особенно их аннотации</a:t>
            </a:r>
            <a:r>
              <a:rPr lang="ru-RU" sz="1900" dirty="0" smtClean="0"/>
              <a:t> (краткое содержание статьи) – если они не связаны с вашей темой, не раскрывают ее, то эта статья вам для исследования не нужна.</a:t>
            </a:r>
          </a:p>
          <a:p>
            <a:r>
              <a:rPr lang="ru-RU" sz="1900" dirty="0" smtClean="0"/>
              <a:t>В итоге сформируется список из статей и книг, которые действительно соответствуют вашей теме и позволяют ее раскрыть. С ними стоит поработать внимательно и детально.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Для того, чтобы использовать информацию из источника в тексте своей работы, вы должны дать на нее </a:t>
            </a:r>
            <a:r>
              <a:rPr lang="ru-RU" sz="1900" b="1" dirty="0" smtClean="0"/>
              <a:t>ссылку</a:t>
            </a:r>
            <a:r>
              <a:rPr lang="ru-RU" sz="1900" dirty="0" smtClean="0"/>
              <a:t>. Существует три основных варианта</a:t>
            </a:r>
            <a:r>
              <a:rPr lang="ru-RU" sz="1900" dirty="0"/>
              <a:t> </a:t>
            </a:r>
            <a:r>
              <a:rPr lang="ru-RU" sz="1900" dirty="0" smtClean="0"/>
              <a:t>оформления ссылок:</a:t>
            </a:r>
          </a:p>
          <a:p>
            <a:r>
              <a:rPr lang="ru-RU" sz="1900" dirty="0" smtClean="0"/>
              <a:t>1) </a:t>
            </a:r>
            <a:r>
              <a:rPr lang="ru-RU" sz="1900" i="1" dirty="0" smtClean="0"/>
              <a:t>Квадратные скобки</a:t>
            </a:r>
            <a:r>
              <a:rPr lang="ru-RU" sz="1900" dirty="0" smtClean="0"/>
              <a:t> </a:t>
            </a:r>
            <a:r>
              <a:rPr lang="en-US" sz="1900" dirty="0" smtClean="0"/>
              <a:t>[</a:t>
            </a:r>
            <a:r>
              <a:rPr lang="ru-RU" sz="1900" dirty="0" smtClean="0"/>
              <a:t>*номер источника из библиографического списка*, *номер страницы*</a:t>
            </a:r>
            <a:r>
              <a:rPr lang="en-US" sz="1900" dirty="0" smtClean="0"/>
              <a:t>].</a:t>
            </a:r>
            <a:r>
              <a:rPr lang="ru-RU" sz="1900" dirty="0" smtClean="0"/>
              <a:t> </a:t>
            </a:r>
          </a:p>
          <a:p>
            <a:pPr>
              <a:buNone/>
            </a:pPr>
            <a:r>
              <a:rPr lang="ru-RU" sz="1900" i="1" dirty="0" smtClean="0"/>
              <a:t>Пример: </a:t>
            </a:r>
            <a:r>
              <a:rPr lang="en-US" sz="1900" i="1" dirty="0" smtClean="0"/>
              <a:t>[2, </a:t>
            </a:r>
            <a:r>
              <a:rPr lang="ru-RU" sz="1900" i="1" dirty="0" smtClean="0"/>
              <a:t>с.135</a:t>
            </a:r>
            <a:r>
              <a:rPr lang="en-US" sz="1900" i="1" dirty="0" smtClean="0"/>
              <a:t>]</a:t>
            </a:r>
            <a:endParaRPr lang="ru-RU" sz="1900" i="1" dirty="0" smtClean="0"/>
          </a:p>
          <a:p>
            <a:r>
              <a:rPr lang="ru-RU" sz="1900" dirty="0" smtClean="0"/>
              <a:t>2) </a:t>
            </a:r>
            <a:r>
              <a:rPr lang="ru-RU" sz="1900" i="1" dirty="0" smtClean="0"/>
              <a:t>Круглые скобки</a:t>
            </a:r>
            <a:r>
              <a:rPr lang="ru-RU" sz="1900" dirty="0" smtClean="0"/>
              <a:t> (*автор источника*, *год публикации источника*: *номер страницы*). </a:t>
            </a:r>
          </a:p>
          <a:p>
            <a:pPr>
              <a:buNone/>
            </a:pPr>
            <a:r>
              <a:rPr lang="ru-RU" sz="1900" i="1" dirty="0" smtClean="0"/>
              <a:t>Пример: (Попов, 2008: 135)</a:t>
            </a:r>
          </a:p>
          <a:p>
            <a:r>
              <a:rPr lang="ru-RU" sz="1900" dirty="0" smtClean="0"/>
              <a:t>3) </a:t>
            </a:r>
            <a:r>
              <a:rPr lang="ru-RU" sz="1900" i="1" dirty="0" smtClean="0"/>
              <a:t>Постраничные сноски</a:t>
            </a:r>
            <a:r>
              <a:rPr lang="ru-RU" sz="1900" dirty="0" smtClean="0"/>
              <a:t>. Попов выделяет следующие подходы к анализу групповой сплоченности</a:t>
            </a:r>
            <a:r>
              <a:rPr lang="ru-RU" sz="1900" dirty="0" smtClean="0">
                <a:cs typeface="Calibri"/>
              </a:rPr>
              <a:t>⁵:</a:t>
            </a:r>
          </a:p>
          <a:p>
            <a:pPr>
              <a:buNone/>
            </a:pPr>
            <a:r>
              <a:rPr lang="ru-RU" sz="1900" i="1" dirty="0" smtClean="0">
                <a:cs typeface="Calibri"/>
              </a:rPr>
              <a:t>⁵ Попов И.И. Групповая сплоченность: подходы к анализу </a:t>
            </a:r>
            <a:r>
              <a:rPr lang="en-US" sz="1900" i="1" dirty="0" smtClean="0">
                <a:cs typeface="Calibri"/>
              </a:rPr>
              <a:t>//</a:t>
            </a:r>
            <a:r>
              <a:rPr lang="ru-RU" sz="1900" i="1" dirty="0" smtClean="0">
                <a:cs typeface="Calibri"/>
              </a:rPr>
              <a:t> Социологические исследования. 2008. №13. С.135.</a:t>
            </a:r>
            <a:endParaRPr lang="en-US" sz="1900" i="1" dirty="0" smtClean="0"/>
          </a:p>
          <a:p>
            <a:r>
              <a:rPr lang="ru-RU" sz="1900" u="sng" dirty="0" smtClean="0"/>
              <a:t>Для прямых цитат номер страницы указывается всегда</a:t>
            </a:r>
            <a:r>
              <a:rPr lang="ru-RU" sz="1900" dirty="0" smtClean="0"/>
              <a:t> (!)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949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Эркер</vt:lpstr>
      <vt:lpstr>Презентация PowerPoint</vt:lpstr>
      <vt:lpstr>Значимость источников</vt:lpstr>
      <vt:lpstr>Основные базы источников</vt:lpstr>
      <vt:lpstr>Основные базы источников</vt:lpstr>
      <vt:lpstr>Основные базы источников</vt:lpstr>
      <vt:lpstr>Тэги или ключевые слова</vt:lpstr>
      <vt:lpstr>Какие ключевые слова можно подобрать к данным темам?</vt:lpstr>
      <vt:lpstr>Поиск по ключевым словам</vt:lpstr>
      <vt:lpstr>Ссылки на источники</vt:lpstr>
      <vt:lpstr>Библиографический список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источниками и оформление ссылок</dc:title>
  <dc:creator>Newrockstream</dc:creator>
  <cp:lastModifiedBy>Newrockstream</cp:lastModifiedBy>
  <cp:revision>31</cp:revision>
  <dcterms:created xsi:type="dcterms:W3CDTF">2018-08-23T12:07:34Z</dcterms:created>
  <dcterms:modified xsi:type="dcterms:W3CDTF">2019-08-26T13:56:24Z</dcterms:modified>
</cp:coreProperties>
</file>