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5"/>
  </p:notesMasterIdLst>
  <p:sldIdLst>
    <p:sldId id="256" r:id="rId2"/>
    <p:sldId id="266" r:id="rId3"/>
    <p:sldId id="270" r:id="rId4"/>
    <p:sldId id="271" r:id="rId5"/>
    <p:sldId id="274" r:id="rId6"/>
    <p:sldId id="275" r:id="rId7"/>
    <p:sldId id="276" r:id="rId8"/>
    <p:sldId id="277" r:id="rId9"/>
    <p:sldId id="285" r:id="rId10"/>
    <p:sldId id="286" r:id="rId11"/>
    <p:sldId id="287" r:id="rId12"/>
    <p:sldId id="282" r:id="rId13"/>
    <p:sldId id="28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6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5B3077-A7A1-4DC7-906C-A4C4D0C7BE7C}" type="datetimeFigureOut">
              <a:rPr lang="ru-RU" smtClean="0"/>
              <a:pPr/>
              <a:t>06.08.2018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F6823D-864F-41D0-9C31-95D0FA1379C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3DCF99A7-98D5-4F28-AFA2-A039D9E6572D}" type="datetime1">
              <a:rPr lang="ru-RU" smtClean="0"/>
              <a:pPr/>
              <a:t>06.08.2018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35E2F-A549-4ED6-B116-04F3455253D2}" type="datetime1">
              <a:rPr lang="ru-RU" smtClean="0"/>
              <a:pPr/>
              <a:t>06.08.2018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904F7-EAF4-4DD6-B31D-C7F6F51B7B53}" type="datetime1">
              <a:rPr lang="ru-RU" smtClean="0"/>
              <a:pPr/>
              <a:t>06.08.2018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6DBEECF-B547-4EDB-ADB3-F0F94E4B64A6}" type="datetime1">
              <a:rPr lang="ru-RU" smtClean="0"/>
              <a:pPr/>
              <a:t>06.08.2018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300ED50-5B35-42A9-BF1C-0B8887586224}" type="datetime1">
              <a:rPr lang="ru-RU" smtClean="0"/>
              <a:pPr/>
              <a:t>06.08.2018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5D920-209E-41B8-9EBB-236269FB2FB5}" type="datetime1">
              <a:rPr lang="ru-RU" smtClean="0"/>
              <a:pPr/>
              <a:t>06.08.2018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EE2F3-48D1-4BC9-936D-BFA37678AC69}" type="datetime1">
              <a:rPr lang="ru-RU" smtClean="0"/>
              <a:pPr/>
              <a:t>06.08.2018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8D0B924-01D8-4F7D-A42A-76695E37B9FB}" type="datetime1">
              <a:rPr lang="ru-RU" smtClean="0"/>
              <a:pPr/>
              <a:t>06.08.2018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86341-A13F-45BE-8BE2-2CF52F8B2C4D}" type="datetime1">
              <a:rPr lang="ru-RU" smtClean="0"/>
              <a:pPr/>
              <a:t>06.08.2018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07FD9D7-CB87-48CD-A87E-129B701A4AD7}" type="datetime1">
              <a:rPr lang="ru-RU" smtClean="0"/>
              <a:pPr/>
              <a:t>06.08.2018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24E9C60-3BAE-49AA-B543-F973793B2DB6}" type="datetime1">
              <a:rPr lang="ru-RU" smtClean="0"/>
              <a:pPr/>
              <a:t>06.08.2018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4899AEF-C662-4F40-8357-8704A93D97A3}" type="datetime1">
              <a:rPr lang="ru-RU" smtClean="0"/>
              <a:pPr/>
              <a:t>06.08.2018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67744" y="2204864"/>
            <a:ext cx="6172200" cy="1894362"/>
          </a:xfrm>
        </p:spPr>
        <p:txBody>
          <a:bodyPr/>
          <a:lstStyle/>
          <a:p>
            <a:pPr algn="ctr"/>
            <a:r>
              <a:rPr lang="ru-RU" dirty="0" smtClean="0"/>
              <a:t>Особенности социологического исследования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 smtClean="0"/>
              <a:t>Программа исследования. </a:t>
            </a:r>
            <a:br>
              <a:rPr lang="ru-RU" sz="3200" dirty="0" smtClean="0"/>
            </a:br>
            <a:r>
              <a:rPr lang="ru-RU" sz="3200" dirty="0" smtClean="0"/>
              <a:t>Объект и предмет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003232" cy="5141168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14000"/>
              </a:lnSpc>
            </a:pPr>
            <a:r>
              <a:rPr lang="ru-RU" sz="1900" dirty="0" smtClean="0"/>
              <a:t>Программа исследования, как правило, </a:t>
            </a:r>
            <a:r>
              <a:rPr lang="ru-RU" sz="1900" u="sng" dirty="0" smtClean="0"/>
              <a:t>прописывается после теоретической части и предваряет собой эмпирическую часть вашей работы</a:t>
            </a:r>
            <a:r>
              <a:rPr lang="ru-RU" sz="1900" dirty="0" smtClean="0"/>
              <a:t>. Помимо ключевого вопроса, который стоит здесь обозначить</a:t>
            </a:r>
            <a:r>
              <a:rPr lang="ru-RU" sz="1900" dirty="0" smtClean="0"/>
              <a:t> еще раз</a:t>
            </a:r>
            <a:r>
              <a:rPr lang="ru-RU" sz="1900" dirty="0" smtClean="0"/>
              <a:t>, программа исследования включает в себя </a:t>
            </a:r>
            <a:r>
              <a:rPr lang="ru-RU" sz="1900" u="sng" dirty="0" smtClean="0"/>
              <a:t>постановку задач и гипотез, выбор объекта и предмета исследования, а также обоснование выбранного метода или методов</a:t>
            </a:r>
            <a:r>
              <a:rPr lang="ru-RU" sz="1900" dirty="0" smtClean="0"/>
              <a:t>. С методами мы подробно познакомимся в других презентациях, а сейчас сосредоточимся на остальных элементах программы.</a:t>
            </a:r>
          </a:p>
          <a:p>
            <a:pPr>
              <a:lnSpc>
                <a:spcPct val="114000"/>
              </a:lnSpc>
            </a:pPr>
            <a:r>
              <a:rPr lang="ru-RU" sz="1900" u="sng" dirty="0" smtClean="0"/>
              <a:t>Объектом </a:t>
            </a:r>
            <a:r>
              <a:rPr lang="ru-RU" sz="1900" u="sng" dirty="0" smtClean="0"/>
              <a:t>исследования</a:t>
            </a:r>
            <a:r>
              <a:rPr lang="ru-RU" sz="1900" dirty="0" smtClean="0"/>
              <a:t> может считаться процесс, явление или группа, которую мы планируем изучать. </a:t>
            </a:r>
            <a:r>
              <a:rPr lang="ru-RU" sz="1900" u="sng" dirty="0" smtClean="0"/>
              <a:t>Предметом</a:t>
            </a:r>
            <a:r>
              <a:rPr lang="ru-RU" sz="1900" dirty="0" smtClean="0"/>
              <a:t>, в свою очередь, является тот или иной аспект </a:t>
            </a:r>
            <a:r>
              <a:rPr lang="ru-RU" sz="1900" dirty="0" smtClean="0"/>
              <a:t>(часть</a:t>
            </a:r>
            <a:r>
              <a:rPr lang="ru-RU" sz="1900" dirty="0" smtClean="0"/>
              <a:t>) рассматриваемого объекта, на котором мы делаем акцент именно в своей работе (</a:t>
            </a:r>
            <a:r>
              <a:rPr lang="ru-RU" sz="1900" dirty="0" smtClean="0"/>
              <a:t>т.е. </a:t>
            </a:r>
            <a:r>
              <a:rPr lang="ru-RU" sz="1900" u="sng" dirty="0" smtClean="0"/>
              <a:t>предмет </a:t>
            </a:r>
            <a:r>
              <a:rPr lang="ru-RU" sz="1900" u="sng" dirty="0" smtClean="0"/>
              <a:t>– это всегда сужение объекта</a:t>
            </a:r>
            <a:r>
              <a:rPr lang="ru-RU" sz="1900" dirty="0" smtClean="0"/>
              <a:t>). Скажем, объектом исследования могут быть ученики 11-х классов нашего Лицея, а предметом – их </a:t>
            </a:r>
            <a:r>
              <a:rPr lang="ru-RU" sz="1900" dirty="0" err="1" smtClean="0"/>
              <a:t>досуговые</a:t>
            </a:r>
            <a:r>
              <a:rPr lang="ru-RU" sz="1900" dirty="0" smtClean="0"/>
              <a:t> предпочтения (увлечения, хобби и </a:t>
            </a:r>
            <a:r>
              <a:rPr lang="ru-RU" sz="1900" dirty="0" err="1" smtClean="0"/>
              <a:t>пр</a:t>
            </a:r>
            <a:r>
              <a:rPr lang="ru-RU" sz="1900" dirty="0" smtClean="0"/>
              <a:t>). Не забывайте также, что </a:t>
            </a:r>
            <a:r>
              <a:rPr lang="ru-RU" sz="1900" u="sng" dirty="0" smtClean="0"/>
              <a:t>выбранный вами объект должен быть реалистичным, ограниченным</a:t>
            </a:r>
            <a:r>
              <a:rPr lang="ru-RU" sz="1900" dirty="0" smtClean="0"/>
              <a:t> – к примеру, в рамках небольшого исследования вы явно не сможете выявить те же </a:t>
            </a:r>
            <a:r>
              <a:rPr lang="ru-RU" sz="1900" dirty="0" err="1" smtClean="0"/>
              <a:t>досуговые</a:t>
            </a:r>
            <a:r>
              <a:rPr lang="ru-RU" sz="1900" dirty="0" smtClean="0"/>
              <a:t> предпочтения всех старшеклассников Москвы.</a:t>
            </a:r>
            <a:endParaRPr lang="ru-RU" sz="1900" dirty="0" smtClean="0"/>
          </a:p>
          <a:p>
            <a:endParaRPr lang="ru-RU" sz="19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Задачи исследования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412776"/>
            <a:ext cx="8147248" cy="5328592"/>
          </a:xfrm>
        </p:spPr>
        <p:txBody>
          <a:bodyPr>
            <a:normAutofit lnSpcReduction="10000"/>
          </a:bodyPr>
          <a:lstStyle/>
          <a:p>
            <a:pPr>
              <a:lnSpc>
                <a:spcPct val="106000"/>
              </a:lnSpc>
            </a:pPr>
            <a:r>
              <a:rPr lang="ru-RU" sz="1800" dirty="0" smtClean="0"/>
              <a:t>Следует отметить, что ключевой вопрос предполагает осуществление целой серии позволяющих найти на него ответ шагов. Другими словами, </a:t>
            </a:r>
            <a:r>
              <a:rPr lang="ru-RU" sz="1800" u="sng" dirty="0" smtClean="0"/>
              <a:t>любой ключевой вопрос исследования предполагает постановку соответствующих, конкретизирующих его задач</a:t>
            </a:r>
            <a:r>
              <a:rPr lang="ru-RU" sz="1800" dirty="0" smtClean="0"/>
              <a:t>.</a:t>
            </a:r>
          </a:p>
          <a:p>
            <a:pPr>
              <a:lnSpc>
                <a:spcPct val="106000"/>
              </a:lnSpc>
            </a:pPr>
            <a:r>
              <a:rPr lang="ru-RU" sz="1800" dirty="0" smtClean="0"/>
              <a:t>Частенько в качестве задач исследования ученики представляют ход своей работы. Почитать литературу, сделать опрос, провести его и выполнить анализ данных. </a:t>
            </a:r>
            <a:r>
              <a:rPr lang="ru-RU" sz="1800" u="sng" dirty="0" smtClean="0"/>
              <a:t>Это к исследовательским задачам никакого отношения не имеет и считается большой ошибкой</a:t>
            </a:r>
            <a:r>
              <a:rPr lang="ru-RU" sz="1800" dirty="0" smtClean="0"/>
              <a:t>.</a:t>
            </a:r>
          </a:p>
          <a:p>
            <a:pPr>
              <a:lnSpc>
                <a:spcPct val="106000"/>
              </a:lnSpc>
            </a:pPr>
            <a:r>
              <a:rPr lang="ru-RU" sz="1800" dirty="0" smtClean="0"/>
              <a:t>Задачи должны отражать содержательные аспекты поставленного вопроса. Скажем, если вы исследуете </a:t>
            </a:r>
            <a:r>
              <a:rPr lang="ru-RU" sz="1800" dirty="0" err="1" smtClean="0"/>
              <a:t>досуговые</a:t>
            </a:r>
            <a:r>
              <a:rPr lang="ru-RU" sz="1800" dirty="0" smtClean="0"/>
              <a:t> предпочтения лицеистов, то здесь могут быть выделены такие задачи, как:</a:t>
            </a:r>
          </a:p>
          <a:p>
            <a:pPr>
              <a:lnSpc>
                <a:spcPct val="106000"/>
              </a:lnSpc>
            </a:pPr>
            <a:r>
              <a:rPr lang="ru-RU" sz="1800" dirty="0" smtClean="0"/>
              <a:t>1) Выявить наиболее и наименее популярные способы досуга учеников 11-х классов Лицея НИУ ВШЭ;</a:t>
            </a:r>
          </a:p>
          <a:p>
            <a:pPr>
              <a:lnSpc>
                <a:spcPct val="106000"/>
              </a:lnSpc>
            </a:pPr>
            <a:r>
              <a:rPr lang="ru-RU" sz="1800" dirty="0" smtClean="0"/>
              <a:t>2) Определить, существуют ли различия в </a:t>
            </a:r>
            <a:r>
              <a:rPr lang="ru-RU" sz="1800" dirty="0" err="1" smtClean="0"/>
              <a:t>досуговых</a:t>
            </a:r>
            <a:r>
              <a:rPr lang="ru-RU" sz="1800" dirty="0" smtClean="0"/>
              <a:t> предпочтениях учеников 11-х классов разных направлений обучения и если да, то в чем они заключаются;</a:t>
            </a:r>
          </a:p>
          <a:p>
            <a:pPr>
              <a:lnSpc>
                <a:spcPct val="106000"/>
              </a:lnSpc>
            </a:pPr>
            <a:r>
              <a:rPr lang="ru-RU" sz="1800" dirty="0" smtClean="0"/>
              <a:t>3) Сформировать типологию </a:t>
            </a:r>
            <a:r>
              <a:rPr lang="ru-RU" sz="1800" dirty="0" err="1" smtClean="0"/>
              <a:t>досуговых</a:t>
            </a:r>
            <a:r>
              <a:rPr lang="ru-RU" sz="1800" dirty="0" smtClean="0"/>
              <a:t> предпочтений учеников </a:t>
            </a:r>
            <a:br>
              <a:rPr lang="ru-RU" sz="1800" dirty="0" smtClean="0"/>
            </a:br>
            <a:r>
              <a:rPr lang="ru-RU" sz="1800" dirty="0" smtClean="0"/>
              <a:t>11-х классов Лицея НИУ ВШЭ; и т.д.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11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Г</a:t>
            </a:r>
            <a:r>
              <a:rPr lang="ru-RU" dirty="0" smtClean="0"/>
              <a:t>ипотезы исследования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147248" cy="5141168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07000"/>
              </a:lnSpc>
            </a:pPr>
            <a:r>
              <a:rPr lang="ru-RU" sz="1900" dirty="0" smtClean="0"/>
              <a:t>«</a:t>
            </a:r>
            <a:r>
              <a:rPr lang="ru-RU" sz="1900" i="1" dirty="0" smtClean="0"/>
              <a:t>Гипотеза — это недоказанное утверждение, догадка или предположение, содержащее возможное объяснение явления или события</a:t>
            </a:r>
            <a:r>
              <a:rPr lang="ru-RU" sz="1900" dirty="0" smtClean="0"/>
              <a:t>». Гипотезы всегда </a:t>
            </a:r>
            <a:r>
              <a:rPr lang="ru-RU" sz="1900" u="sng" dirty="0" smtClean="0"/>
              <a:t>неразрывно связаны с исследовательскими задачами</a:t>
            </a:r>
            <a:r>
              <a:rPr lang="ru-RU" sz="1900" dirty="0" smtClean="0"/>
              <a:t>, соответствуют им и дают </a:t>
            </a:r>
            <a:r>
              <a:rPr lang="ru-RU" sz="1900" dirty="0" smtClean="0"/>
              <a:t>предварительный ответ </a:t>
            </a:r>
            <a:r>
              <a:rPr lang="ru-RU" sz="1900" dirty="0" smtClean="0"/>
              <a:t>на </a:t>
            </a:r>
            <a:r>
              <a:rPr lang="ru-RU" sz="1900" dirty="0" smtClean="0"/>
              <a:t>них.</a:t>
            </a:r>
            <a:endParaRPr lang="ru-RU" sz="1900" dirty="0" smtClean="0"/>
          </a:p>
          <a:p>
            <a:pPr>
              <a:lnSpc>
                <a:spcPct val="107000"/>
              </a:lnSpc>
            </a:pPr>
            <a:r>
              <a:rPr lang="ru-RU" sz="1900" dirty="0" smtClean="0"/>
              <a:t>Чтобы гипотеза была научной, она </a:t>
            </a:r>
            <a:r>
              <a:rPr lang="ru-RU" sz="1900" u="sng" dirty="0" smtClean="0"/>
              <a:t>должны быть потенциально опровергаемой</a:t>
            </a:r>
            <a:r>
              <a:rPr lang="ru-RU" sz="1900" dirty="0" smtClean="0"/>
              <a:t>. </a:t>
            </a:r>
            <a:r>
              <a:rPr lang="ru-RU" sz="1900" u="sng" dirty="0" smtClean="0"/>
              <a:t>Зачастую </a:t>
            </a:r>
            <a:r>
              <a:rPr lang="ru-RU" sz="1900" u="sng" dirty="0" smtClean="0"/>
              <a:t>опровержение гипотезы дает даже более интересные выводы, чем ее подтверждение</a:t>
            </a:r>
            <a:r>
              <a:rPr lang="ru-RU" sz="1900" dirty="0" smtClean="0"/>
              <a:t>, поэтому </a:t>
            </a:r>
            <a:r>
              <a:rPr lang="ru-RU" sz="1900" dirty="0" smtClean="0"/>
              <a:t>ни в коем случае не </a:t>
            </a:r>
            <a:r>
              <a:rPr lang="ru-RU" sz="1900" dirty="0" smtClean="0"/>
              <a:t>нужно бояться </a:t>
            </a:r>
            <a:r>
              <a:rPr lang="ru-RU" sz="1900" dirty="0" smtClean="0"/>
              <a:t>таких ситуаций.</a:t>
            </a:r>
          </a:p>
          <a:p>
            <a:pPr>
              <a:lnSpc>
                <a:spcPct val="107000"/>
              </a:lnSpc>
            </a:pPr>
            <a:r>
              <a:rPr lang="ru-RU" sz="1900" dirty="0" smtClean="0"/>
              <a:t>Допустим, у вас есть </a:t>
            </a:r>
            <a:r>
              <a:rPr lang="ru-RU" sz="1900" dirty="0" smtClean="0"/>
              <a:t>задача «</a:t>
            </a:r>
            <a:r>
              <a:rPr lang="ru-RU" sz="1900" i="1" dirty="0" smtClean="0"/>
              <a:t>Выявить наиболее и наименее популярные способы досуга учеников 11-х классов Лицея НИУ ВШЭ</a:t>
            </a:r>
            <a:r>
              <a:rPr lang="ru-RU" sz="1900" dirty="0" smtClean="0"/>
              <a:t>». Гипотезой здесь может быть следующее предположение: «</a:t>
            </a:r>
            <a:r>
              <a:rPr lang="ru-RU" sz="1900" i="1" dirty="0" smtClean="0"/>
              <a:t>Наиболее популярными формами досуга будут, прежде всего, связанные с интеллектуальной или культурной сферой – чтение книг, походы в театр и т.п., а наименее популярными – занятия спортом</a:t>
            </a:r>
            <a:r>
              <a:rPr lang="ru-RU" sz="1900" dirty="0" smtClean="0"/>
              <a:t>». </a:t>
            </a:r>
            <a:br>
              <a:rPr lang="ru-RU" sz="1900" dirty="0" smtClean="0"/>
            </a:br>
            <a:r>
              <a:rPr lang="ru-RU" sz="1900" dirty="0" smtClean="0"/>
              <a:t>Опять же, если данная гипотеза не подтвердится – ничего страшного, это значит лишь то, что в итоге вы получите даже </a:t>
            </a:r>
            <a:br>
              <a:rPr lang="ru-RU" sz="1900" dirty="0" smtClean="0"/>
            </a:br>
            <a:r>
              <a:rPr lang="ru-RU" sz="1900" dirty="0" smtClean="0"/>
              <a:t>более интересные и неочевидные результаты.</a:t>
            </a:r>
            <a:endParaRPr lang="ru-RU" sz="1900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2060848"/>
            <a:ext cx="7467600" cy="223224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dirty="0" smtClean="0"/>
              <a:t>Теперь вас ждет следующий этап работы над исследованием – выбор подходящего для решения ваших задач метода.</a:t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Не забудьте познакомиться с соответствующими материалами! И удачи всем вам с ИВР!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Социология и ее специфика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95536" y="1556792"/>
            <a:ext cx="8075240" cy="506916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</a:pPr>
            <a:r>
              <a:rPr lang="ru-RU" sz="1900" dirty="0" smtClean="0"/>
              <a:t>Начать, пожалуй, стоит с самого важного вопроса – </a:t>
            </a:r>
            <a:r>
              <a:rPr lang="ru-RU" sz="1900" u="sng" dirty="0" smtClean="0"/>
              <a:t>за счет чего научное исследование становится именно социологическим</a:t>
            </a:r>
            <a:r>
              <a:rPr lang="ru-RU" sz="1900" dirty="0" smtClean="0"/>
              <a:t>?</a:t>
            </a:r>
            <a:endParaRPr lang="ru-RU" sz="1900" dirty="0" smtClean="0"/>
          </a:p>
          <a:p>
            <a:pPr>
              <a:lnSpc>
                <a:spcPct val="110000"/>
              </a:lnSpc>
            </a:pPr>
            <a:r>
              <a:rPr lang="ru-RU" sz="1900" dirty="0" smtClean="0"/>
              <a:t>Самым распространенным ответом здесь может быть отсылка к методам исследования. Другими словами, если проводится опрос, значит это социология. </a:t>
            </a:r>
            <a:r>
              <a:rPr lang="ru-RU" sz="1900" u="sng" dirty="0" smtClean="0"/>
              <a:t>Но такой подход в корне неверен</a:t>
            </a:r>
            <a:r>
              <a:rPr lang="ru-RU" sz="1900" dirty="0" smtClean="0"/>
              <a:t>. Опросы могут проводиться в рамках любой социальной науки – например, в той же политологии или экономике. Значит здесь важно что-то еще.</a:t>
            </a:r>
            <a:endParaRPr lang="ru-RU" sz="1900" dirty="0" smtClean="0"/>
          </a:p>
          <a:p>
            <a:pPr>
              <a:lnSpc>
                <a:spcPct val="110000"/>
              </a:lnSpc>
            </a:pPr>
            <a:r>
              <a:rPr lang="ru-RU" sz="1900" dirty="0" smtClean="0"/>
              <a:t>Может быть объект исследования? Например, </a:t>
            </a:r>
            <a:r>
              <a:rPr lang="ru-RU" sz="1900" dirty="0" smtClean="0"/>
              <a:t>в качестве объекта выступает </a:t>
            </a:r>
            <a:r>
              <a:rPr lang="ru-RU" sz="1900" dirty="0" smtClean="0"/>
              <a:t>семья – ну какая еще наука, кроме социологии, может заниматься ее изучением? И, опять таки, </a:t>
            </a:r>
            <a:r>
              <a:rPr lang="ru-RU" sz="1900" u="sng" dirty="0" smtClean="0"/>
              <a:t>этот ответ нельзя считать правильным</a:t>
            </a:r>
            <a:r>
              <a:rPr lang="ru-RU" sz="1900" dirty="0" smtClean="0"/>
              <a:t>. В любом объекте выделяется </a:t>
            </a:r>
            <a:r>
              <a:rPr lang="ru-RU" sz="1900" u="sng" dirty="0" smtClean="0"/>
              <a:t>предмет, на котором фокусирует свое внимание исследователь</a:t>
            </a:r>
            <a:r>
              <a:rPr lang="ru-RU" sz="1900" dirty="0" smtClean="0"/>
              <a:t>. </a:t>
            </a:r>
            <a:r>
              <a:rPr lang="ru-RU" sz="1900" dirty="0" smtClean="0"/>
              <a:t>Что мешает, скажем, экономисту исследовать семью как субъект экономических отношений (например, в контексте потребления), а правоведу – права и обязанности, законодательно закрепленные за родителями и детьми, а также правовые формы взаимоотношений между ними (практики наследования и передачи собственности, например)? </a:t>
            </a:r>
            <a:endParaRPr lang="ru-RU" sz="1900" dirty="0" smtClean="0"/>
          </a:p>
          <a:p>
            <a:pPr>
              <a:lnSpc>
                <a:spcPct val="105000"/>
              </a:lnSpc>
            </a:pPr>
            <a:endParaRPr lang="ru-RU" sz="1900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Социология и ее специфика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787208" cy="5141168"/>
          </a:xfrm>
        </p:spPr>
        <p:txBody>
          <a:bodyPr>
            <a:noAutofit/>
          </a:bodyPr>
          <a:lstStyle/>
          <a:p>
            <a:pPr>
              <a:lnSpc>
                <a:spcPct val="105000"/>
              </a:lnSpc>
            </a:pPr>
            <a:r>
              <a:rPr lang="ru-RU" sz="1800" dirty="0" smtClean="0"/>
              <a:t>Собственно, предмет исследования в данном случае значит гораздо больше, поскольку именно он задает </a:t>
            </a:r>
            <a:r>
              <a:rPr lang="ru-RU" sz="1800" u="sng" dirty="0" smtClean="0"/>
              <a:t>особый фокус рассмотрения того или иного явления, характерный для определенной науки.</a:t>
            </a:r>
            <a:endParaRPr lang="ru-RU" sz="1800" dirty="0" smtClean="0"/>
          </a:p>
          <a:p>
            <a:pPr>
              <a:lnSpc>
                <a:spcPct val="105000"/>
              </a:lnSpc>
            </a:pPr>
            <a:r>
              <a:rPr lang="ru-RU" sz="1800" dirty="0" smtClean="0"/>
              <a:t>Возьмем в качестве еще одного примера ситуацию </a:t>
            </a:r>
            <a:r>
              <a:rPr lang="ru-RU" sz="1800" dirty="0" smtClean="0"/>
              <a:t>покупки человеком новой квартиры. Экономиста </a:t>
            </a:r>
            <a:r>
              <a:rPr lang="ru-RU" sz="1800" dirty="0" smtClean="0"/>
              <a:t>здесь могут </a:t>
            </a:r>
            <a:r>
              <a:rPr lang="ru-RU" sz="1800" dirty="0" smtClean="0"/>
              <a:t>интересовать вопросы ее стоимости, потенциальной экономической выгоды ее приобретения и т.д. Социолог же увидит </a:t>
            </a:r>
            <a:r>
              <a:rPr lang="ru-RU" sz="1800" dirty="0" smtClean="0"/>
              <a:t>за этим действием совершенно иной, </a:t>
            </a:r>
            <a:r>
              <a:rPr lang="ru-RU" sz="1800" u="sng" dirty="0" smtClean="0"/>
              <a:t>социальный фундамент</a:t>
            </a:r>
            <a:r>
              <a:rPr lang="ru-RU" sz="1800" dirty="0" smtClean="0"/>
              <a:t> </a:t>
            </a:r>
            <a:r>
              <a:rPr lang="ru-RU" sz="1800" dirty="0" smtClean="0"/>
              <a:t>– </a:t>
            </a:r>
            <a:r>
              <a:rPr lang="ru-RU" sz="1800" dirty="0" smtClean="0"/>
              <a:t>например, изменение социального </a:t>
            </a:r>
            <a:r>
              <a:rPr lang="ru-RU" sz="1800" dirty="0" smtClean="0"/>
              <a:t>статуса </a:t>
            </a:r>
            <a:r>
              <a:rPr lang="ru-RU" sz="1800" dirty="0" smtClean="0"/>
              <a:t>человека (значительное его повышение может потребовать переезда в более престижный район, изменение семейного статуса – в район более </a:t>
            </a:r>
            <a:r>
              <a:rPr lang="ru-RU" sz="1800" dirty="0" err="1" smtClean="0"/>
              <a:t>экологичный</a:t>
            </a:r>
            <a:r>
              <a:rPr lang="ru-RU" sz="1800" dirty="0" smtClean="0"/>
              <a:t>, с более высокими по уровню школами и детскими садами, или в квартиру с большим числом комнат).</a:t>
            </a:r>
          </a:p>
          <a:p>
            <a:r>
              <a:rPr lang="ru-RU" sz="1800" dirty="0" smtClean="0"/>
              <a:t>Это позволяет нам заключить, что </a:t>
            </a:r>
            <a:r>
              <a:rPr lang="ru-RU" sz="1800" u="sng" dirty="0" smtClean="0"/>
              <a:t>социологическим исследование делает акцент на социальной составляющей интересующего исследователя феномена</a:t>
            </a:r>
            <a:r>
              <a:rPr lang="ru-RU" sz="1800" dirty="0" smtClean="0"/>
              <a:t>.</a:t>
            </a:r>
            <a:endParaRPr lang="ru-RU" sz="18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Социология и повседневные представления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147248" cy="5141168"/>
          </a:xfrm>
        </p:spPr>
        <p:txBody>
          <a:bodyPr>
            <a:normAutofit/>
          </a:bodyPr>
          <a:lstStyle/>
          <a:p>
            <a:r>
              <a:rPr lang="ru-RU" sz="1900" dirty="0" smtClean="0"/>
              <a:t>Предположим, мы установили, что наше исследование действительно социологическое. Но на этом этапе возникает еще одна проблема. Социология зачастую занимается рассмотрением социальной составляющей повседневных, знакомых нам явлений. И в этом случае освободиться от основанных на личном опыте или </a:t>
            </a:r>
            <a:r>
              <a:rPr lang="ru-RU" sz="1900" dirty="0" err="1" smtClean="0"/>
              <a:t>стереотипизированных</a:t>
            </a:r>
            <a:r>
              <a:rPr lang="ru-RU" sz="1900" dirty="0" smtClean="0"/>
              <a:t> повседневных представлений бывает не так уж просто. </a:t>
            </a:r>
          </a:p>
          <a:p>
            <a:r>
              <a:rPr lang="ru-RU" sz="1900" dirty="0" smtClean="0"/>
              <a:t>Однако, для того, чтобы ваше социологическое исследование было научным, отделение, </a:t>
            </a:r>
            <a:r>
              <a:rPr lang="ru-RU" sz="1900" u="sng" dirty="0" err="1" smtClean="0"/>
              <a:t>дистанцирование</a:t>
            </a:r>
            <a:r>
              <a:rPr lang="ru-RU" sz="1900" u="sng" dirty="0" smtClean="0"/>
              <a:t> от собственных представлений, взглядов, мнений, предрассудков принципиально необходимо</a:t>
            </a:r>
            <a:r>
              <a:rPr lang="ru-RU" sz="1900" dirty="0" smtClean="0"/>
              <a:t>.</a:t>
            </a:r>
          </a:p>
          <a:p>
            <a:r>
              <a:rPr lang="ru-RU" sz="1900" dirty="0" smtClean="0"/>
              <a:t>Помочь этому, равно как и углублению вашего исследования и анализа полученных вами результатов, </a:t>
            </a:r>
            <a:r>
              <a:rPr lang="ru-RU" sz="1900" u="sng" dirty="0" smtClean="0"/>
              <a:t>может использование соответствующих вашей теме социологических теорий и знакомство с проведенными ранее в той же проблематике эмпирическими исследованиями</a:t>
            </a:r>
            <a:r>
              <a:rPr lang="ru-RU" sz="1900" dirty="0" smtClean="0"/>
              <a:t>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Зачем мы вообще что-то исследуем?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sz="1900" dirty="0" smtClean="0"/>
              <a:t>Хорошо, теперь мы знаем, что наше исследование относится к области социологии и что выбранное нами явление нужно изучать </a:t>
            </a:r>
            <a:r>
              <a:rPr lang="ru-RU" sz="1900" u="sng" dirty="0" smtClean="0"/>
              <a:t>максимально объективно, дистанцируясь от своих повседневных представлений</a:t>
            </a:r>
            <a:r>
              <a:rPr lang="ru-RU" sz="1900" dirty="0" smtClean="0"/>
              <a:t>. Теперь будет не лишним задать себе еще один важный вопрос – </a:t>
            </a:r>
            <a:r>
              <a:rPr lang="ru-RU" sz="1900" u="sng" dirty="0" smtClean="0"/>
              <a:t>а зачем вообще исследовать этот феномен</a:t>
            </a:r>
            <a:r>
              <a:rPr lang="ru-RU" sz="1900" dirty="0" smtClean="0"/>
              <a:t>?</a:t>
            </a:r>
          </a:p>
          <a:p>
            <a:r>
              <a:rPr lang="ru-RU" sz="1900" dirty="0" smtClean="0"/>
              <a:t>Например</a:t>
            </a:r>
            <a:r>
              <a:rPr lang="ru-RU" sz="1900" dirty="0" smtClean="0"/>
              <a:t>, зачем нам исследовать </a:t>
            </a:r>
            <a:r>
              <a:rPr lang="ru-RU" sz="1900" dirty="0" err="1" smtClean="0"/>
              <a:t>киберспорт</a:t>
            </a:r>
            <a:r>
              <a:rPr lang="ru-RU" sz="1900" dirty="0" smtClean="0"/>
              <a:t>? Потому что он кажется нам интересным и нам хочется рассказать о нем другим? Такая причина не подходит – </a:t>
            </a:r>
            <a:r>
              <a:rPr lang="ru-RU" sz="1900" u="sng" dirty="0" smtClean="0"/>
              <a:t>для этого не обязательно проводить научное исследование</a:t>
            </a:r>
            <a:r>
              <a:rPr lang="ru-RU" sz="1900" dirty="0" smtClean="0"/>
              <a:t> и писать </a:t>
            </a:r>
            <a:r>
              <a:rPr lang="ru-RU" sz="1900" dirty="0" smtClean="0"/>
              <a:t>соответствующий аналитический отчет (в формате той же ИВР). </a:t>
            </a:r>
            <a:r>
              <a:rPr lang="ru-RU" sz="1900" dirty="0" smtClean="0"/>
              <a:t>О некоторых феноменах уже и так многое написано (как в научном, так и в популярном </a:t>
            </a:r>
            <a:r>
              <a:rPr lang="ru-RU" sz="1900" dirty="0" smtClean="0"/>
              <a:t>формате) </a:t>
            </a:r>
            <a:r>
              <a:rPr lang="ru-RU" sz="1900" dirty="0" smtClean="0"/>
              <a:t>и при желании об интересующей нас информации можно просто </a:t>
            </a:r>
            <a:r>
              <a:rPr lang="ru-RU" sz="1900" dirty="0" smtClean="0"/>
              <a:t>прочитать или посмотреть повествующие о ней видео.</a:t>
            </a:r>
            <a:endParaRPr lang="ru-RU" sz="1900" dirty="0" smtClean="0"/>
          </a:p>
          <a:p>
            <a:endParaRPr lang="ru-RU" sz="2000" dirty="0" smtClean="0"/>
          </a:p>
          <a:p>
            <a:endParaRPr 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Актуальность темы: вариант 1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27168" cy="5141168"/>
          </a:xfrm>
        </p:spPr>
        <p:txBody>
          <a:bodyPr>
            <a:normAutofit/>
          </a:bodyPr>
          <a:lstStyle/>
          <a:p>
            <a:r>
              <a:rPr lang="ru-RU" sz="1900" dirty="0" smtClean="0"/>
              <a:t>Тогда из чего </a:t>
            </a:r>
            <a:r>
              <a:rPr lang="ru-RU" sz="1900" dirty="0" smtClean="0"/>
              <a:t>нам лучше </a:t>
            </a:r>
            <a:r>
              <a:rPr lang="ru-RU" sz="1900" dirty="0" smtClean="0"/>
              <a:t>исходить </a:t>
            </a:r>
            <a:r>
              <a:rPr lang="ru-RU" sz="1900" dirty="0" smtClean="0"/>
              <a:t>при выборе темы своего </a:t>
            </a:r>
            <a:r>
              <a:rPr lang="ru-RU" sz="1900" dirty="0" smtClean="0"/>
              <a:t>исследования и постановке ключевого вопроса? </a:t>
            </a:r>
            <a:r>
              <a:rPr lang="ru-RU" sz="1900" u="sng" dirty="0" smtClean="0"/>
              <a:t>Прежде всего – из </a:t>
            </a:r>
            <a:r>
              <a:rPr lang="ru-RU" sz="1900" u="sng" dirty="0" smtClean="0"/>
              <a:t>актуальности исследовательской проблемы для </a:t>
            </a:r>
            <a:r>
              <a:rPr lang="ru-RU" sz="1900" u="sng" dirty="0" smtClean="0"/>
              <a:t>научного и повседневного мира</a:t>
            </a:r>
            <a:r>
              <a:rPr lang="ru-RU" sz="1900" dirty="0" smtClean="0"/>
              <a:t>. Какие здесь возможны варианты?</a:t>
            </a:r>
          </a:p>
          <a:p>
            <a:r>
              <a:rPr lang="ru-RU" sz="1900" dirty="0" smtClean="0"/>
              <a:t>Вариант первый – </a:t>
            </a:r>
            <a:r>
              <a:rPr lang="ru-RU" sz="1900" u="sng" dirty="0" smtClean="0"/>
              <a:t>феномен прорывной, новый</a:t>
            </a:r>
            <a:r>
              <a:rPr lang="ru-RU" sz="1900" dirty="0" smtClean="0"/>
              <a:t>, его подробное изучение еще не началось, но уже </a:t>
            </a:r>
            <a:r>
              <a:rPr lang="ru-RU" sz="1900" u="sng" dirty="0" smtClean="0"/>
              <a:t>назрело</a:t>
            </a:r>
            <a:r>
              <a:rPr lang="ru-RU" sz="1900" dirty="0" smtClean="0"/>
              <a:t>. Мы изучаем литературу, базы данных исследований и находим лишь крупицы информации по этому вопросу. В то же время в рамках повседневности он начинает «всплывать» все чаще и быть все более </a:t>
            </a:r>
            <a:r>
              <a:rPr lang="ru-RU" sz="1900" dirty="0" smtClean="0"/>
              <a:t>значимым.</a:t>
            </a:r>
            <a:endParaRPr lang="ru-RU" sz="1900" dirty="0" smtClean="0"/>
          </a:p>
          <a:p>
            <a:r>
              <a:rPr lang="ru-RU" sz="1900" dirty="0" smtClean="0"/>
              <a:t>У такого варианта существуют и свои «подводные камни»: </a:t>
            </a:r>
            <a:r>
              <a:rPr lang="ru-RU" sz="1900" u="sng" dirty="0" smtClean="0"/>
              <a:t>то, что нам кажется, что феномен не изучен, еще не значит, что он действительно не изучен</a:t>
            </a:r>
            <a:r>
              <a:rPr lang="ru-RU" sz="1900" dirty="0" smtClean="0"/>
              <a:t>. Без анализа исследовательских сайтов, журналов, утверждать такое – довольно </a:t>
            </a:r>
            <a:r>
              <a:rPr lang="ru-RU" sz="1900" dirty="0" smtClean="0"/>
              <a:t>опрометчиво.</a:t>
            </a:r>
            <a:endParaRPr lang="ru-RU" sz="1900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Актуальность темы: вариант 2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95536" y="1556792"/>
            <a:ext cx="7416824" cy="5024536"/>
          </a:xfrm>
        </p:spPr>
        <p:txBody>
          <a:bodyPr>
            <a:normAutofit/>
          </a:bodyPr>
          <a:lstStyle/>
          <a:p>
            <a:r>
              <a:rPr lang="ru-RU" sz="1900" dirty="0" smtClean="0"/>
              <a:t>Еще один вариант – этот феномен выражает в себе </a:t>
            </a:r>
            <a:r>
              <a:rPr lang="ru-RU" sz="1900" u="sng" dirty="0" smtClean="0"/>
              <a:t>противоречие, парадокс на уровне социальной реальности </a:t>
            </a:r>
            <a:r>
              <a:rPr lang="ru-RU" sz="1900" dirty="0" smtClean="0"/>
              <a:t>(например, противоречит здравому смыслу, кажется странным, не вполне объяснимым</a:t>
            </a:r>
            <a:r>
              <a:rPr lang="ru-RU" sz="1900" dirty="0" smtClean="0"/>
              <a:t>).</a:t>
            </a:r>
            <a:endParaRPr lang="ru-RU" sz="1900" dirty="0" smtClean="0"/>
          </a:p>
          <a:p>
            <a:r>
              <a:rPr lang="ru-RU" sz="1900" dirty="0" smtClean="0"/>
              <a:t>Допустим, людям предлагают заработать на их хобби, увлечениях, профессионализировать их, сделать их высокодоходным бизнесом, но при этом подобные предложения нередко порождают жесткий протест. Почему это происходит?</a:t>
            </a:r>
          </a:p>
          <a:p>
            <a:r>
              <a:rPr lang="ru-RU" sz="1900" dirty="0" smtClean="0"/>
              <a:t>Однако и здесь есть свои сложности и распространенные ошибки. Подобные противоречия, к примеру, мы можем наблюдать и исследовать, но ни в коем случае </a:t>
            </a:r>
            <a:r>
              <a:rPr lang="ru-RU" sz="1900" u="sng" dirty="0" smtClean="0"/>
              <a:t>не </a:t>
            </a:r>
            <a:r>
              <a:rPr lang="ru-RU" sz="1900" u="sng" dirty="0" smtClean="0"/>
              <a:t>придумывать</a:t>
            </a:r>
            <a:r>
              <a:rPr lang="ru-RU" sz="1900" dirty="0" smtClean="0"/>
              <a:t>. </a:t>
            </a:r>
            <a:r>
              <a:rPr lang="ru-RU" sz="1900" dirty="0" smtClean="0"/>
              <a:t>Если их на самом деле нет, </a:t>
            </a:r>
            <a:r>
              <a:rPr lang="ru-RU" sz="1900" dirty="0" smtClean="0"/>
              <a:t>возможно </a:t>
            </a:r>
            <a:r>
              <a:rPr lang="ru-RU" sz="1900" u="sng" dirty="0" smtClean="0"/>
              <a:t>актуальность нашей работы просто будет </a:t>
            </a:r>
            <a:r>
              <a:rPr lang="ru-RU" sz="1900" u="sng" dirty="0" smtClean="0"/>
              <a:t>состоять в чем-то </a:t>
            </a:r>
            <a:r>
              <a:rPr lang="ru-RU" sz="1900" u="sng" dirty="0" smtClean="0"/>
              <a:t>другом.</a:t>
            </a:r>
            <a:endParaRPr lang="ru-RU" sz="1900" u="sng" dirty="0" smtClean="0"/>
          </a:p>
          <a:p>
            <a:endParaRPr lang="ru-RU" sz="2000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Актуальность темы: вариант 3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787208" cy="5069160"/>
          </a:xfrm>
        </p:spPr>
        <p:txBody>
          <a:bodyPr>
            <a:normAutofit/>
          </a:bodyPr>
          <a:lstStyle/>
          <a:p>
            <a:r>
              <a:rPr lang="ru-RU" sz="1900" dirty="0" smtClean="0"/>
              <a:t>Наконец, последний вариант – обоснование актуальности </a:t>
            </a:r>
            <a:r>
              <a:rPr lang="ru-RU" sz="1900" dirty="0" smtClean="0"/>
              <a:t>работы и постановка проблемы исследования </a:t>
            </a:r>
            <a:r>
              <a:rPr lang="ru-RU" sz="1900" dirty="0" smtClean="0"/>
              <a:t>через ее </a:t>
            </a:r>
            <a:r>
              <a:rPr lang="ru-RU" sz="1900" u="sng" dirty="0" smtClean="0"/>
              <a:t>практическую значимость</a:t>
            </a:r>
            <a:r>
              <a:rPr lang="ru-RU" sz="1900" dirty="0" smtClean="0"/>
              <a:t> – либо для отдельной сферы, либо для социальной системы в целом. Здесь хорошим примером могут быть работы по инклюзивному образованию или инвалидности – анализ того, в какой мере социальная система адаптирует людей с ограниченными возможностями, в чем состоят их собственные представления об этой проблеме и что необходимо сделать, чтобы исправить данную </a:t>
            </a:r>
            <a:r>
              <a:rPr lang="ru-RU" sz="1900" dirty="0" smtClean="0"/>
              <a:t>ситуацию.</a:t>
            </a:r>
            <a:endParaRPr lang="ru-RU" sz="1900" dirty="0" smtClean="0"/>
          </a:p>
          <a:p>
            <a:r>
              <a:rPr lang="ru-RU" sz="1900" dirty="0" smtClean="0"/>
              <a:t>Здесь </a:t>
            </a:r>
            <a:r>
              <a:rPr lang="ru-RU" sz="1900" u="sng" dirty="0" smtClean="0"/>
              <a:t>очень важно не уйти исключительно в </a:t>
            </a:r>
            <a:r>
              <a:rPr lang="ru-RU" sz="1900" u="sng" dirty="0" smtClean="0"/>
              <a:t>«гуманистическую» </a:t>
            </a:r>
            <a:r>
              <a:rPr lang="ru-RU" sz="1900" u="sng" dirty="0" smtClean="0"/>
              <a:t>сторону</a:t>
            </a:r>
            <a:r>
              <a:rPr lang="ru-RU" sz="1900" dirty="0" smtClean="0"/>
              <a:t>. Необходимо </a:t>
            </a:r>
            <a:r>
              <a:rPr lang="ru-RU" sz="1900" dirty="0" smtClean="0"/>
              <a:t>помнить, </a:t>
            </a:r>
            <a:r>
              <a:rPr lang="ru-RU" sz="1900" u="sng" dirty="0" smtClean="0"/>
              <a:t>что ваша главная цель в данном случае должна быть именно научной</a:t>
            </a:r>
            <a:r>
              <a:rPr lang="ru-RU" sz="1900" dirty="0" smtClean="0"/>
              <a:t> – не решить какую-либо проблему, сделав окружающий мир немного лучше (это может быть лишь потенциальным практическим следствием работы, но не ее целью), а в </a:t>
            </a:r>
            <a:r>
              <a:rPr lang="ru-RU" sz="1900" dirty="0" smtClean="0"/>
              <a:t>первую очередь </a:t>
            </a:r>
            <a:r>
              <a:rPr lang="ru-RU" sz="1900" u="sng" dirty="0" smtClean="0"/>
              <a:t>на глубоком уровне изучить </a:t>
            </a:r>
            <a:r>
              <a:rPr lang="ru-RU" sz="1900" u="sng" dirty="0" smtClean="0"/>
              <a:t>ее.</a:t>
            </a:r>
            <a:endParaRPr lang="ru-RU" sz="1900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75240" cy="1143000"/>
          </a:xfrm>
        </p:spPr>
        <p:txBody>
          <a:bodyPr>
            <a:normAutofit/>
          </a:bodyPr>
          <a:lstStyle/>
          <a:p>
            <a:r>
              <a:rPr lang="ru-RU" sz="2800" dirty="0" smtClean="0"/>
              <a:t>Формирование программы исследования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sz="1900" dirty="0" smtClean="0"/>
              <a:t>Что ж, отлично, теперь мы уже разобрались с тем, как осуществлять постановку исследовательской проблемы (или ее обоснование). </a:t>
            </a:r>
            <a:r>
              <a:rPr lang="ru-RU" sz="1900" u="sng" dirty="0" smtClean="0"/>
              <a:t>Ключевой вопрос</a:t>
            </a:r>
            <a:r>
              <a:rPr lang="ru-RU" sz="1900" dirty="0" smtClean="0"/>
              <a:t>, в данном случае, </a:t>
            </a:r>
            <a:r>
              <a:rPr lang="ru-RU" sz="1900" u="sng" dirty="0" smtClean="0"/>
              <a:t>представляет собой ту же исследовательскую проблему, выраженную в вопросной форме</a:t>
            </a:r>
            <a:r>
              <a:rPr lang="ru-RU" sz="1900" dirty="0" smtClean="0"/>
              <a:t>. Добавим также, что обычно постановка проблемы и ключевого вопроса осуществляется </a:t>
            </a:r>
            <a:r>
              <a:rPr lang="ru-RU" sz="1900" u="sng" dirty="0" smtClean="0"/>
              <a:t>во введении текста научной работы</a:t>
            </a:r>
            <a:r>
              <a:rPr lang="ru-RU" sz="1900" dirty="0" smtClean="0"/>
              <a:t>.</a:t>
            </a:r>
          </a:p>
          <a:p>
            <a:r>
              <a:rPr lang="ru-RU" sz="1900" dirty="0" smtClean="0"/>
              <a:t>Предположим также, что мы познакомились и с соответствующими нашей теме источниками – исследовательскими работами, статистическими базами данных и т.п. И даже </a:t>
            </a:r>
            <a:r>
              <a:rPr lang="ru-RU" sz="1900" u="sng" dirty="0" smtClean="0"/>
              <a:t>написали на их основании соответствующий раздел</a:t>
            </a:r>
            <a:r>
              <a:rPr lang="ru-RU" sz="1900" dirty="0" smtClean="0"/>
              <a:t> – обзор литературы или теоретическую часть исследования.</a:t>
            </a:r>
          </a:p>
          <a:p>
            <a:r>
              <a:rPr lang="ru-RU" sz="1900" dirty="0" smtClean="0"/>
              <a:t>Теперь нам необходимо сформировать так называемую </a:t>
            </a:r>
            <a:r>
              <a:rPr lang="ru-RU" sz="1900" u="sng" dirty="0" smtClean="0"/>
              <a:t>программу исследования</a:t>
            </a:r>
            <a:r>
              <a:rPr lang="ru-RU" sz="1900" dirty="0" smtClean="0"/>
              <a:t>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130</TotalTime>
  <Words>1557</Words>
  <Application>Microsoft Office PowerPoint</Application>
  <PresentationFormat>Экран (4:3)</PresentationFormat>
  <Paragraphs>57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Эркер</vt:lpstr>
      <vt:lpstr>Особенности социологического исследования</vt:lpstr>
      <vt:lpstr>Социология и ее специфика</vt:lpstr>
      <vt:lpstr>Социология и ее специфика</vt:lpstr>
      <vt:lpstr>Социология и повседневные представления</vt:lpstr>
      <vt:lpstr>Зачем мы вообще что-то исследуем?</vt:lpstr>
      <vt:lpstr>Актуальность темы: вариант 1</vt:lpstr>
      <vt:lpstr>Актуальность темы: вариант 2</vt:lpstr>
      <vt:lpstr>Актуальность темы: вариант 3</vt:lpstr>
      <vt:lpstr>Формирование программы исследования</vt:lpstr>
      <vt:lpstr>Программа исследования.  Объект и предмет</vt:lpstr>
      <vt:lpstr>Задачи исследования</vt:lpstr>
      <vt:lpstr>Гипотезы исследования</vt:lpstr>
      <vt:lpstr>Теперь вас ждет следующий этап работы над исследованием – выбор подходящего для решения ваших задач метода.  Не забудьте познакомиться с соответствующими материалами! И удачи всем вам с ИВР!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Особенности социологического исследования</dc:title>
  <dc:creator>Newrockstream</dc:creator>
  <cp:lastModifiedBy>Newrockstream</cp:lastModifiedBy>
  <cp:revision>15</cp:revision>
  <dcterms:created xsi:type="dcterms:W3CDTF">2018-08-05T15:42:00Z</dcterms:created>
  <dcterms:modified xsi:type="dcterms:W3CDTF">2018-08-06T11:50:18Z</dcterms:modified>
</cp:coreProperties>
</file>