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70" r:id="rId9"/>
    <p:sldId id="262" r:id="rId10"/>
    <p:sldId id="271" r:id="rId11"/>
    <p:sldId id="280" r:id="rId12"/>
    <p:sldId id="272" r:id="rId13"/>
    <p:sldId id="263" r:id="rId14"/>
    <p:sldId id="281" r:id="rId15"/>
    <p:sldId id="276" r:id="rId16"/>
    <p:sldId id="264" r:id="rId17"/>
    <p:sldId id="282" r:id="rId18"/>
    <p:sldId id="277" r:id="rId19"/>
    <p:sldId id="278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325D-74E1-4437-91E9-EF6C7C4367A0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E82C-E8E0-4FF2-83A0-585B6D08D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B5FB2A-95EB-4176-894C-CD75CB74C7AF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847F-F74A-4BFD-9760-773B91B587BA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45E1-68CA-4F12-82D6-F9793F7739A6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6F4829-88D6-41F0-918A-D20BB0CA382E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800AD1-5DA0-41C1-96A6-9FD5B472DC7C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2AA8-3291-4928-8D83-EF3119B7E703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EC56-CFE6-4BA8-B43E-55BE4CF524BE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F642CE-DB2D-4EBC-B429-0D5207DA0F89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C64A-4861-4D1F-8889-3BCF0B22F74E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FA083F-8A38-4BE3-A2CC-AAF0E0821428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C08C2E-829F-4FDC-9C98-A1B394A65164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DF2D61-A107-45B8-8FDB-4E5394EF07B3}" type="datetime1">
              <a:rPr lang="ru-RU" smtClean="0"/>
              <a:pPr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44824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Метод опроса в социальных исследованиях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069160"/>
          </a:xfrm>
        </p:spPr>
        <p:txBody>
          <a:bodyPr>
            <a:noAutofit/>
          </a:bodyPr>
          <a:lstStyle/>
          <a:p>
            <a:r>
              <a:rPr lang="ru-RU" sz="1900" dirty="0" smtClean="0"/>
              <a:t>Как правило, в исследовательских анкетах используется следующая структура:</a:t>
            </a:r>
          </a:p>
          <a:p>
            <a:r>
              <a:rPr lang="ru-RU" sz="1900" dirty="0" smtClean="0"/>
              <a:t>1) </a:t>
            </a:r>
            <a:r>
              <a:rPr lang="ru-RU" sz="1900" u="sng" dirty="0" smtClean="0"/>
              <a:t>Установление контакта</a:t>
            </a:r>
            <a:r>
              <a:rPr lang="ru-RU" sz="1900" dirty="0" smtClean="0"/>
              <a:t> с респондентом («приветствие»)</a:t>
            </a:r>
          </a:p>
          <a:p>
            <a:r>
              <a:rPr lang="ru-RU" sz="1900" dirty="0" smtClean="0"/>
              <a:t>2) </a:t>
            </a:r>
            <a:r>
              <a:rPr lang="ru-RU" sz="1900" u="sng" dirty="0" smtClean="0"/>
              <a:t>Основные вопросы</a:t>
            </a:r>
            <a:r>
              <a:rPr lang="ru-RU" sz="1900" dirty="0" smtClean="0"/>
              <a:t> анкеты (связанные с содержанием исследования)</a:t>
            </a:r>
          </a:p>
          <a:p>
            <a:r>
              <a:rPr lang="ru-RU" sz="1900" dirty="0" smtClean="0"/>
              <a:t>3) </a:t>
            </a:r>
            <a:r>
              <a:rPr lang="ru-RU" sz="1900" u="sng" dirty="0" smtClean="0"/>
              <a:t>Заключительные вопросы</a:t>
            </a:r>
            <a:r>
              <a:rPr lang="ru-RU" sz="1900" dirty="0" smtClean="0"/>
              <a:t> о социально-демографических или иных характеристиках респондента (пол, возраст, профессия, направление обучения и пр.)</a:t>
            </a:r>
          </a:p>
          <a:p>
            <a:r>
              <a:rPr lang="ru-RU" sz="1900" dirty="0" smtClean="0"/>
              <a:t>Получается, что каждая анкета должна предваряться своего рода </a:t>
            </a:r>
            <a:r>
              <a:rPr lang="ru-RU" sz="1900" u="sng" dirty="0" smtClean="0"/>
              <a:t>приветствием</a:t>
            </a:r>
            <a:r>
              <a:rPr lang="ru-RU" sz="1900" dirty="0" smtClean="0"/>
              <a:t> респондентов со стороны ее составителей. В этом приветствии должны содержаться указания на </a:t>
            </a:r>
            <a:r>
              <a:rPr lang="ru-RU" sz="1900" u="sng" dirty="0" smtClean="0"/>
              <a:t>цель исследования</a:t>
            </a:r>
            <a:r>
              <a:rPr lang="ru-RU" sz="1900" dirty="0" smtClean="0"/>
              <a:t>, самих </a:t>
            </a:r>
            <a:r>
              <a:rPr lang="ru-RU" sz="1900" u="sng" dirty="0" smtClean="0"/>
              <a:t>исследователей</a:t>
            </a:r>
            <a:r>
              <a:rPr lang="ru-RU" sz="1900" dirty="0" smtClean="0"/>
              <a:t> (к какому учебному заведению или к какой компании они принадлежат), </a:t>
            </a:r>
            <a:r>
              <a:rPr lang="ru-RU" sz="1900" u="sng" dirty="0" smtClean="0"/>
              <a:t>время заполнения анкеты</a:t>
            </a:r>
            <a:r>
              <a:rPr lang="ru-RU" sz="1900" dirty="0" smtClean="0"/>
              <a:t>, а также, чаще всего – </a:t>
            </a:r>
            <a:r>
              <a:rPr lang="ru-RU" sz="1900" u="sng" dirty="0" smtClean="0"/>
              <a:t>гарантии конфиденциальности</a:t>
            </a:r>
            <a:r>
              <a:rPr lang="ru-RU" sz="1900" dirty="0" smtClean="0"/>
              <a:t> предоставляемой информации и </a:t>
            </a:r>
            <a:r>
              <a:rPr lang="ru-RU" sz="1900" u="sng" dirty="0" smtClean="0"/>
              <a:t>анонимного участия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Приветствие (пример):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sz="2100" i="1" dirty="0" smtClean="0"/>
              <a:t>Наша исследовательская команда проводит данный опрос в рамках научной работы на тему «</a:t>
            </a:r>
            <a:r>
              <a:rPr lang="ru-RU" sz="2100" b="1" i="1" dirty="0" smtClean="0"/>
              <a:t>Представления студентов социологических факультетов о социологии и важности ее публичной роли</a:t>
            </a:r>
            <a:r>
              <a:rPr lang="ru-RU" sz="2100" i="1" dirty="0" smtClean="0"/>
              <a:t>».</a:t>
            </a:r>
            <a:endParaRPr lang="ru-RU" sz="2100" dirty="0" smtClean="0"/>
          </a:p>
          <a:p>
            <a:pPr indent="0">
              <a:buNone/>
            </a:pPr>
            <a:r>
              <a:rPr lang="x-none" sz="2100" i="1" smtClean="0"/>
              <a:t>Мы просим Вас принять участие в исследовании и заполнить эту анкету. Наш опрос</a:t>
            </a:r>
            <a:r>
              <a:rPr lang="x-none" sz="2100" b="1" i="1" smtClean="0"/>
              <a:t> анонимный</a:t>
            </a:r>
            <a:r>
              <a:rPr lang="x-none" sz="2100" i="1" smtClean="0"/>
              <a:t>, индивидуальные данные</a:t>
            </a:r>
            <a:r>
              <a:rPr lang="x-none" sz="2100" b="1" i="1" smtClean="0"/>
              <a:t> не разглашаются</a:t>
            </a:r>
            <a:r>
              <a:rPr lang="x-none" sz="2100" i="1" smtClean="0"/>
              <a:t>.</a:t>
            </a:r>
            <a:r>
              <a:rPr lang="ru-RU" sz="2100" i="1" dirty="0" smtClean="0"/>
              <a:t> Заполнение анкеты займёт у Вас не более 15 минут. При ответе на вопросы отмечайте тот вариант ответа, который Вам наиболее близок и следуйте инструкциям, предложенным в опросе.</a:t>
            </a:r>
            <a:endParaRPr lang="ru-RU" sz="2100" dirty="0" smtClean="0"/>
          </a:p>
          <a:p>
            <a:pPr indent="0">
              <a:buNone/>
            </a:pPr>
            <a:r>
              <a:rPr lang="ru-RU" sz="2100" b="1" i="1" dirty="0" smtClean="0"/>
              <a:t>Ваше мнение очень важно для нас!</a:t>
            </a:r>
            <a:endParaRPr lang="ru-RU" sz="2100" dirty="0" smtClean="0"/>
          </a:p>
          <a:p>
            <a:pPr indent="0">
              <a:buNone/>
            </a:pPr>
            <a:r>
              <a:rPr lang="ru-RU" sz="2100" i="1" dirty="0" smtClean="0"/>
              <a:t>Если Вас заинтересовала тема исследования, то Вы можете оставить нам свой электронный адрес, и мы оповестим Вас о полученных нами результатах:</a:t>
            </a:r>
            <a:endParaRPr lang="ru-RU" sz="2100" dirty="0" smtClean="0"/>
          </a:p>
          <a:p>
            <a:pPr indent="0">
              <a:buNone/>
            </a:pPr>
            <a:r>
              <a:rPr lang="ru-RU" sz="2100" i="1" dirty="0" smtClean="0"/>
              <a:t>___________________________________________________</a:t>
            </a:r>
            <a:endParaRPr lang="ru-RU" sz="21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анкеты (типы)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5141168"/>
          </a:xfrm>
        </p:spPr>
        <p:txBody>
          <a:bodyPr>
            <a:normAutofit fontScale="92500"/>
          </a:bodyPr>
          <a:lstStyle/>
          <a:p>
            <a:r>
              <a:rPr lang="ru-RU" sz="2100" dirty="0" smtClean="0"/>
              <a:t>Основные вопросы анкеты – это ее главный элемент – именно ответы на них позволяют сделать значимые для исследования выводы, решить поставленные в нем задачи</a:t>
            </a:r>
          </a:p>
          <a:p>
            <a:r>
              <a:rPr lang="ru-RU" sz="2100" dirty="0" smtClean="0"/>
              <a:t>Сами вопросы могут быть сформулированы во множестве форм (или типов), например:</a:t>
            </a:r>
          </a:p>
          <a:p>
            <a:r>
              <a:rPr lang="ru-RU" sz="2100" dirty="0" smtClean="0"/>
              <a:t>1) </a:t>
            </a:r>
            <a:r>
              <a:rPr lang="ru-RU" sz="2100" u="sng" dirty="0" smtClean="0"/>
              <a:t>Закрытые вопросы</a:t>
            </a:r>
            <a:r>
              <a:rPr lang="ru-RU" sz="2100" dirty="0" smtClean="0"/>
              <a:t> (предполагают четкий выбор ответа (одного или нескольких) из предложенного исследователем списка):</a:t>
            </a:r>
          </a:p>
          <a:p>
            <a:pPr lvl="0"/>
            <a:r>
              <a:rPr lang="ru-RU" sz="2100" b="1" dirty="0" smtClean="0"/>
              <a:t>Хотели бы Вы в процессе своей работы изучать актуальные общественные проблемы? </a:t>
            </a:r>
            <a:r>
              <a:rPr lang="ru-RU" sz="2100" i="1" dirty="0" smtClean="0"/>
              <a:t>(отметьте один вариант ответа)</a:t>
            </a:r>
            <a:endParaRPr lang="ru-RU" sz="2100" dirty="0" smtClean="0"/>
          </a:p>
          <a:p>
            <a:pPr lvl="1"/>
            <a:r>
              <a:rPr lang="ru-RU" dirty="0" smtClean="0"/>
              <a:t>Определенно да;</a:t>
            </a:r>
          </a:p>
          <a:p>
            <a:pPr lvl="1"/>
            <a:r>
              <a:rPr lang="ru-RU" dirty="0" smtClean="0"/>
              <a:t>Скорее да, чем нет;</a:t>
            </a:r>
          </a:p>
          <a:p>
            <a:pPr lvl="1"/>
            <a:r>
              <a:rPr lang="ru-RU" dirty="0" smtClean="0"/>
              <a:t>И да, и нет.</a:t>
            </a:r>
          </a:p>
          <a:p>
            <a:pPr lvl="1"/>
            <a:r>
              <a:rPr lang="ru-RU" dirty="0" smtClean="0"/>
              <a:t>Скорее нет, чем да.</a:t>
            </a:r>
          </a:p>
          <a:p>
            <a:pPr lvl="1"/>
            <a:r>
              <a:rPr lang="ru-RU" dirty="0" smtClean="0"/>
              <a:t>Определенно нет;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анкеты (типы)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/>
              <a:t>2) Полузакрытые вопросы (то же самое, но с добавлением варианта «другое» и возможностью дать собственный ответ):</a:t>
            </a:r>
          </a:p>
          <a:p>
            <a:pPr lvl="0"/>
            <a:r>
              <a:rPr lang="ru-RU" sz="1900" b="1" dirty="0" smtClean="0"/>
              <a:t>В каком университете Вы учитесь на данный момент? </a:t>
            </a:r>
            <a:r>
              <a:rPr lang="ru-RU" sz="1900" i="1" dirty="0" smtClean="0"/>
              <a:t>(Отметьте один вариант ответа)</a:t>
            </a:r>
            <a:endParaRPr lang="ru-RU" sz="1900" dirty="0" smtClean="0"/>
          </a:p>
          <a:p>
            <a:pPr lvl="0"/>
            <a:r>
              <a:rPr lang="ru-RU" sz="1900" dirty="0" smtClean="0"/>
              <a:t>МГУ</a:t>
            </a:r>
          </a:p>
          <a:p>
            <a:pPr lvl="0"/>
            <a:r>
              <a:rPr lang="ru-RU" sz="1900" dirty="0" smtClean="0"/>
              <a:t>НИУ-ВШЭ</a:t>
            </a:r>
          </a:p>
          <a:p>
            <a:pPr lvl="0"/>
            <a:r>
              <a:rPr lang="ru-RU" sz="1900" dirty="0" smtClean="0"/>
              <a:t>МГИМО</a:t>
            </a:r>
          </a:p>
          <a:p>
            <a:pPr lvl="0"/>
            <a:r>
              <a:rPr lang="ru-RU" sz="1900" dirty="0" smtClean="0"/>
              <a:t>РГГУ</a:t>
            </a:r>
          </a:p>
          <a:p>
            <a:pPr lvl="0"/>
            <a:r>
              <a:rPr lang="ru-RU" sz="1900" dirty="0" smtClean="0"/>
              <a:t>РЭУ имени Плеханова</a:t>
            </a:r>
          </a:p>
          <a:p>
            <a:pPr lvl="0"/>
            <a:r>
              <a:rPr lang="ru-RU" sz="1900" dirty="0" smtClean="0"/>
              <a:t>Другое: _______________________________________________</a:t>
            </a:r>
          </a:p>
          <a:p>
            <a:r>
              <a:rPr lang="ru-RU" sz="1900" dirty="0" smtClean="0"/>
              <a:t>3) Открытые вопросы (задаются без возможных вариантов ответов, т.е выбор здесь не предполагается):</a:t>
            </a:r>
          </a:p>
          <a:p>
            <a:pPr lvl="0"/>
            <a:r>
              <a:rPr lang="ru-RU" sz="1900" b="1" dirty="0" smtClean="0"/>
              <a:t>Кем Вы видите себя через 5 лет (кем будете работать, в какой сфере деятельности)?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____________________________________________________________</a:t>
            </a:r>
          </a:p>
          <a:p>
            <a:pPr lvl="0"/>
            <a:endParaRPr lang="ru-RU" sz="19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анкеты (типы)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В качестве отдельного типа вопросов выделяют также специальные вопросы, из которых ключевыми можно назвать </a:t>
            </a:r>
            <a:r>
              <a:rPr lang="ru-RU" sz="1900" dirty="0" err="1" smtClean="0"/>
              <a:t>т.н</a:t>
            </a:r>
            <a:r>
              <a:rPr lang="ru-RU" sz="1900" dirty="0" smtClean="0"/>
              <a:t> </a:t>
            </a:r>
            <a:r>
              <a:rPr lang="ru-RU" sz="1900" u="sng" dirty="0" smtClean="0"/>
              <a:t>вопросы-фильтры</a:t>
            </a:r>
            <a:r>
              <a:rPr lang="ru-RU" sz="1900" dirty="0" smtClean="0"/>
              <a:t> – они задаются для того, чтобы отделить тех, кто действительно относится к изучаемой социальной совокупности от тех, кто, например, прошел опрос случайно или по ошибке и может исказить итоговые результаты:</a:t>
            </a:r>
          </a:p>
          <a:p>
            <a:r>
              <a:rPr lang="ru-RU" sz="1900" b="1" dirty="0" smtClean="0"/>
              <a:t>Обучаетесь ли вы в </a:t>
            </a:r>
            <a:r>
              <a:rPr lang="ru-RU" sz="1900" b="1" dirty="0" err="1" smtClean="0"/>
              <a:t>бакалавриате</a:t>
            </a:r>
            <a:r>
              <a:rPr lang="ru-RU" sz="1900" b="1" dirty="0" smtClean="0"/>
              <a:t> НИУ ВШЭ в настоящий момент?</a:t>
            </a:r>
            <a:r>
              <a:rPr lang="ru-RU" sz="1900" dirty="0" smtClean="0"/>
              <a:t> </a:t>
            </a:r>
            <a:r>
              <a:rPr lang="ru-RU" sz="1900" i="1" dirty="0" smtClean="0"/>
              <a:t>(отметьте один вариант ответа)</a:t>
            </a:r>
            <a:endParaRPr lang="ru-RU" sz="1900" dirty="0" smtClean="0"/>
          </a:p>
          <a:p>
            <a:pPr lvl="0"/>
            <a:r>
              <a:rPr lang="ru-RU" sz="1900" dirty="0" smtClean="0"/>
              <a:t>Да, обучаюсь</a:t>
            </a:r>
          </a:p>
          <a:p>
            <a:pPr lvl="0"/>
            <a:r>
              <a:rPr lang="ru-RU" sz="1900" dirty="0" smtClean="0"/>
              <a:t>Нет, не обучаюсь (уже закончил(а) или прохожу обучение в </a:t>
            </a:r>
            <a:br>
              <a:rPr lang="ru-RU" sz="1900" dirty="0" smtClean="0"/>
            </a:br>
            <a:r>
              <a:rPr lang="ru-RU" sz="1900" dirty="0" smtClean="0"/>
              <a:t>другом университете)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Завершение анкеты («</a:t>
            </a:r>
            <a:r>
              <a:rPr lang="ru-RU" dirty="0" err="1" smtClean="0"/>
              <a:t>Паспортичка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152" cy="48737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Завершающим блоком анкеты является </a:t>
            </a:r>
            <a:r>
              <a:rPr lang="ru-RU" sz="1900" dirty="0" err="1" smtClean="0"/>
              <a:t>т.н</a:t>
            </a:r>
            <a:r>
              <a:rPr lang="ru-RU" sz="1900" dirty="0" smtClean="0"/>
              <a:t> «</a:t>
            </a:r>
            <a:r>
              <a:rPr lang="ru-RU" sz="1900" dirty="0" err="1" smtClean="0"/>
              <a:t>паспортичка</a:t>
            </a:r>
            <a:r>
              <a:rPr lang="ru-RU" sz="1900" dirty="0" smtClean="0"/>
              <a:t>» – традиционно в нее входят вопросы о социально-демографических характеристиках респондентов – чаще всего – о поле, возрасте и пр.</a:t>
            </a:r>
          </a:p>
          <a:p>
            <a:r>
              <a:rPr lang="ru-RU" sz="1900" dirty="0" smtClean="0"/>
              <a:t>На самом деле сюда могут включаться все значимые для вас вопросы </a:t>
            </a:r>
            <a:r>
              <a:rPr lang="ru-RU" sz="1900" u="sng" dirty="0" smtClean="0"/>
              <a:t>о характеристиках респондентов</a:t>
            </a:r>
            <a:r>
              <a:rPr lang="ru-RU" sz="1900" dirty="0" smtClean="0"/>
              <a:t>, которые </a:t>
            </a:r>
            <a:r>
              <a:rPr lang="ru-RU" sz="1900" u="sng" dirty="0" smtClean="0"/>
              <a:t>не были отражены ранее</a:t>
            </a:r>
            <a:r>
              <a:rPr lang="ru-RU" sz="1900" dirty="0" smtClean="0"/>
              <a:t> – это могут быть доход, уровень или профиль образования и т.д.</a:t>
            </a:r>
          </a:p>
          <a:p>
            <a:r>
              <a:rPr lang="ru-RU" sz="1900" dirty="0" smtClean="0"/>
              <a:t>Как правило, именно эти вопросы позволяют </a:t>
            </a:r>
            <a:r>
              <a:rPr lang="ru-RU" sz="1900" u="sng" dirty="0" smtClean="0"/>
              <a:t>дифференцировать респондентов</a:t>
            </a:r>
            <a:r>
              <a:rPr lang="ru-RU" sz="1900" dirty="0" smtClean="0"/>
              <a:t>, проводить сравнения между ними (особенно если основная часть не предполагает построение классификации или типологии)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составлении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48737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Как вам, наверное, известно, опрос стереотипно считается главным методом исследования всего, что так или иначе относится к людям как объектам изучения. Поэтому и применяется он сплошь и рядом – студентами, которым срочно нужно закрыть </a:t>
            </a:r>
            <a:r>
              <a:rPr lang="ru-RU" sz="1900" dirty="0" err="1" smtClean="0"/>
              <a:t>дедлайн</a:t>
            </a:r>
            <a:r>
              <a:rPr lang="ru-RU" sz="1900" dirty="0" smtClean="0"/>
              <a:t> по курсовым и дипломным работам, </a:t>
            </a:r>
            <a:r>
              <a:rPr lang="ru-RU" sz="1900" dirty="0" err="1" smtClean="0"/>
              <a:t>маркетологами</a:t>
            </a:r>
            <a:r>
              <a:rPr lang="ru-RU" sz="1900" dirty="0" smtClean="0"/>
              <a:t> без соответствующего образования и т.д. Разумеется, чаще всего использование опросной методики в таком случае оказывается совершенно некорректным</a:t>
            </a:r>
          </a:p>
          <a:p>
            <a:r>
              <a:rPr lang="ru-RU" sz="1900" dirty="0" smtClean="0"/>
              <a:t>Это же относится и к составлению анкеты, которое зачастую происходит с множественными серьезными ошибками – именно основные из них мы сейчас и разберем, чтобы в своих работах вы их уже не допускали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составлении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1) </a:t>
            </a:r>
            <a:r>
              <a:rPr lang="ru-RU" sz="1900" u="sng" dirty="0" smtClean="0"/>
              <a:t>Двойной вопрос</a:t>
            </a:r>
            <a:r>
              <a:rPr lang="ru-RU" sz="1900" dirty="0" smtClean="0"/>
              <a:t> (в одном вопросе содержатся фактически два вопроса):</a:t>
            </a:r>
          </a:p>
          <a:p>
            <a:r>
              <a:rPr lang="ru-RU" sz="1900" dirty="0" smtClean="0"/>
              <a:t>«</a:t>
            </a:r>
            <a:r>
              <a:rPr lang="ru-RU" sz="1900" i="1" dirty="0" smtClean="0"/>
              <a:t>Согласны ли Вы с последними экономическими и социальными реформами, проводимыми в России?</a:t>
            </a:r>
            <a:r>
              <a:rPr lang="ru-RU" sz="1900" dirty="0" smtClean="0"/>
              <a:t>»</a:t>
            </a:r>
          </a:p>
          <a:p>
            <a:r>
              <a:rPr lang="ru-RU" sz="1900" dirty="0" smtClean="0"/>
              <a:t>2) </a:t>
            </a:r>
            <a:r>
              <a:rPr lang="ru-RU" sz="1900" u="sng" dirty="0" smtClean="0"/>
              <a:t>Наводящий вопрос</a:t>
            </a:r>
            <a:r>
              <a:rPr lang="ru-RU" sz="1900" dirty="0" smtClean="0"/>
              <a:t> (заранее делается акцент на наиболее желательном для исследователя ответе):</a:t>
            </a:r>
          </a:p>
          <a:p>
            <a:r>
              <a:rPr lang="ru-RU" sz="1900" dirty="0" smtClean="0"/>
              <a:t>«</a:t>
            </a:r>
            <a:r>
              <a:rPr lang="ru-RU" sz="1900" i="1" dirty="0" smtClean="0"/>
              <a:t>Вы относитесь предубежденно к сексуальным меньшинствам?</a:t>
            </a:r>
            <a:r>
              <a:rPr lang="ru-RU" sz="1900" dirty="0" smtClean="0"/>
              <a:t>»</a:t>
            </a:r>
          </a:p>
          <a:p>
            <a:r>
              <a:rPr lang="ru-RU" sz="1900" dirty="0" smtClean="0"/>
              <a:t>3) </a:t>
            </a:r>
            <a:r>
              <a:rPr lang="ru-RU" sz="1900" u="sng" dirty="0" smtClean="0"/>
              <a:t>Отсутствие возможности уйти от ответа</a:t>
            </a:r>
            <a:r>
              <a:rPr lang="ru-RU" sz="1900" dirty="0" smtClean="0"/>
              <a:t> (среди ответов не предусмотрена позиция «затрудняюсь ответить» – в этом случае создается серьезный риск получения искаженных данных):</a:t>
            </a:r>
          </a:p>
          <a:p>
            <a:r>
              <a:rPr lang="ru-RU" sz="1900" dirty="0" smtClean="0"/>
              <a:t>«</a:t>
            </a:r>
            <a:r>
              <a:rPr lang="ru-RU" sz="1900" i="1" dirty="0" smtClean="0"/>
              <a:t>Какую политическую партию Вы поддерживаете?</a:t>
            </a:r>
            <a:r>
              <a:rPr lang="ru-RU" sz="1900" dirty="0" smtClean="0"/>
              <a:t>»</a:t>
            </a:r>
          </a:p>
          <a:p>
            <a:r>
              <a:rPr lang="ru-RU" sz="1900" dirty="0" smtClean="0"/>
              <a:t>Единая Россия</a:t>
            </a:r>
          </a:p>
          <a:p>
            <a:r>
              <a:rPr lang="ru-RU" sz="1900" dirty="0" smtClean="0"/>
              <a:t>КПРФ</a:t>
            </a:r>
          </a:p>
          <a:p>
            <a:r>
              <a:rPr lang="ru-RU" sz="1900" dirty="0" smtClean="0"/>
              <a:t>ЛДПР</a:t>
            </a:r>
          </a:p>
          <a:p>
            <a:r>
              <a:rPr lang="ru-RU" sz="1900" dirty="0" smtClean="0"/>
              <a:t>Яблоко</a:t>
            </a:r>
          </a:p>
          <a:p>
            <a:r>
              <a:rPr lang="ru-RU" sz="1900" dirty="0" smtClean="0"/>
              <a:t>Справедливая Россия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составлении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4) </a:t>
            </a:r>
            <a:r>
              <a:rPr lang="ru-RU" sz="1800" u="sng" dirty="0" smtClean="0"/>
              <a:t>Использование сложных слов, терминов</a:t>
            </a:r>
            <a:r>
              <a:rPr lang="ru-RU" sz="1800" dirty="0" smtClean="0"/>
              <a:t> (потенциально создается ситуация непонимания респондентом задаваемого ему вопроса):</a:t>
            </a:r>
          </a:p>
          <a:p>
            <a:r>
              <a:rPr lang="ru-RU" sz="1800" dirty="0" smtClean="0"/>
              <a:t>«</a:t>
            </a:r>
            <a:r>
              <a:rPr lang="ru-RU" sz="1800" i="1" dirty="0" smtClean="0"/>
              <a:t>Назовите три любые характерные для Вас </a:t>
            </a:r>
            <a:r>
              <a:rPr lang="ru-RU" sz="1800" i="1" dirty="0" err="1" smtClean="0"/>
              <a:t>референтные</a:t>
            </a:r>
            <a:r>
              <a:rPr lang="ru-RU" sz="1800" i="1" dirty="0" smtClean="0"/>
              <a:t> группы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5) </a:t>
            </a:r>
            <a:r>
              <a:rPr lang="ru-RU" sz="1800" u="sng" dirty="0" smtClean="0"/>
              <a:t>Использование сложных грамматических конструкций</a:t>
            </a:r>
            <a:r>
              <a:rPr lang="ru-RU" sz="1800" dirty="0" smtClean="0"/>
              <a:t> и длинных предложений (респондент может ответить лишь на часть вопроса или вообще пропустить его):</a:t>
            </a:r>
          </a:p>
          <a:p>
            <a:r>
              <a:rPr lang="ru-RU" sz="1800" dirty="0" smtClean="0"/>
              <a:t>«</a:t>
            </a:r>
            <a:r>
              <a:rPr lang="ru-RU" sz="1800" i="1" dirty="0" smtClean="0"/>
              <a:t>Что бы Вы предпочли – обучение на том направлении, которое бы было интересным для Вас, мотивировало Вас ходить на занятия, читать дополнительную литературу, участвовать в исследовательских конференциях и т.д., или обучение на то направлении, где Вы точно были бы уверены, что после его окончания у Вас будет более высокий шанс найти достойную, высокооплачиваемую работу, вести тот образ жизни, который Вы считаете приемлемым для себя, занять в обществе место, которое считаете для себя подходящим?</a:t>
            </a:r>
            <a:r>
              <a:rPr lang="ru-RU" sz="1800" dirty="0" smtClean="0"/>
              <a:t>»</a:t>
            </a:r>
          </a:p>
          <a:p>
            <a:endParaRPr lang="ru-RU" sz="1900" dirty="0" smtClean="0"/>
          </a:p>
          <a:p>
            <a:endParaRPr lang="ru-RU" sz="1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составлении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ru-RU" sz="1800" dirty="0" smtClean="0"/>
              <a:t>6) </a:t>
            </a:r>
            <a:r>
              <a:rPr lang="ru-RU" sz="1800" u="sng" dirty="0" smtClean="0"/>
              <a:t>Несбалансированные шкалы</a:t>
            </a:r>
            <a:r>
              <a:rPr lang="ru-RU" sz="1800" dirty="0" smtClean="0"/>
              <a:t> (различающееся количество положительных и отрицательных вариантов ответов):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«</a:t>
            </a:r>
            <a:r>
              <a:rPr lang="ru-RU" sz="1800" i="1" dirty="0" smtClean="0"/>
              <a:t>Как Вы относитесь к закону о запрете продажи алкогольной и табачной продукции лицам до 18 лет?</a:t>
            </a:r>
            <a:r>
              <a:rPr lang="ru-RU" sz="1800" dirty="0" smtClean="0"/>
              <a:t>»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Отлично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Хорошо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В целом положительно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Нейтрально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Отрицательно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7) </a:t>
            </a:r>
            <a:r>
              <a:rPr lang="ru-RU" sz="1800" u="sng" dirty="0" smtClean="0"/>
              <a:t>Пересечение пунктов шкалы</a:t>
            </a:r>
            <a:r>
              <a:rPr lang="ru-RU" sz="1800" dirty="0" smtClean="0"/>
              <a:t> (ситуация, когда границы выбранных числовых интервалов наслаиваются друг на друга):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«</a:t>
            </a:r>
            <a:r>
              <a:rPr lang="ru-RU" sz="1800" i="1" dirty="0" smtClean="0"/>
              <a:t>Укажите свой возраст»: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До 18 лет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18-25 лет</a:t>
            </a:r>
          </a:p>
          <a:p>
            <a:pPr>
              <a:lnSpc>
                <a:spcPct val="95000"/>
              </a:lnSpc>
            </a:pPr>
            <a:r>
              <a:rPr lang="ru-RU" sz="1800" dirty="0" smtClean="0"/>
              <a:t>25-30 лет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за метод и для чего он может быть использован?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altLang="ru-RU" sz="2300" dirty="0" smtClean="0"/>
              <a:t>В первую очередь, необходимо понимать, что опросы применяются не только в социологии – это более универсальный метод получения эмпирических данных, чем о нем принято думать. Следовательно, </a:t>
            </a:r>
            <a:r>
              <a:rPr lang="ru-RU" altLang="ru-RU" sz="2300" u="sng" dirty="0" smtClean="0"/>
              <a:t>использование опроса не делает ваше исследование социологическим</a:t>
            </a:r>
            <a:r>
              <a:rPr lang="ru-RU" altLang="ru-RU" sz="2300" dirty="0" smtClean="0"/>
              <a:t> – гораздо более значимым в этом контексте можно назвать объект вашего изучения и тот теоретический фокус, который вы применяете к его анализу</a:t>
            </a:r>
          </a:p>
          <a:p>
            <a:pPr>
              <a:lnSpc>
                <a:spcPct val="120000"/>
              </a:lnSpc>
            </a:pPr>
            <a:r>
              <a:rPr lang="ru-RU" altLang="ru-RU" sz="2300" dirty="0" smtClean="0"/>
              <a:t>Но зачем вообще может быть нужен опрос?</a:t>
            </a:r>
          </a:p>
          <a:p>
            <a:pPr>
              <a:lnSpc>
                <a:spcPct val="120000"/>
              </a:lnSpc>
            </a:pPr>
            <a:r>
              <a:rPr lang="ru-RU" altLang="ru-RU" sz="2300" dirty="0" smtClean="0"/>
              <a:t>1)  </a:t>
            </a:r>
            <a:r>
              <a:rPr lang="ru-RU" altLang="ru-RU" sz="2300" u="sng" dirty="0" smtClean="0"/>
              <a:t>Установление некоторых фактов</a:t>
            </a:r>
            <a:r>
              <a:rPr lang="ru-RU" altLang="ru-RU" sz="2300" dirty="0" smtClean="0"/>
              <a:t> о социальной реальности (средний уровень дохода населения, количество людей с высшим образованием, потребительские или </a:t>
            </a:r>
            <a:r>
              <a:rPr lang="ru-RU" altLang="ru-RU" sz="2300" dirty="0" err="1" smtClean="0"/>
              <a:t>досуговые</a:t>
            </a:r>
            <a:r>
              <a:rPr lang="ru-RU" altLang="ru-RU" sz="2300" dirty="0" smtClean="0"/>
              <a:t> предпочтения и пр.)</a:t>
            </a:r>
          </a:p>
          <a:p>
            <a:pPr>
              <a:lnSpc>
                <a:spcPct val="120000"/>
              </a:lnSpc>
            </a:pPr>
            <a:r>
              <a:rPr lang="ru-RU" altLang="ru-RU" sz="2300" dirty="0" smtClean="0"/>
              <a:t>2) </a:t>
            </a:r>
            <a:r>
              <a:rPr lang="ru-RU" altLang="ru-RU" sz="2300" u="sng" dirty="0" smtClean="0"/>
              <a:t>Определение связи между фактами и характера этой связи</a:t>
            </a:r>
            <a:r>
              <a:rPr lang="ru-RU" altLang="ru-RU" sz="2300" dirty="0" smtClean="0"/>
              <a:t> (зависимость объема ежемесячных доходов от уровня образования человека – она, кстати, не всегда может быть положительной)</a:t>
            </a:r>
          </a:p>
          <a:p>
            <a:pPr>
              <a:lnSpc>
                <a:spcPct val="120000"/>
              </a:lnSpc>
            </a:pPr>
            <a:r>
              <a:rPr lang="ru-RU" altLang="ru-RU" sz="2300" dirty="0" smtClean="0"/>
              <a:t>3) </a:t>
            </a:r>
            <a:r>
              <a:rPr lang="ru-RU" altLang="ru-RU" sz="2300" u="sng" dirty="0" smtClean="0"/>
              <a:t>Выявление мнений</a:t>
            </a:r>
            <a:r>
              <a:rPr lang="ru-RU" altLang="ru-RU" sz="2300" dirty="0" smtClean="0"/>
              <a:t> о чем-либо (оценка внешней политики государства, различных событий или инициатив)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описание, а анализ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Наконец, вы корректно составили анкету, правильно сформировали выборку и получили те данные, с которыми вам теперь предстоит работать</a:t>
            </a:r>
          </a:p>
          <a:p>
            <a:r>
              <a:rPr lang="ru-RU" sz="1900" u="sng" dirty="0" smtClean="0"/>
              <a:t>Самая частая ошибка на данном этапе – упор на описание полученных данных</a:t>
            </a:r>
            <a:r>
              <a:rPr lang="ru-RU" sz="1900" dirty="0" smtClean="0"/>
              <a:t>. Допустим, вы вставляете в работу диаграммы и таблицы с распределением ответов и просто описываете их: «Как можно увидеть, более половины респондентов не планируют в ближайшем будущем менять свое место работы»</a:t>
            </a:r>
          </a:p>
          <a:p>
            <a:r>
              <a:rPr lang="ru-RU" sz="1900" dirty="0" smtClean="0"/>
              <a:t>Но настоящее научное исследование всегда предполагает не столько описание, сколько </a:t>
            </a:r>
            <a:r>
              <a:rPr lang="ru-RU" sz="1900" u="sng" dirty="0" smtClean="0"/>
              <a:t>интерпретацию, анализ полученных данных</a:t>
            </a:r>
            <a:r>
              <a:rPr lang="ru-RU" sz="1900" dirty="0" smtClean="0"/>
              <a:t> – вы должны объяснить, о чем могут говорить ваши результаты, как следует их корректно трактовать, как они связаны с более широким социальным контекстом и как их можно потенциально использовать для решения тех или иных научных или социальных проблем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за метод и для чего он может быть использован?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</p:spPr>
        <p:txBody>
          <a:bodyPr>
            <a:normAutofit/>
          </a:bodyPr>
          <a:lstStyle/>
          <a:p>
            <a:r>
              <a:rPr lang="ru-RU" altLang="ru-RU" sz="1900" dirty="0" smtClean="0"/>
              <a:t>Вне зависимости от выбранной задачи, опрос выражает в себе общий принцип: «</a:t>
            </a:r>
            <a:r>
              <a:rPr lang="ru-RU" altLang="ru-RU" sz="1900" i="1" dirty="0" smtClean="0"/>
              <a:t>Чем больше респондентов – тем точнее результаты, а чем точнее результаты – тем более объективными, они являются</a:t>
            </a:r>
            <a:r>
              <a:rPr lang="ru-RU" altLang="ru-RU" sz="1900" dirty="0" smtClean="0"/>
              <a:t>». Следовательно, здесь </a:t>
            </a:r>
            <a:r>
              <a:rPr lang="ru-RU" altLang="ru-RU" sz="1900" u="sng" dirty="0" smtClean="0"/>
              <a:t>акцент ставится на количественных, числовых показателях </a:t>
            </a:r>
            <a:r>
              <a:rPr lang="ru-RU" altLang="ru-RU" sz="1900" dirty="0" smtClean="0"/>
              <a:t>и их взаимосвязи, сопоставлении (сравнении) друг с другом</a:t>
            </a:r>
          </a:p>
          <a:p>
            <a:r>
              <a:rPr lang="ru-RU" altLang="ru-RU" sz="1900" dirty="0" smtClean="0"/>
              <a:t>В то же время эти задачи четко задают </a:t>
            </a:r>
            <a:r>
              <a:rPr lang="ru-RU" altLang="ru-RU" sz="1900" u="sng" dirty="0" smtClean="0"/>
              <a:t>ограничения данного метода</a:t>
            </a:r>
            <a:r>
              <a:rPr lang="ru-RU" altLang="ru-RU" sz="1900" dirty="0" smtClean="0"/>
              <a:t> – путем опроса мы можем узнать, к примеру, сколько ребят в лицее пишут ИВР в последнюю неделю, но вот корректно ответить на вопрос «Почему они поступают именно так?» или «Чем мотивирована такая стратегия поведения?» опрос ни в коем случае не сможет – для этого необходимы «качественные» методы исследований – например, интервью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ru-RU" dirty="0" smtClean="0"/>
              <a:t>Генеральная совокупность и выборка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ru-RU" sz="1800" dirty="0" smtClean="0"/>
              <a:t>Допустим, что мы корректно выбрали опрос в качестве метода своего исследования. И допустим, что мы четко выбрали свой эмпирический объект – пусть это будут, скажем, студенты НИУ ВШЭ. И здесь появляется важный вопрос – обязательно ли нам опрашивать всех представителей этой социальной категории?</a:t>
            </a:r>
          </a:p>
          <a:p>
            <a:pPr>
              <a:lnSpc>
                <a:spcPct val="94000"/>
              </a:lnSpc>
            </a:pPr>
            <a:r>
              <a:rPr lang="ru-RU" sz="1800" dirty="0" smtClean="0"/>
              <a:t>Для ответа на этот вопрос в социологии были введены понятия генеральной и выборочной совокупности. Под </a:t>
            </a:r>
            <a:r>
              <a:rPr lang="ru-RU" sz="1800" u="sng" dirty="0" smtClean="0"/>
              <a:t>генеральной совокупностью</a:t>
            </a:r>
            <a:r>
              <a:rPr lang="ru-RU" sz="1800" dirty="0" smtClean="0"/>
              <a:t> обычно понимается выбранный нами эмпирический объект в его полном объеме – в данном случае, ВСЕ студенты НИУ ВШЭ. Однако </a:t>
            </a:r>
            <a:r>
              <a:rPr lang="ru-RU" sz="1800" u="sng" dirty="0" smtClean="0"/>
              <a:t>чаще всего охватить опросом всю генеральную совокупность оказывается попросту невозможно</a:t>
            </a:r>
            <a:r>
              <a:rPr lang="ru-RU" sz="1800" dirty="0" smtClean="0"/>
              <a:t> – одна ее часть может быть недоступной, другая – отказаться от участия в исследовании и т.д.</a:t>
            </a:r>
          </a:p>
          <a:p>
            <a:pPr>
              <a:lnSpc>
                <a:spcPct val="94000"/>
              </a:lnSpc>
            </a:pPr>
            <a:r>
              <a:rPr lang="ru-RU" sz="1800" dirty="0" smtClean="0"/>
              <a:t>Здесь нам помогает формирование </a:t>
            </a:r>
            <a:r>
              <a:rPr lang="ru-RU" sz="1800" u="sng" dirty="0" smtClean="0"/>
              <a:t>выборочной совокупности</a:t>
            </a:r>
            <a:r>
              <a:rPr lang="ru-RU" sz="1800" dirty="0" smtClean="0"/>
              <a:t> – предполагается, что мы можем осуществить такую процедуру отбора респондентов, что она не повредит объективному характеру данных, не «сместит» их, но сделает </a:t>
            </a:r>
            <a:r>
              <a:rPr lang="ru-RU" sz="1800" u="sng" dirty="0" smtClean="0"/>
              <a:t>репрезентативными</a:t>
            </a:r>
            <a:r>
              <a:rPr lang="ru-RU" sz="1800" dirty="0" smtClean="0"/>
              <a:t> – т.е содержащими в себе все ключевые аспекты и взаимосвязи, характерные для генеральной совокупности в целом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выборок: случайные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92500"/>
          </a:bodyPr>
          <a:lstStyle/>
          <a:p>
            <a:r>
              <a:rPr lang="ru-RU" sz="2100" dirty="0" smtClean="0"/>
              <a:t>В социологии выделяется целый ряд принципов формирования выборочной совокупности (или выборки), разделяемых на два типа – </a:t>
            </a:r>
            <a:r>
              <a:rPr lang="ru-RU" sz="2100" u="sng" dirty="0" smtClean="0"/>
              <a:t>случайные и неслучайные</a:t>
            </a:r>
            <a:r>
              <a:rPr lang="ru-RU" sz="2100" dirty="0" smtClean="0"/>
              <a:t>. Такое разделение указывает на характер отбора респондентов – он или может быть осуществлен случайным образом (с равной степенью вероятности их попадания в выборку), или нет</a:t>
            </a:r>
          </a:p>
          <a:p>
            <a:r>
              <a:rPr lang="ru-RU" sz="2100" dirty="0" smtClean="0"/>
              <a:t>К случайным выборкам относятся:</a:t>
            </a:r>
          </a:p>
          <a:p>
            <a:r>
              <a:rPr lang="ru-RU" sz="2100" dirty="0" smtClean="0"/>
              <a:t>1) </a:t>
            </a:r>
            <a:r>
              <a:rPr lang="ru-RU" sz="2100" u="sng" dirty="0" smtClean="0"/>
              <a:t>Простая случайная выборка</a:t>
            </a:r>
            <a:r>
              <a:rPr lang="ru-RU" sz="2100" dirty="0" smtClean="0"/>
              <a:t> (используются либо возможности «рандомизации» данных в компьютерных программах – </a:t>
            </a:r>
            <a:r>
              <a:rPr lang="en-US" sz="2100" dirty="0" smtClean="0"/>
              <a:t>Excel, SPSS</a:t>
            </a:r>
            <a:r>
              <a:rPr lang="ru-RU" sz="2100" dirty="0" smtClean="0"/>
              <a:t>, либо более простые методы, моделирующие ту же ситуацию – игральные кубики, перемешанные бумажки с номерами респондентов и т.п.</a:t>
            </a:r>
            <a:r>
              <a:rPr lang="en-US" sz="2100" dirty="0" smtClean="0"/>
              <a:t>)</a:t>
            </a:r>
            <a:endParaRPr lang="ru-RU" sz="2100" dirty="0" smtClean="0"/>
          </a:p>
          <a:p>
            <a:r>
              <a:rPr lang="ru-RU" sz="2100" dirty="0" smtClean="0"/>
              <a:t>2) </a:t>
            </a:r>
            <a:r>
              <a:rPr lang="ru-RU" sz="2100" u="sng" dirty="0" smtClean="0"/>
              <a:t>Механическая выборка</a:t>
            </a:r>
            <a:r>
              <a:rPr lang="ru-RU" sz="2100" dirty="0" smtClean="0"/>
              <a:t> (отбор каждого </a:t>
            </a:r>
            <a:r>
              <a:rPr lang="en-US" sz="2100" dirty="0" smtClean="0"/>
              <a:t>n-</a:t>
            </a:r>
            <a:r>
              <a:rPr lang="ru-RU" sz="2100" dirty="0" smtClean="0"/>
              <a:t>го (5-го, 10-го) респондента в совокупности; стартовая точка отсчета тоже чаще всего определяется случайным образом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выборок: случайные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3) </a:t>
            </a:r>
            <a:r>
              <a:rPr lang="ru-RU" sz="1900" u="sng" dirty="0" smtClean="0"/>
              <a:t>Гнездовая (кластерная) выборка</a:t>
            </a:r>
            <a:r>
              <a:rPr lang="ru-RU" sz="1900" dirty="0" smtClean="0"/>
              <a:t> (усложненный вариант простой случайной выборки – она осуществляется поэтапно – от более крупных к более мелким объектам; если вам необходимо сделать исследование по школьникам г. Москвы, то сначала случайным образом отбираются школы (1 шаг), затем – классы (2 шаг), затем – сами школьники (3 шаг))</a:t>
            </a:r>
          </a:p>
          <a:p>
            <a:r>
              <a:rPr lang="ru-RU" sz="1900" dirty="0" smtClean="0"/>
              <a:t>4) </a:t>
            </a:r>
            <a:r>
              <a:rPr lang="ru-RU" sz="1900" u="sng" dirty="0" smtClean="0"/>
              <a:t>Стратифицированная выборка</a:t>
            </a:r>
            <a:r>
              <a:rPr lang="ru-RU" sz="1900" dirty="0" smtClean="0"/>
              <a:t> (первоначальная генеральная совокупность разбивается на «страты» (категории, отобранные по тому или иному принципу), в каждой из которых уже впоследствии происходит случайный отбор)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выборок: неслучайные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К неслучайным выборкам, в свою очередь, относятся:</a:t>
            </a:r>
          </a:p>
          <a:p>
            <a:r>
              <a:rPr lang="ru-RU" sz="1900" dirty="0" smtClean="0"/>
              <a:t>1) </a:t>
            </a:r>
            <a:r>
              <a:rPr lang="ru-RU" sz="1900" u="sng" dirty="0" smtClean="0"/>
              <a:t>Квотная выборка</a:t>
            </a:r>
            <a:r>
              <a:rPr lang="ru-RU" sz="1900" dirty="0" smtClean="0"/>
              <a:t> (репрезентативность результатов обеспечивается благодаря соблюдению пропорций между разными категориями респондентов; предположим, что в НИУ ВШЭ 1000 студентов экономики и 500 студентов права – в таком случае для исследования нам потребуется сохранение данной пропорции (2:1), вне зависимости от общего количества опрошенных)</a:t>
            </a:r>
          </a:p>
          <a:p>
            <a:r>
              <a:rPr lang="ru-RU" sz="1900" dirty="0" smtClean="0"/>
              <a:t>2) </a:t>
            </a:r>
            <a:r>
              <a:rPr lang="ru-RU" sz="1900" u="sng" dirty="0" smtClean="0"/>
              <a:t>Метод снежного кома</a:t>
            </a:r>
            <a:r>
              <a:rPr lang="ru-RU" sz="1900" dirty="0" smtClean="0"/>
              <a:t> (применяется в случае закрытого характера изучаемой социальной группы; исследователь последовательно получает доступ к новым респондентам через тех, кто уже прошел исследование (происходит обмен контактами, рекомендациями и пр.))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выборок: неслучайные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3) </a:t>
            </a:r>
            <a:r>
              <a:rPr lang="ru-RU" sz="1900" u="sng" dirty="0" smtClean="0"/>
              <a:t>Выборка типичных случаев</a:t>
            </a:r>
            <a:r>
              <a:rPr lang="ru-RU" sz="1900" dirty="0" smtClean="0"/>
              <a:t> (составляется примерный портрет «типичного» представителя изучаемой генеральной совокупности (по определенным признакам – пол, возраст, доход, увлечения и </a:t>
            </a:r>
            <a:r>
              <a:rPr lang="ru-RU" sz="1900" dirty="0" err="1" smtClean="0"/>
              <a:t>т.д</a:t>
            </a:r>
            <a:r>
              <a:rPr lang="ru-RU" sz="1900" dirty="0" smtClean="0"/>
              <a:t>) и опрашиваются только те, кто ему соответствует)</a:t>
            </a:r>
          </a:p>
          <a:p>
            <a:r>
              <a:rPr lang="ru-RU" sz="1900" dirty="0" smtClean="0"/>
              <a:t>4) </a:t>
            </a:r>
            <a:r>
              <a:rPr lang="ru-RU" sz="1900" u="sng" dirty="0" smtClean="0"/>
              <a:t>Стихийная выборка</a:t>
            </a:r>
            <a:r>
              <a:rPr lang="ru-RU" sz="1900" dirty="0" smtClean="0"/>
              <a:t> (или выборка добровольцев) </a:t>
            </a:r>
            <a:br>
              <a:rPr lang="ru-RU" sz="1900" dirty="0" smtClean="0"/>
            </a:br>
            <a:r>
              <a:rPr lang="ru-RU" sz="1900" dirty="0" smtClean="0"/>
              <a:t>(данные собираются «стихийным» образом – нельзя точно сказать, кто именно решил принять участие в исследовании, почему он это сделал и обладает ли он действительно необходимой информацией; чаще всего такую выборку можно увидеть при проведении </a:t>
            </a:r>
            <a:r>
              <a:rPr lang="ru-RU" sz="1900" dirty="0" err="1" smtClean="0"/>
              <a:t>интернет-опросов</a:t>
            </a:r>
            <a:r>
              <a:rPr lang="ru-RU" sz="1900" dirty="0" smtClean="0"/>
              <a:t> и, что очень важно, несмотря на свою широкую распространенность, ее можно назвать самой ненадежной из всех с точки зрения репрезентативности полученных в итоге данных)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и ключевые правила ее составления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2100" dirty="0" smtClean="0"/>
              <a:t>Главным инструментом опроса можно назвать </a:t>
            </a:r>
            <a:r>
              <a:rPr lang="ru-RU" sz="2100" u="sng" dirty="0" smtClean="0"/>
              <a:t>анкету</a:t>
            </a:r>
            <a:r>
              <a:rPr lang="ru-RU" sz="2100" dirty="0" smtClean="0"/>
              <a:t> – своего рода структурированный набор корректно заданных вопросов, отвечающих задачам исследования</a:t>
            </a:r>
          </a:p>
          <a:p>
            <a:r>
              <a:rPr lang="ru-RU" sz="2100" dirty="0" smtClean="0"/>
              <a:t>В качестве основных принципов конструирования анкеты выделяются:</a:t>
            </a:r>
          </a:p>
          <a:p>
            <a:r>
              <a:rPr lang="ru-RU" sz="2100" dirty="0" smtClean="0"/>
              <a:t>1) </a:t>
            </a:r>
            <a:r>
              <a:rPr lang="ru-RU" sz="2100" u="sng" dirty="0" smtClean="0"/>
              <a:t>Максимальная краткость</a:t>
            </a:r>
            <a:r>
              <a:rPr lang="ru-RU" sz="2100" dirty="0" smtClean="0"/>
              <a:t> – в анкете должно быть ровно столько вопросов, сколько необходимо для решения ваших исследовательских задач – и не более</a:t>
            </a:r>
          </a:p>
          <a:p>
            <a:r>
              <a:rPr lang="ru-RU" sz="2100" dirty="0" smtClean="0"/>
              <a:t>2) </a:t>
            </a:r>
            <a:r>
              <a:rPr lang="ru-RU" sz="2100" u="sng" dirty="0" smtClean="0"/>
              <a:t>Очевидность, прозрачность формулировок</a:t>
            </a:r>
            <a:r>
              <a:rPr lang="ru-RU" sz="2100" dirty="0" smtClean="0"/>
              <a:t> – респонденту должно быть абсолютно понятно, что именно вы у него спрашиваете, что конкретно имеется в виду и в вопросах, и в вариантах ответов</a:t>
            </a:r>
          </a:p>
          <a:p>
            <a:r>
              <a:rPr lang="ru-RU" sz="2100" dirty="0" smtClean="0"/>
              <a:t>3) </a:t>
            </a:r>
            <a:r>
              <a:rPr lang="ru-RU" sz="2100" u="sng" dirty="0" smtClean="0"/>
              <a:t>Прямая связь анкеты с программой исследования</a:t>
            </a:r>
            <a:r>
              <a:rPr lang="ru-RU" sz="2100" dirty="0" smtClean="0"/>
              <a:t> – вопросы в анкете всегда должны напрямую вытекать из сформированных ранее исследовательских задач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9835</TotalTime>
  <Words>2132</Words>
  <Application>Microsoft Office PowerPoint</Application>
  <PresentationFormat>Экран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Метод опроса в социальных исследованиях</vt:lpstr>
      <vt:lpstr>Что это за метод и для чего он может быть использован?</vt:lpstr>
      <vt:lpstr>Что это за метод и для чего он может быть использован?</vt:lpstr>
      <vt:lpstr>Генеральная совокупность и выборка</vt:lpstr>
      <vt:lpstr>Типы выборок: случайные</vt:lpstr>
      <vt:lpstr>Типы выборок: случайные</vt:lpstr>
      <vt:lpstr>Типы выборок: неслучайные</vt:lpstr>
      <vt:lpstr>Типы выборок: неслучайные</vt:lpstr>
      <vt:lpstr>Анкета и ключевые правила ее составления</vt:lpstr>
      <vt:lpstr>Структура анкеты</vt:lpstr>
      <vt:lpstr>Приветствие (пример):</vt:lpstr>
      <vt:lpstr>Основные вопросы анкеты (типы)</vt:lpstr>
      <vt:lpstr>Основные вопросы анкеты (типы)</vt:lpstr>
      <vt:lpstr>Основные вопросы анкеты (типы)</vt:lpstr>
      <vt:lpstr>Завершение анкеты («Паспортичка»)</vt:lpstr>
      <vt:lpstr>Ошибки при составлении анкеты</vt:lpstr>
      <vt:lpstr>Ошибки при составлении анкеты</vt:lpstr>
      <vt:lpstr>Ошибки при составлении анкеты</vt:lpstr>
      <vt:lpstr>Ошибки при составлении анкеты</vt:lpstr>
      <vt:lpstr>Не описание, а анализ данных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как исследовательский метод</dc:title>
  <dc:creator>Newrockstream</dc:creator>
  <cp:lastModifiedBy>Newrockstream</cp:lastModifiedBy>
  <cp:revision>9</cp:revision>
  <dcterms:created xsi:type="dcterms:W3CDTF">2018-01-21T14:22:55Z</dcterms:created>
  <dcterms:modified xsi:type="dcterms:W3CDTF">2018-01-28T10:22:28Z</dcterms:modified>
</cp:coreProperties>
</file>