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60" r:id="rId4"/>
    <p:sldId id="270" r:id="rId5"/>
    <p:sldId id="261" r:id="rId6"/>
    <p:sldId id="259" r:id="rId7"/>
    <p:sldId id="262" r:id="rId8"/>
    <p:sldId id="264" r:id="rId9"/>
    <p:sldId id="271" r:id="rId10"/>
    <p:sldId id="263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esktop\&#1096;&#1082;&#1086;&#1083;&#1072;\&#1087;&#1088;&#1086;&#1077;&#1082;&#1090;\&#1054;&#1090;&#1074;&#1077;&#1090;&#1099;%20&#1088;&#1077;&#1089;&#1087;&#1086;&#1085;&#1076;&#1077;&#1085;&#1090;&#1086;&#1074;%20&#1048;&#1056;%20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esktop\&#1096;&#1082;&#1086;&#1083;&#1072;\&#1087;&#1088;&#1086;&#1077;&#1082;&#1090;\&#1054;&#1090;&#1074;&#1077;&#1090;&#1099;%20&#1088;&#1077;&#1089;&#1087;&#1086;&#1085;&#1076;&#1077;&#1085;&#1090;&#1086;&#1074;%20&#1048;&#1056;%20(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esktop\&#1096;&#1082;&#1086;&#1083;&#1072;\&#1087;&#1088;&#1086;&#1077;&#1082;&#1090;\&#1054;&#1090;&#1074;&#1077;&#1090;&#1099;%20&#1088;&#1077;&#1089;&#1087;&#1086;&#1085;&#1076;&#1077;&#1085;&#1090;&#1086;&#1074;%20&#1048;&#1056;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209817553228552E-2"/>
          <c:y val="0.37503587564344704"/>
          <c:w val="0.61895135474589458"/>
          <c:h val="0.413022974299151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Лист1!$A$24</c:f>
              <c:strCache>
                <c:ptCount val="1"/>
              </c:strCache>
            </c:strRef>
          </c:tx>
          <c:invertIfNegative val="0"/>
          <c:cat>
            <c:strRef>
              <c:f>Лист1!$B$23:$I$23</c:f>
              <c:strCache>
                <c:ptCount val="8"/>
                <c:pt idx="0">
                  <c:v>играют больше двух часов в день</c:v>
                </c:pt>
                <c:pt idx="1">
                  <c:v> играют больше двух часов (через день)</c:v>
                </c:pt>
                <c:pt idx="3">
                  <c:v>играют больше часа в день</c:v>
                </c:pt>
                <c:pt idx="4">
                  <c:v>играют больше часа (через день)</c:v>
                </c:pt>
                <c:pt idx="5">
                  <c:v> играют раз в неделю</c:v>
                </c:pt>
                <c:pt idx="6">
                  <c:v>играют пару раз в месяц</c:v>
                </c:pt>
                <c:pt idx="7">
                  <c:v> не играют</c:v>
                </c:pt>
              </c:strCache>
            </c:strRef>
          </c:cat>
          <c:val>
            <c:numRef>
              <c:f>Лист1!$B$24:$I$24</c:f>
              <c:numCache>
                <c:formatCode>General</c:formatCode>
                <c:ptCount val="8"/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Лист1!$A$25</c:f>
              <c:strCache>
                <c:ptCount val="1"/>
              </c:strCache>
            </c:strRef>
          </c:tx>
          <c:invertIfNegative val="0"/>
          <c:cat>
            <c:strRef>
              <c:f>Лист1!$B$23:$I$23</c:f>
              <c:strCache>
                <c:ptCount val="8"/>
                <c:pt idx="0">
                  <c:v>играют больше двух часов в день</c:v>
                </c:pt>
                <c:pt idx="1">
                  <c:v> играют больше двух часов (через день)</c:v>
                </c:pt>
                <c:pt idx="3">
                  <c:v>играют больше часа в день</c:v>
                </c:pt>
                <c:pt idx="4">
                  <c:v>играют больше часа (через день)</c:v>
                </c:pt>
                <c:pt idx="5">
                  <c:v> играют раз в неделю</c:v>
                </c:pt>
                <c:pt idx="6">
                  <c:v>играют пару раз в месяц</c:v>
                </c:pt>
                <c:pt idx="7">
                  <c:v> не играют</c:v>
                </c:pt>
              </c:strCache>
            </c:strRef>
          </c:cat>
          <c:val>
            <c:numRef>
              <c:f>Лист1!$B$25:$I$25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tx>
            <c:strRef>
              <c:f>Лист1!$A$26</c:f>
              <c:strCache>
                <c:ptCount val="1"/>
              </c:strCache>
            </c:strRef>
          </c:tx>
          <c:invertIfNegative val="0"/>
          <c:cat>
            <c:strRef>
              <c:f>Лист1!$B$23:$I$23</c:f>
              <c:strCache>
                <c:ptCount val="8"/>
                <c:pt idx="0">
                  <c:v>играют больше двух часов в день</c:v>
                </c:pt>
                <c:pt idx="1">
                  <c:v> играют больше двух часов (через день)</c:v>
                </c:pt>
                <c:pt idx="3">
                  <c:v>играют больше часа в день</c:v>
                </c:pt>
                <c:pt idx="4">
                  <c:v>играют больше часа (через день)</c:v>
                </c:pt>
                <c:pt idx="5">
                  <c:v> играют раз в неделю</c:v>
                </c:pt>
                <c:pt idx="6">
                  <c:v>играют пару раз в месяц</c:v>
                </c:pt>
                <c:pt idx="7">
                  <c:v> не играют</c:v>
                </c:pt>
              </c:strCache>
            </c:strRef>
          </c:cat>
          <c:val>
            <c:numRef>
              <c:f>Лист1!$B$26:$I$26</c:f>
              <c:numCache>
                <c:formatCode>General</c:formatCode>
                <c:ptCount val="8"/>
              </c:numCache>
            </c:numRef>
          </c:val>
        </c:ser>
        <c:ser>
          <c:idx val="3"/>
          <c:order val="3"/>
          <c:tx>
            <c:strRef>
              <c:f>Лист1!$A$27</c:f>
              <c:strCache>
                <c:ptCount val="1"/>
                <c:pt idx="0">
                  <c:v>Да, сразу бы перестал играть.(5)</c:v>
                </c:pt>
              </c:strCache>
            </c:strRef>
          </c:tx>
          <c:invertIfNegative val="0"/>
          <c:cat>
            <c:strRef>
              <c:f>Лист1!$B$23:$I$23</c:f>
              <c:strCache>
                <c:ptCount val="8"/>
                <c:pt idx="0">
                  <c:v>играют больше двух часов в день</c:v>
                </c:pt>
                <c:pt idx="1">
                  <c:v> играют больше двух часов (через день)</c:v>
                </c:pt>
                <c:pt idx="3">
                  <c:v>играют больше часа в день</c:v>
                </c:pt>
                <c:pt idx="4">
                  <c:v>играют больше часа (через день)</c:v>
                </c:pt>
                <c:pt idx="5">
                  <c:v> играют раз в неделю</c:v>
                </c:pt>
                <c:pt idx="6">
                  <c:v>играют пару раз в месяц</c:v>
                </c:pt>
                <c:pt idx="7">
                  <c:v> не играют</c:v>
                </c:pt>
              </c:strCache>
            </c:strRef>
          </c:cat>
          <c:val>
            <c:numRef>
              <c:f>Лист1!$B$27:$I$27</c:f>
              <c:numCache>
                <c:formatCode>0.00</c:formatCode>
                <c:ptCount val="8"/>
                <c:pt idx="0">
                  <c:v>45.454545454545425</c:v>
                </c:pt>
                <c:pt idx="1">
                  <c:v>66.666666666666657</c:v>
                </c:pt>
                <c:pt idx="3">
                  <c:v>66.666666666666657</c:v>
                </c:pt>
                <c:pt idx="4">
                  <c:v>85.714285714285722</c:v>
                </c:pt>
                <c:pt idx="5">
                  <c:v>71.428571428571402</c:v>
                </c:pt>
                <c:pt idx="6">
                  <c:v>90</c:v>
                </c:pt>
                <c:pt idx="7">
                  <c:v>88</c:v>
                </c:pt>
              </c:numCache>
            </c:numRef>
          </c:val>
        </c:ser>
        <c:ser>
          <c:idx val="4"/>
          <c:order val="4"/>
          <c:tx>
            <c:strRef>
              <c:f>Лист1!$A$28</c:f>
              <c:strCache>
                <c:ptCount val="1"/>
                <c:pt idx="0">
                  <c:v>Да, сразу бы перестал играть.(4)</c:v>
                </c:pt>
              </c:strCache>
            </c:strRef>
          </c:tx>
          <c:invertIfNegative val="0"/>
          <c:cat>
            <c:strRef>
              <c:f>Лист1!$B$23:$I$23</c:f>
              <c:strCache>
                <c:ptCount val="8"/>
                <c:pt idx="0">
                  <c:v>играют больше двух часов в день</c:v>
                </c:pt>
                <c:pt idx="1">
                  <c:v> играют больше двух часов (через день)</c:v>
                </c:pt>
                <c:pt idx="3">
                  <c:v>играют больше часа в день</c:v>
                </c:pt>
                <c:pt idx="4">
                  <c:v>играют больше часа (через день)</c:v>
                </c:pt>
                <c:pt idx="5">
                  <c:v> играют раз в неделю</c:v>
                </c:pt>
                <c:pt idx="6">
                  <c:v>играют пару раз в месяц</c:v>
                </c:pt>
                <c:pt idx="7">
                  <c:v> не играют</c:v>
                </c:pt>
              </c:strCache>
            </c:strRef>
          </c:cat>
          <c:val>
            <c:numRef>
              <c:f>Лист1!$B$28:$I$28</c:f>
              <c:numCache>
                <c:formatCode>0.00</c:formatCode>
                <c:ptCount val="8"/>
                <c:pt idx="0">
                  <c:v>18.181818181818194</c:v>
                </c:pt>
                <c:pt idx="1">
                  <c:v>0</c:v>
                </c:pt>
                <c:pt idx="3">
                  <c:v>16.666666666666664</c:v>
                </c:pt>
                <c:pt idx="4">
                  <c:v>14.285714285714286</c:v>
                </c:pt>
                <c:pt idx="5">
                  <c:v>14.285714285714286</c:v>
                </c:pt>
                <c:pt idx="6">
                  <c:v>35</c:v>
                </c:pt>
                <c:pt idx="7">
                  <c:v>68</c:v>
                </c:pt>
              </c:numCache>
            </c:numRef>
          </c:val>
        </c:ser>
        <c:ser>
          <c:idx val="5"/>
          <c:order val="5"/>
          <c:tx>
            <c:strRef>
              <c:f>Лист1!$A$29</c:f>
              <c:strCache>
                <c:ptCount val="1"/>
                <c:pt idx="0">
                  <c:v>Скорее да, чем нет.(5)</c:v>
                </c:pt>
              </c:strCache>
            </c:strRef>
          </c:tx>
          <c:invertIfNegative val="0"/>
          <c:cat>
            <c:strRef>
              <c:f>Лист1!$B$23:$I$23</c:f>
              <c:strCache>
                <c:ptCount val="8"/>
                <c:pt idx="0">
                  <c:v>играют больше двух часов в день</c:v>
                </c:pt>
                <c:pt idx="1">
                  <c:v> играют больше двух часов (через день)</c:v>
                </c:pt>
                <c:pt idx="3">
                  <c:v>играют больше часа в день</c:v>
                </c:pt>
                <c:pt idx="4">
                  <c:v>играют больше часа (через день)</c:v>
                </c:pt>
                <c:pt idx="5">
                  <c:v> играют раз в неделю</c:v>
                </c:pt>
                <c:pt idx="6">
                  <c:v>играют пару раз в месяц</c:v>
                </c:pt>
                <c:pt idx="7">
                  <c:v> не играют</c:v>
                </c:pt>
              </c:strCache>
            </c:strRef>
          </c:cat>
          <c:val>
            <c:numRef>
              <c:f>Лист1!$B$29:$I$29</c:f>
              <c:numCache>
                <c:formatCode>0.00</c:formatCode>
                <c:ptCount val="8"/>
                <c:pt idx="0">
                  <c:v>54.54545454545454</c:v>
                </c:pt>
                <c:pt idx="1">
                  <c:v>33.333333333333329</c:v>
                </c:pt>
                <c:pt idx="3">
                  <c:v>33.333333333333329</c:v>
                </c:pt>
                <c:pt idx="4">
                  <c:v>14.285714285714286</c:v>
                </c:pt>
                <c:pt idx="5">
                  <c:v>28.571428571428569</c:v>
                </c:pt>
                <c:pt idx="6">
                  <c:v>10</c:v>
                </c:pt>
                <c:pt idx="7">
                  <c:v>12</c:v>
                </c:pt>
              </c:numCache>
            </c:numRef>
          </c:val>
        </c:ser>
        <c:ser>
          <c:idx val="6"/>
          <c:order val="6"/>
          <c:tx>
            <c:strRef>
              <c:f>Лист1!$A$30</c:f>
              <c:strCache>
                <c:ptCount val="1"/>
                <c:pt idx="0">
                  <c:v>Скорее да, чем нет.(4)</c:v>
                </c:pt>
              </c:strCache>
            </c:strRef>
          </c:tx>
          <c:invertIfNegative val="0"/>
          <c:cat>
            <c:strRef>
              <c:f>Лист1!$B$23:$I$23</c:f>
              <c:strCache>
                <c:ptCount val="8"/>
                <c:pt idx="0">
                  <c:v>играют больше двух часов в день</c:v>
                </c:pt>
                <c:pt idx="1">
                  <c:v> играют больше двух часов (через день)</c:v>
                </c:pt>
                <c:pt idx="3">
                  <c:v>играют больше часа в день</c:v>
                </c:pt>
                <c:pt idx="4">
                  <c:v>играют больше часа (через день)</c:v>
                </c:pt>
                <c:pt idx="5">
                  <c:v> играют раз в неделю</c:v>
                </c:pt>
                <c:pt idx="6">
                  <c:v>играют пару раз в месяц</c:v>
                </c:pt>
                <c:pt idx="7">
                  <c:v> не играют</c:v>
                </c:pt>
              </c:strCache>
            </c:strRef>
          </c:cat>
          <c:val>
            <c:numRef>
              <c:f>Лист1!$B$30:$I$30</c:f>
              <c:numCache>
                <c:formatCode>0.00</c:formatCode>
                <c:ptCount val="8"/>
                <c:pt idx="0">
                  <c:v>36.363636363636338</c:v>
                </c:pt>
                <c:pt idx="1">
                  <c:v>66.666666666666657</c:v>
                </c:pt>
                <c:pt idx="3">
                  <c:v>83.333333333333314</c:v>
                </c:pt>
                <c:pt idx="4">
                  <c:v>57.142857142857139</c:v>
                </c:pt>
                <c:pt idx="5">
                  <c:v>42.85714285714284</c:v>
                </c:pt>
                <c:pt idx="6">
                  <c:v>35</c:v>
                </c:pt>
                <c:pt idx="7">
                  <c:v>24</c:v>
                </c:pt>
              </c:numCache>
            </c:numRef>
          </c:val>
        </c:ser>
        <c:ser>
          <c:idx val="7"/>
          <c:order val="7"/>
          <c:tx>
            <c:strRef>
              <c:f>Лист1!$A$31</c:f>
              <c:strCache>
                <c:ptCount val="1"/>
                <c:pt idx="0">
                  <c:v>Скорее нет, чем да.(4)</c:v>
                </c:pt>
              </c:strCache>
            </c:strRef>
          </c:tx>
          <c:invertIfNegative val="0"/>
          <c:cat>
            <c:strRef>
              <c:f>Лист1!$B$23:$I$23</c:f>
              <c:strCache>
                <c:ptCount val="8"/>
                <c:pt idx="0">
                  <c:v>играют больше двух часов в день</c:v>
                </c:pt>
                <c:pt idx="1">
                  <c:v> играют больше двух часов (через день)</c:v>
                </c:pt>
                <c:pt idx="3">
                  <c:v>играют больше часа в день</c:v>
                </c:pt>
                <c:pt idx="4">
                  <c:v>играют больше часа (через день)</c:v>
                </c:pt>
                <c:pt idx="5">
                  <c:v> играют раз в неделю</c:v>
                </c:pt>
                <c:pt idx="6">
                  <c:v>играют пару раз в месяц</c:v>
                </c:pt>
                <c:pt idx="7">
                  <c:v> не играют</c:v>
                </c:pt>
              </c:strCache>
            </c:strRef>
          </c:cat>
          <c:val>
            <c:numRef>
              <c:f>Лист1!$B$31:$I$31</c:f>
              <c:numCache>
                <c:formatCode>0.00</c:formatCode>
                <c:ptCount val="8"/>
                <c:pt idx="0">
                  <c:v>36.363636363636338</c:v>
                </c:pt>
                <c:pt idx="1">
                  <c:v>0</c:v>
                </c:pt>
                <c:pt idx="3">
                  <c:v>0</c:v>
                </c:pt>
                <c:pt idx="4">
                  <c:v>14.285714285714286</c:v>
                </c:pt>
                <c:pt idx="5">
                  <c:v>14.285714285714286</c:v>
                </c:pt>
                <c:pt idx="6">
                  <c:v>10</c:v>
                </c:pt>
                <c:pt idx="7">
                  <c:v>0</c:v>
                </c:pt>
              </c:numCache>
            </c:numRef>
          </c:val>
        </c:ser>
        <c:ser>
          <c:idx val="8"/>
          <c:order val="8"/>
          <c:tx>
            <c:strRef>
              <c:f>Лист1!$A$32</c:f>
              <c:strCache>
                <c:ptCount val="1"/>
                <c:pt idx="0">
                  <c:v>Нет, этим можно заняться позже.(4)</c:v>
                </c:pt>
              </c:strCache>
            </c:strRef>
          </c:tx>
          <c:invertIfNegative val="0"/>
          <c:cat>
            <c:strRef>
              <c:f>Лист1!$B$23:$I$23</c:f>
              <c:strCache>
                <c:ptCount val="8"/>
                <c:pt idx="0">
                  <c:v>играют больше двух часов в день</c:v>
                </c:pt>
                <c:pt idx="1">
                  <c:v> играют больше двух часов (через день)</c:v>
                </c:pt>
                <c:pt idx="3">
                  <c:v>играют больше часа в день</c:v>
                </c:pt>
                <c:pt idx="4">
                  <c:v>играют больше часа (через день)</c:v>
                </c:pt>
                <c:pt idx="5">
                  <c:v> играют раз в неделю</c:v>
                </c:pt>
                <c:pt idx="6">
                  <c:v>играют пару раз в месяц</c:v>
                </c:pt>
                <c:pt idx="7">
                  <c:v> не играют</c:v>
                </c:pt>
              </c:strCache>
            </c:strRef>
          </c:cat>
          <c:val>
            <c:numRef>
              <c:f>Лист1!$B$32:$I$32</c:f>
              <c:numCache>
                <c:formatCode>0.00</c:formatCode>
                <c:ptCount val="8"/>
                <c:pt idx="0">
                  <c:v>9.0909090909090953</c:v>
                </c:pt>
                <c:pt idx="1">
                  <c:v>33.333333333333329</c:v>
                </c:pt>
                <c:pt idx="3">
                  <c:v>0</c:v>
                </c:pt>
                <c:pt idx="4">
                  <c:v>0</c:v>
                </c:pt>
                <c:pt idx="5">
                  <c:v>14.285714285714286</c:v>
                </c:pt>
                <c:pt idx="6">
                  <c:v>5</c:v>
                </c:pt>
                <c:pt idx="7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670336"/>
        <c:axId val="37236672"/>
      </c:barChart>
      <c:catAx>
        <c:axId val="38670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r>
                  <a:rPr lang="ru-RU" sz="1200" b="1">
                    <a:solidFill>
                      <a:schemeClr val="bg1"/>
                    </a:solidFill>
                  </a:rPr>
                  <a:t>категория учащихся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7236672"/>
        <c:crosses val="autoZero"/>
        <c:auto val="1"/>
        <c:lblAlgn val="ctr"/>
        <c:lblOffset val="100"/>
        <c:noMultiLvlLbl val="0"/>
      </c:catAx>
      <c:valAx>
        <c:axId val="372366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r>
                  <a:rPr lang="ru-RU" sz="1200">
                    <a:solidFill>
                      <a:schemeClr val="bg1"/>
                    </a:solidFill>
                  </a:rPr>
                  <a:t>процентное соотношение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8670336"/>
        <c:crosses val="autoZero"/>
        <c:crossBetween val="between"/>
      </c:valAx>
      <c:spPr>
        <a:solidFill>
          <a:prstClr val="white">
            <a:alpha val="67000"/>
          </a:prstClr>
        </a:solidFill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69310766317866757"/>
          <c:y val="0.36084127226604457"/>
          <c:w val="0.30542157274427134"/>
          <c:h val="0.61037604618005403"/>
        </c:manualLayout>
      </c:layout>
      <c:overlay val="0"/>
      <c:txPr>
        <a:bodyPr/>
        <a:lstStyle/>
        <a:p>
          <a:pPr>
            <a:defRPr sz="1600" b="1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717550" indent="-4763" algn="ctr">
              <a:tabLst/>
              <a:defRPr/>
            </a:pPr>
            <a:r>
              <a:rPr lang="ru-RU" sz="2000" b="1" i="0" u="none" strike="noStrike" baseline="0" dirty="0" smtClean="0">
                <a:solidFill>
                  <a:srgbClr val="660033"/>
                </a:solidFill>
                <a:effectLst/>
              </a:rPr>
              <a:t>   </a:t>
            </a:r>
            <a:r>
              <a:rPr lang="ru-RU" sz="2000" b="1" i="0" u="none" strike="noStrike" baseline="0" dirty="0" smtClean="0"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Представьте</a:t>
            </a:r>
            <a:r>
              <a:rPr lang="ru-RU" sz="2000" b="1" i="0" u="none" strike="noStrike" baseline="0" dirty="0"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, что Вы с друзьями играете в компьютерную игру. Вам позвонила мама и попросила забрать младшего брата из детского сада. Как вы поступите?</a:t>
            </a:r>
            <a:endParaRPr lang="ru-RU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5.0236111111111113E-2"/>
          <c:y val="5.996568065353451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313648293963252E-2"/>
          <c:y val="0.36716860700894188"/>
          <c:w val="0.61482042869641296"/>
          <c:h val="0.512435859111577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Лист2!$B$35</c:f>
              <c:strCache>
                <c:ptCount val="1"/>
              </c:strCache>
            </c:strRef>
          </c:tx>
          <c:invertIfNegative val="0"/>
          <c:cat>
            <c:strRef>
              <c:f>Лист2!$C$34:$I$34</c:f>
              <c:strCache>
                <c:ptCount val="7"/>
                <c:pt idx="0">
                  <c:v>больше двух часов в день</c:v>
                </c:pt>
                <c:pt idx="1">
                  <c:v>больше двух часов (через день)</c:v>
                </c:pt>
                <c:pt idx="2">
                  <c:v>больше часа в день</c:v>
                </c:pt>
                <c:pt idx="3">
                  <c:v>больше часа (через день)</c:v>
                </c:pt>
                <c:pt idx="4">
                  <c:v> раз в неделю</c:v>
                </c:pt>
                <c:pt idx="5">
                  <c:v>пару раз в месяц</c:v>
                </c:pt>
                <c:pt idx="6">
                  <c:v> не играют</c:v>
                </c:pt>
              </c:strCache>
            </c:strRef>
          </c:cat>
          <c:val>
            <c:numRef>
              <c:f>Лист2!$C$35:$I$35</c:f>
              <c:numCache>
                <c:formatCode>General</c:formatCode>
                <c:ptCount val="7"/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Лист2!$B$36</c:f>
              <c:strCache>
                <c:ptCount val="1"/>
              </c:strCache>
            </c:strRef>
          </c:tx>
          <c:invertIfNegative val="0"/>
          <c:cat>
            <c:strRef>
              <c:f>Лист2!$C$34:$I$34</c:f>
              <c:strCache>
                <c:ptCount val="7"/>
                <c:pt idx="0">
                  <c:v>больше двух часов в день</c:v>
                </c:pt>
                <c:pt idx="1">
                  <c:v>больше двух часов (через день)</c:v>
                </c:pt>
                <c:pt idx="2">
                  <c:v>больше часа в день</c:v>
                </c:pt>
                <c:pt idx="3">
                  <c:v>больше часа (через день)</c:v>
                </c:pt>
                <c:pt idx="4">
                  <c:v> раз в неделю</c:v>
                </c:pt>
                <c:pt idx="5">
                  <c:v>пару раз в месяц</c:v>
                </c:pt>
                <c:pt idx="6">
                  <c:v> не играют</c:v>
                </c:pt>
              </c:strCache>
            </c:strRef>
          </c:cat>
          <c:val>
            <c:numRef>
              <c:f>Лист2!$C$36:$I$36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Лист2!$B$37</c:f>
              <c:strCache>
                <c:ptCount val="1"/>
              </c:strCache>
            </c:strRef>
          </c:tx>
          <c:invertIfNegative val="0"/>
          <c:cat>
            <c:strRef>
              <c:f>Лист2!$C$34:$I$34</c:f>
              <c:strCache>
                <c:ptCount val="7"/>
                <c:pt idx="0">
                  <c:v>больше двух часов в день</c:v>
                </c:pt>
                <c:pt idx="1">
                  <c:v>больше двух часов (через день)</c:v>
                </c:pt>
                <c:pt idx="2">
                  <c:v>больше часа в день</c:v>
                </c:pt>
                <c:pt idx="3">
                  <c:v>больше часа (через день)</c:v>
                </c:pt>
                <c:pt idx="4">
                  <c:v> раз в неделю</c:v>
                </c:pt>
                <c:pt idx="5">
                  <c:v>пару раз в месяц</c:v>
                </c:pt>
                <c:pt idx="6">
                  <c:v> не играют</c:v>
                </c:pt>
              </c:strCache>
            </c:strRef>
          </c:cat>
          <c:val>
            <c:numRef>
              <c:f>Лист2!$C$37:$I$37</c:f>
              <c:numCache>
                <c:formatCode>General</c:formatCode>
                <c:ptCount val="7"/>
              </c:numCache>
            </c:numRef>
          </c:val>
        </c:ser>
        <c:ser>
          <c:idx val="3"/>
          <c:order val="3"/>
          <c:tx>
            <c:strRef>
              <c:f>Лист2!$B$38</c:f>
              <c:strCache>
                <c:ptCount val="1"/>
                <c:pt idx="0">
                  <c:v>Я сразу перестану играть и пойду за младшим братом</c:v>
                </c:pt>
              </c:strCache>
            </c:strRef>
          </c:tx>
          <c:invertIfNegative val="0"/>
          <c:cat>
            <c:strRef>
              <c:f>Лист2!$C$34:$I$34</c:f>
              <c:strCache>
                <c:ptCount val="7"/>
                <c:pt idx="0">
                  <c:v>больше двух часов в день</c:v>
                </c:pt>
                <c:pt idx="1">
                  <c:v>больше двух часов (через день)</c:v>
                </c:pt>
                <c:pt idx="2">
                  <c:v>больше часа в день</c:v>
                </c:pt>
                <c:pt idx="3">
                  <c:v>больше часа (через день)</c:v>
                </c:pt>
                <c:pt idx="4">
                  <c:v> раз в неделю</c:v>
                </c:pt>
                <c:pt idx="5">
                  <c:v>пару раз в месяц</c:v>
                </c:pt>
                <c:pt idx="6">
                  <c:v> не играют</c:v>
                </c:pt>
              </c:strCache>
            </c:strRef>
          </c:cat>
          <c:val>
            <c:numRef>
              <c:f>Лист2!$C$38:$I$38</c:f>
              <c:numCache>
                <c:formatCode>General</c:formatCode>
                <c:ptCount val="7"/>
                <c:pt idx="0">
                  <c:v>18.181818181818194</c:v>
                </c:pt>
                <c:pt idx="1">
                  <c:v>0</c:v>
                </c:pt>
                <c:pt idx="2">
                  <c:v>50</c:v>
                </c:pt>
                <c:pt idx="3">
                  <c:v>57.142857142857139</c:v>
                </c:pt>
                <c:pt idx="4">
                  <c:v>14.285714285714286</c:v>
                </c:pt>
                <c:pt idx="5">
                  <c:v>60</c:v>
                </c:pt>
                <c:pt idx="6">
                  <c:v>80</c:v>
                </c:pt>
              </c:numCache>
            </c:numRef>
          </c:val>
        </c:ser>
        <c:ser>
          <c:idx val="4"/>
          <c:order val="4"/>
          <c:tx>
            <c:strRef>
              <c:f>Лист2!$B$39</c:f>
              <c:strCache>
                <c:ptCount val="1"/>
                <c:pt idx="0">
                  <c:v> Я закончу прохождение миссии и затем пойду в детский сад за братом</c:v>
                </c:pt>
              </c:strCache>
            </c:strRef>
          </c:tx>
          <c:invertIfNegative val="0"/>
          <c:cat>
            <c:strRef>
              <c:f>Лист2!$C$34:$I$34</c:f>
              <c:strCache>
                <c:ptCount val="7"/>
                <c:pt idx="0">
                  <c:v>больше двух часов в день</c:v>
                </c:pt>
                <c:pt idx="1">
                  <c:v>больше двух часов (через день)</c:v>
                </c:pt>
                <c:pt idx="2">
                  <c:v>больше часа в день</c:v>
                </c:pt>
                <c:pt idx="3">
                  <c:v>больше часа (через день)</c:v>
                </c:pt>
                <c:pt idx="4">
                  <c:v> раз в неделю</c:v>
                </c:pt>
                <c:pt idx="5">
                  <c:v>пару раз в месяц</c:v>
                </c:pt>
                <c:pt idx="6">
                  <c:v> не играют</c:v>
                </c:pt>
              </c:strCache>
            </c:strRef>
          </c:cat>
          <c:val>
            <c:numRef>
              <c:f>Лист2!$C$39:$I$39</c:f>
              <c:numCache>
                <c:formatCode>General</c:formatCode>
                <c:ptCount val="7"/>
                <c:pt idx="0">
                  <c:v>63.636363636363626</c:v>
                </c:pt>
                <c:pt idx="1">
                  <c:v>100</c:v>
                </c:pt>
                <c:pt idx="2">
                  <c:v>50</c:v>
                </c:pt>
                <c:pt idx="3">
                  <c:v>28.571428571428569</c:v>
                </c:pt>
                <c:pt idx="4">
                  <c:v>85.714285714285722</c:v>
                </c:pt>
                <c:pt idx="5">
                  <c:v>40</c:v>
                </c:pt>
                <c:pt idx="6">
                  <c:v>20</c:v>
                </c:pt>
              </c:numCache>
            </c:numRef>
          </c:val>
        </c:ser>
        <c:ser>
          <c:idx val="5"/>
          <c:order val="5"/>
          <c:tx>
            <c:strRef>
              <c:f>Лист2!$B$40</c:f>
              <c:strCache>
                <c:ptCount val="1"/>
                <c:pt idx="0">
                  <c:v>Буду спорить с мамой, чтобы не идти за братом</c:v>
                </c:pt>
              </c:strCache>
            </c:strRef>
          </c:tx>
          <c:invertIfNegative val="0"/>
          <c:cat>
            <c:strRef>
              <c:f>Лист2!$C$34:$I$34</c:f>
              <c:strCache>
                <c:ptCount val="7"/>
                <c:pt idx="0">
                  <c:v>больше двух часов в день</c:v>
                </c:pt>
                <c:pt idx="1">
                  <c:v>больше двух часов (через день)</c:v>
                </c:pt>
                <c:pt idx="2">
                  <c:v>больше часа в день</c:v>
                </c:pt>
                <c:pt idx="3">
                  <c:v>больше часа (через день)</c:v>
                </c:pt>
                <c:pt idx="4">
                  <c:v> раз в неделю</c:v>
                </c:pt>
                <c:pt idx="5">
                  <c:v>пару раз в месяц</c:v>
                </c:pt>
                <c:pt idx="6">
                  <c:v> не играют</c:v>
                </c:pt>
              </c:strCache>
            </c:strRef>
          </c:cat>
          <c:val>
            <c:numRef>
              <c:f>Лист2!$C$40:$I$40</c:f>
              <c:numCache>
                <c:formatCode>General</c:formatCode>
                <c:ptCount val="7"/>
                <c:pt idx="0">
                  <c:v>18.181818181818194</c:v>
                </c:pt>
                <c:pt idx="1">
                  <c:v>0</c:v>
                </c:pt>
                <c:pt idx="2">
                  <c:v>0</c:v>
                </c:pt>
                <c:pt idx="3">
                  <c:v>14.285714285714286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673408"/>
        <c:axId val="37238976"/>
      </c:barChart>
      <c:catAx>
        <c:axId val="38673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7238976"/>
        <c:crosses val="autoZero"/>
        <c:auto val="1"/>
        <c:lblAlgn val="ctr"/>
        <c:lblOffset val="100"/>
        <c:noMultiLvlLbl val="0"/>
      </c:catAx>
      <c:valAx>
        <c:axId val="372389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r>
                  <a:rPr lang="ru-RU" sz="1200">
                    <a:solidFill>
                      <a:schemeClr val="bg1"/>
                    </a:solidFill>
                  </a:rPr>
                  <a:t>процентное соотношение</a:t>
                </a:r>
              </a:p>
            </c:rich>
          </c:tx>
          <c:layout>
            <c:manualLayout>
              <c:xMode val="edge"/>
              <c:yMode val="edge"/>
              <c:x val="3.3021653543307094E-3"/>
              <c:y val="0.5375391305793990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8673408"/>
        <c:crosses val="autoZero"/>
        <c:crossBetween val="between"/>
      </c:valAx>
      <c:spPr>
        <a:solidFill>
          <a:prstClr val="white">
            <a:alpha val="71000"/>
          </a:prstClr>
        </a:solidFill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70501946631671042"/>
          <c:y val="0.38427881398683938"/>
          <c:w val="0.28664720034995628"/>
          <c:h val="0.49085428648552065"/>
        </c:manualLayout>
      </c:layout>
      <c:overlay val="0"/>
      <c:txPr>
        <a:bodyPr/>
        <a:lstStyle/>
        <a:p>
          <a:pPr>
            <a:defRPr sz="1400" b="1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240570300176576E-2"/>
          <c:y val="0.30073838405433917"/>
          <c:w val="0.63314577513067649"/>
          <c:h val="0.575570457978613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Лист2!$B$65</c:f>
              <c:strCache>
                <c:ptCount val="1"/>
              </c:strCache>
            </c:strRef>
          </c:tx>
          <c:invertIfNegative val="0"/>
          <c:cat>
            <c:strRef>
              <c:f>Лист2!$C$64:$I$64</c:f>
              <c:strCache>
                <c:ptCount val="7"/>
                <c:pt idx="0">
                  <c:v>больше двух часов в день</c:v>
                </c:pt>
                <c:pt idx="1">
                  <c:v>больше двух часов (через день)</c:v>
                </c:pt>
                <c:pt idx="2">
                  <c:v>больше часа в день</c:v>
                </c:pt>
                <c:pt idx="3">
                  <c:v> больше часа (через день)</c:v>
                </c:pt>
                <c:pt idx="4">
                  <c:v>раз в неделю</c:v>
                </c:pt>
                <c:pt idx="5">
                  <c:v> пару раз в месяц</c:v>
                </c:pt>
                <c:pt idx="6">
                  <c:v> не играют</c:v>
                </c:pt>
              </c:strCache>
            </c:strRef>
          </c:cat>
          <c:val>
            <c:numRef>
              <c:f>Лист2!$C$65:$I$65</c:f>
              <c:numCache>
                <c:formatCode>General</c:formatCode>
                <c:ptCount val="7"/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Лист2!$B$66</c:f>
              <c:strCache>
                <c:ptCount val="1"/>
              </c:strCache>
            </c:strRef>
          </c:tx>
          <c:invertIfNegative val="0"/>
          <c:cat>
            <c:strRef>
              <c:f>Лист2!$C$64:$I$64</c:f>
              <c:strCache>
                <c:ptCount val="7"/>
                <c:pt idx="0">
                  <c:v>больше двух часов в день</c:v>
                </c:pt>
                <c:pt idx="1">
                  <c:v>больше двух часов (через день)</c:v>
                </c:pt>
                <c:pt idx="2">
                  <c:v>больше часа в день</c:v>
                </c:pt>
                <c:pt idx="3">
                  <c:v> больше часа (через день)</c:v>
                </c:pt>
                <c:pt idx="4">
                  <c:v>раз в неделю</c:v>
                </c:pt>
                <c:pt idx="5">
                  <c:v> пару раз в месяц</c:v>
                </c:pt>
                <c:pt idx="6">
                  <c:v> не играют</c:v>
                </c:pt>
              </c:strCache>
            </c:strRef>
          </c:cat>
          <c:val>
            <c:numRef>
              <c:f>Лист2!$C$66:$I$66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Лист2!$B$67</c:f>
              <c:strCache>
                <c:ptCount val="1"/>
              </c:strCache>
            </c:strRef>
          </c:tx>
          <c:invertIfNegative val="0"/>
          <c:cat>
            <c:strRef>
              <c:f>Лист2!$C$64:$I$64</c:f>
              <c:strCache>
                <c:ptCount val="7"/>
                <c:pt idx="0">
                  <c:v>больше двух часов в день</c:v>
                </c:pt>
                <c:pt idx="1">
                  <c:v>больше двух часов (через день)</c:v>
                </c:pt>
                <c:pt idx="2">
                  <c:v>больше часа в день</c:v>
                </c:pt>
                <c:pt idx="3">
                  <c:v> больше часа (через день)</c:v>
                </c:pt>
                <c:pt idx="4">
                  <c:v>раз в неделю</c:v>
                </c:pt>
                <c:pt idx="5">
                  <c:v> пару раз в месяц</c:v>
                </c:pt>
                <c:pt idx="6">
                  <c:v> не играют</c:v>
                </c:pt>
              </c:strCache>
            </c:strRef>
          </c:cat>
          <c:val>
            <c:numRef>
              <c:f>Лист2!$C$67:$I$67</c:f>
              <c:numCache>
                <c:formatCode>General</c:formatCode>
                <c:ptCount val="7"/>
              </c:numCache>
            </c:numRef>
          </c:val>
        </c:ser>
        <c:ser>
          <c:idx val="3"/>
          <c:order val="3"/>
          <c:tx>
            <c:strRef>
              <c:f>Лист2!$B$68</c:f>
              <c:strCache>
                <c:ptCount val="1"/>
                <c:pt idx="0">
                  <c:v>Куплю подарок другу, так как дружба играет важную роль в моей жизни</c:v>
                </c:pt>
              </c:strCache>
            </c:strRef>
          </c:tx>
          <c:invertIfNegative val="0"/>
          <c:cat>
            <c:strRef>
              <c:f>Лист2!$C$64:$I$64</c:f>
              <c:strCache>
                <c:ptCount val="7"/>
                <c:pt idx="0">
                  <c:v>больше двух часов в день</c:v>
                </c:pt>
                <c:pt idx="1">
                  <c:v>больше двух часов (через день)</c:v>
                </c:pt>
                <c:pt idx="2">
                  <c:v>больше часа в день</c:v>
                </c:pt>
                <c:pt idx="3">
                  <c:v> больше часа (через день)</c:v>
                </c:pt>
                <c:pt idx="4">
                  <c:v>раз в неделю</c:v>
                </c:pt>
                <c:pt idx="5">
                  <c:v> пару раз в месяц</c:v>
                </c:pt>
                <c:pt idx="6">
                  <c:v> не играют</c:v>
                </c:pt>
              </c:strCache>
            </c:strRef>
          </c:cat>
          <c:val>
            <c:numRef>
              <c:f>Лист2!$C$68:$I$68</c:f>
              <c:numCache>
                <c:formatCode>General</c:formatCode>
                <c:ptCount val="7"/>
                <c:pt idx="0">
                  <c:v>81.818181818181785</c:v>
                </c:pt>
                <c:pt idx="1">
                  <c:v>100</c:v>
                </c:pt>
                <c:pt idx="2">
                  <c:v>100</c:v>
                </c:pt>
                <c:pt idx="3">
                  <c:v>85.714285714285722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Лист2!$B$69</c:f>
              <c:strCache>
                <c:ptCount val="1"/>
                <c:pt idx="0">
                  <c:v>Скорее приобрету игру, чем куплю подарок</c:v>
                </c:pt>
              </c:strCache>
            </c:strRef>
          </c:tx>
          <c:invertIfNegative val="0"/>
          <c:cat>
            <c:strRef>
              <c:f>Лист2!$C$64:$I$64</c:f>
              <c:strCache>
                <c:ptCount val="7"/>
                <c:pt idx="0">
                  <c:v>больше двух часов в день</c:v>
                </c:pt>
                <c:pt idx="1">
                  <c:v>больше двух часов (через день)</c:v>
                </c:pt>
                <c:pt idx="2">
                  <c:v>больше часа в день</c:v>
                </c:pt>
                <c:pt idx="3">
                  <c:v> больше часа (через день)</c:v>
                </c:pt>
                <c:pt idx="4">
                  <c:v>раз в неделю</c:v>
                </c:pt>
                <c:pt idx="5">
                  <c:v> пару раз в месяц</c:v>
                </c:pt>
                <c:pt idx="6">
                  <c:v> не играют</c:v>
                </c:pt>
              </c:strCache>
            </c:strRef>
          </c:cat>
          <c:val>
            <c:numRef>
              <c:f>Лист2!$C$69:$I$69</c:f>
              <c:numCache>
                <c:formatCode>General</c:formatCode>
                <c:ptCount val="7"/>
                <c:pt idx="0">
                  <c:v>9.0909090909090935</c:v>
                </c:pt>
                <c:pt idx="1">
                  <c:v>0</c:v>
                </c:pt>
                <c:pt idx="2">
                  <c:v>0</c:v>
                </c:pt>
                <c:pt idx="3">
                  <c:v>14.285714285714286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0171008"/>
        <c:axId val="40198720"/>
      </c:barChart>
      <c:catAx>
        <c:axId val="4017100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40198720"/>
        <c:crosses val="autoZero"/>
        <c:auto val="1"/>
        <c:lblAlgn val="ctr"/>
        <c:lblOffset val="100"/>
        <c:noMultiLvlLbl val="0"/>
      </c:catAx>
      <c:valAx>
        <c:axId val="401987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40171008"/>
        <c:crosses val="autoZero"/>
        <c:crossBetween val="between"/>
      </c:valAx>
      <c:spPr>
        <a:solidFill>
          <a:schemeClr val="bg1">
            <a:alpha val="69000"/>
          </a:schemeClr>
        </a:solidFill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72291922397059771"/>
          <c:y val="0.36043976216094969"/>
          <c:w val="0.26251786838499436"/>
          <c:h val="0.53506163276893581"/>
        </c:manualLayout>
      </c:layout>
      <c:overlay val="0"/>
      <c:txPr>
        <a:bodyPr/>
        <a:lstStyle/>
        <a:p>
          <a:pPr>
            <a:defRPr sz="1600" b="1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EBDAD-A6D9-43A8-8EB0-2B6C51DE968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F2ACC-8249-498D-986E-DE755D5D50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560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F2ACC-8249-498D-986E-DE755D5D509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F7AE-8580-4BEC-AF44-5161D3FE73C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0702-6BAF-4250-8D7C-723C5A0CA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69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F7AE-8580-4BEC-AF44-5161D3FE73C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0702-6BAF-4250-8D7C-723C5A0CA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04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F7AE-8580-4BEC-AF44-5161D3FE73C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0702-6BAF-4250-8D7C-723C5A0CA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56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F7AE-8580-4BEC-AF44-5161D3FE73C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0702-6BAF-4250-8D7C-723C5A0CA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58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F7AE-8580-4BEC-AF44-5161D3FE73C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0702-6BAF-4250-8D7C-723C5A0CA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61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F7AE-8580-4BEC-AF44-5161D3FE73C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0702-6BAF-4250-8D7C-723C5A0CA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36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F7AE-8580-4BEC-AF44-5161D3FE73C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0702-6BAF-4250-8D7C-723C5A0CA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45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F7AE-8580-4BEC-AF44-5161D3FE73C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0702-6BAF-4250-8D7C-723C5A0CA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23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F7AE-8580-4BEC-AF44-5161D3FE73C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0702-6BAF-4250-8D7C-723C5A0CA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46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F7AE-8580-4BEC-AF44-5161D3FE73C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0702-6BAF-4250-8D7C-723C5A0CA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30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F7AE-8580-4BEC-AF44-5161D3FE73C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0702-6BAF-4250-8D7C-723C5A0CA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270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AF7AE-8580-4BEC-AF44-5161D3FE73C3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20702-6BAF-4250-8D7C-723C5A0CA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39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56792"/>
            <a:ext cx="9144000" cy="2304256"/>
          </a:xfrm>
          <a:solidFill>
            <a:srgbClr val="660033">
              <a:alpha val="30000"/>
            </a:srgb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Тема исследования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Компьютерная игра и её влияние на иерархию ценностей подростков</a:t>
            </a:r>
            <a:endParaRPr lang="ru-RU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941168"/>
            <a:ext cx="9144000" cy="576064"/>
          </a:xfrm>
          <a:solidFill>
            <a:schemeClr val="bg1">
              <a:alpha val="71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66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Автор: </a:t>
            </a:r>
            <a:r>
              <a:rPr lang="ru-RU" dirty="0" err="1" smtClean="0">
                <a:solidFill>
                  <a:srgbClr val="66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Фиряриди</a:t>
            </a:r>
            <a:r>
              <a:rPr lang="ru-RU" dirty="0" smtClean="0">
                <a:solidFill>
                  <a:srgbClr val="66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solidFill>
                  <a:srgbClr val="66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Виолетта</a:t>
            </a:r>
            <a:endParaRPr lang="ru-RU" dirty="0">
              <a:solidFill>
                <a:srgbClr val="66003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3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539552" y="1556792"/>
            <a:ext cx="8208912" cy="5112568"/>
          </a:xfrm>
          <a:prstGeom prst="rect">
            <a:avLst/>
          </a:prstGeom>
          <a:solidFill>
            <a:srgbClr val="660033">
              <a:alpha val="30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78098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Сравнение </a:t>
            </a:r>
            <a:b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иерархий ценностей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350654"/>
              </p:ext>
            </p:extLst>
          </p:nvPr>
        </p:nvGraphicFramePr>
        <p:xfrm>
          <a:off x="539552" y="1556792"/>
          <a:ext cx="8208912" cy="5112570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2736304"/>
                <a:gridCol w="2736304"/>
                <a:gridCol w="2736304"/>
              </a:tblGrid>
              <a:tr h="10019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Иерархия учеников, которые играют в компьютерные игры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Иерархия ценностей по </a:t>
                      </a:r>
                      <a:r>
                        <a:rPr lang="ru-RU" sz="1400" b="1" i="0" dirty="0" err="1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Л.Б.Эрштейну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Иерархия учеников, которые не играют в компьютерные игры</a:t>
                      </a:r>
                    </a:p>
                  </a:txBody>
                  <a:tcPr marL="68580" marR="68580" marT="0" marB="0"/>
                </a:tc>
              </a:tr>
              <a:tr h="4967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Здоровье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Ценности здоровья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Здоровье</a:t>
                      </a:r>
                    </a:p>
                  </a:txBody>
                  <a:tcPr marL="68580" marR="68580" marT="0" marB="0"/>
                </a:tc>
              </a:tr>
              <a:tr h="473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Образование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Личная жизнь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Образование</a:t>
                      </a:r>
                    </a:p>
                  </a:txBody>
                  <a:tcPr marL="68580" marR="68580" marT="0" marB="0"/>
                </a:tc>
              </a:tr>
              <a:tr h="473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Семья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Семья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Семья</a:t>
                      </a:r>
                    </a:p>
                  </a:txBody>
                  <a:tcPr marL="68580" marR="68580" marT="0" marB="0"/>
                </a:tc>
              </a:tr>
              <a:tr h="473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Достижения в игре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Проф. деятельность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Духовное развитие</a:t>
                      </a:r>
                    </a:p>
                  </a:txBody>
                  <a:tcPr marL="68580" marR="68580" marT="0" marB="0"/>
                </a:tc>
              </a:tr>
              <a:tr h="473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Духовное развитие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Духовное развитие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Личная жизнь</a:t>
                      </a:r>
                    </a:p>
                  </a:txBody>
                  <a:tcPr marL="68580" marR="68580" marT="0" marB="0"/>
                </a:tc>
              </a:tr>
              <a:tr h="10019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Социум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Социум (отношение к политике, государству)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Социум</a:t>
                      </a:r>
                    </a:p>
                  </a:txBody>
                  <a:tcPr marL="68580" marR="68580" marT="0" marB="0"/>
                </a:tc>
              </a:tr>
              <a:tr h="7172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Личная жизнь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Увлечения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Достижения в игре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63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229600" cy="1143000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Выводы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0" y="1600200"/>
            <a:ext cx="9144000" cy="4565104"/>
          </a:xfrm>
          <a:prstGeom prst="rect">
            <a:avLst/>
          </a:prstGeom>
          <a:solidFill>
            <a:srgbClr val="660033">
              <a:alpha val="30000"/>
            </a:srgbClr>
          </a:solidFill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Рисунок 3" descr="do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1772816"/>
            <a:ext cx="1944216" cy="1944216"/>
          </a:xfrm>
          <a:prstGeom prst="rect">
            <a:avLst/>
          </a:prstGeom>
        </p:spPr>
      </p:pic>
      <p:pic>
        <p:nvPicPr>
          <p:cNvPr id="5" name="Рисунок 4" descr="office2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700808"/>
            <a:ext cx="2016224" cy="2016224"/>
          </a:xfrm>
          <a:prstGeom prst="rect">
            <a:avLst/>
          </a:prstGeom>
        </p:spPr>
      </p:pic>
      <p:pic>
        <p:nvPicPr>
          <p:cNvPr id="6" name="Рисунок 5" descr="signal49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1844824"/>
            <a:ext cx="1800200" cy="18002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5536" y="4005064"/>
            <a:ext cx="23042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Компьютерные игры встали на позицию выше ценностей высшего порядка </a:t>
            </a:r>
            <a:endParaRPr lang="ru-RU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5896" y="4077072"/>
            <a:ext cx="20882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Font typeface="Wingdings" pitchFamily="2" charset="2"/>
              <a:buChar char="§"/>
            </a:pP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Изменение силы запреты каждой ценности</a:t>
            </a:r>
            <a:endParaRPr lang="ru-RU" sz="20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60232" y="4082296"/>
            <a:ext cx="22322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Font typeface="Wingdings" pitchFamily="2" charset="2"/>
              <a:buChar char="§"/>
            </a:pP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Изменение приоритета  образования в сравнительной иерархии ценностей</a:t>
            </a:r>
            <a:endParaRPr lang="ru-RU" sz="20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4941168"/>
            <a:ext cx="9144000" cy="720080"/>
          </a:xfrm>
          <a:prstGeom prst="rect">
            <a:avLst/>
          </a:prstGeom>
          <a:solidFill>
            <a:schemeClr val="bg1">
              <a:alpha val="71000"/>
            </a:schemeClr>
          </a:solidFill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Спасибо за внимание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660033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1052736"/>
            <a:ext cx="6516216" cy="936104"/>
          </a:xfrm>
        </p:spPr>
        <p:txBody>
          <a:bodyPr>
            <a:noAutofit/>
          </a:bodyPr>
          <a:lstStyle/>
          <a:p>
            <a:pPr algn="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Ключевой вопрос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65104"/>
          </a:xfrm>
          <a:solidFill>
            <a:srgbClr val="660033">
              <a:alpha val="30000"/>
            </a:srgb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ru-RU" sz="4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4000" dirty="0" smtClean="0">
                <a:solidFill>
                  <a:schemeClr val="bg1"/>
                </a:solidFill>
              </a:rPr>
              <a:t>Как компьютерные игры влияют на иерархию ценностей             подростков?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comput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9984" y="2862808"/>
            <a:ext cx="3158480" cy="3158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1600200"/>
            <a:ext cx="9144000" cy="4565104"/>
          </a:xfrm>
          <a:prstGeom prst="rect">
            <a:avLst/>
          </a:prstGeom>
          <a:solidFill>
            <a:srgbClr val="660033">
              <a:alpha val="30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Font typeface="Wingdings" pitchFamily="2" charset="2"/>
              <a:buChar char="§"/>
            </a:pPr>
            <a:r>
              <a:rPr lang="ru-RU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У подростков, которые играют в компьютерные игры больше двух часов, ценности последнего порядка могут заменить ценности высшего порядка.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627784" y="1052736"/>
            <a:ext cx="651621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Гипотеза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866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1600200"/>
            <a:ext cx="9144000" cy="4565104"/>
          </a:xfrm>
          <a:prstGeom prst="rect">
            <a:avLst/>
          </a:prstGeom>
          <a:solidFill>
            <a:srgbClr val="660033">
              <a:alpha val="30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55000" lnSpcReduction="20000"/>
          </a:bodyPr>
          <a:lstStyle/>
          <a:p>
            <a:endParaRPr lang="ru-RU" sz="2400" u="sng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4400" u="sng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</a:t>
            </a:r>
            <a:r>
              <a:rPr lang="ru-RU" sz="4400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еоретические </a:t>
            </a:r>
            <a:r>
              <a:rPr lang="ru-RU" sz="4400" u="sng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задачи</a:t>
            </a:r>
            <a:r>
              <a:rPr lang="ru-RU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lvl="1"/>
            <a:r>
              <a:rPr lang="ru-RU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определение понятия «ценность» на </a:t>
            </a:r>
            <a:r>
              <a:rPr lang="ru-RU" sz="4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основе концепций </a:t>
            </a:r>
            <a:r>
              <a:rPr lang="ru-RU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социологов и </a:t>
            </a:r>
            <a:r>
              <a:rPr lang="ru-RU" sz="4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философов </a:t>
            </a:r>
            <a:endParaRPr lang="ru-RU" sz="4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ru-RU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обоснование проблемы через запретную теорию ценностей </a:t>
            </a:r>
            <a:r>
              <a:rPr lang="ru-RU" sz="4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Л.Б.Эрштейна</a:t>
            </a:r>
          </a:p>
          <a:p>
            <a:pPr marL="457200" lvl="1" indent="0">
              <a:buNone/>
            </a:pPr>
            <a:endParaRPr lang="ru-RU" sz="4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4400" u="sng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Эмпирические задачи</a:t>
            </a:r>
            <a:r>
              <a:rPr lang="ru-RU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lvl="1"/>
            <a:r>
              <a:rPr lang="ru-RU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проведение качественного опроса</a:t>
            </a:r>
          </a:p>
          <a:p>
            <a:pPr lvl="1"/>
            <a:r>
              <a:rPr lang="ru-RU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сравнение данных между группами учеников</a:t>
            </a:r>
          </a:p>
          <a:p>
            <a:pPr lvl="1"/>
            <a:r>
              <a:rPr lang="ru-RU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анализ полученных данных</a:t>
            </a:r>
          </a:p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endParaRPr lang="ru-RU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627784" y="1052736"/>
            <a:ext cx="651621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Задачи 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617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0" y="1600200"/>
            <a:ext cx="9144000" cy="4565104"/>
          </a:xfrm>
          <a:prstGeom prst="rect">
            <a:avLst/>
          </a:prstGeom>
          <a:solidFill>
            <a:srgbClr val="660033">
              <a:alpha val="30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394989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400" b="1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!  </a:t>
            </a:r>
            <a:r>
              <a:rPr lang="ru-RU" sz="3400" b="1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Ценности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идеалистическое представление о желаемом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Шварц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Индивидуальные 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Социальные</a:t>
            </a:r>
          </a:p>
          <a:p>
            <a:pPr marL="457200" lvl="1" indent="0">
              <a:buFont typeface="Wingdings" pitchFamily="2" charset="2"/>
              <a:buChar char="§"/>
            </a:pPr>
            <a:endParaRPr lang="ru-RU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Вебер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Инструментальные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Терминальные</a:t>
            </a:r>
          </a:p>
          <a:p>
            <a:pPr marL="457200" lvl="1" indent="0">
              <a:buFont typeface="Wingdings" pitchFamily="2" charset="2"/>
              <a:buChar char="§"/>
            </a:pPr>
            <a:endParaRPr lang="ru-RU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Леонтьев 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Общественные идеалы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Предметно воплощенные ценности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Личностные ценности</a:t>
            </a:r>
            <a:endParaRPr lang="ru-RU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411760" y="1124744"/>
            <a:ext cx="662473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Определение понятия «ценности»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711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1600200"/>
            <a:ext cx="9144000" cy="4565104"/>
          </a:xfrm>
          <a:prstGeom prst="rect">
            <a:avLst/>
          </a:prstGeom>
          <a:solidFill>
            <a:srgbClr val="660033">
              <a:alpha val="30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Концепция Л.Б.Эрштейна</a:t>
            </a:r>
            <a:b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Запретная теория ценностей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Иерархия ценностей</a:t>
            </a:r>
          </a:p>
          <a:p>
            <a:pPr marL="457200" indent="-457200" algn="ctr">
              <a:buClr>
                <a:schemeClr val="bg1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Ценности здоровья</a:t>
            </a:r>
          </a:p>
          <a:p>
            <a:pPr marL="457200" indent="-457200" algn="ctr">
              <a:buClr>
                <a:schemeClr val="bg1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Личная жизнь</a:t>
            </a:r>
          </a:p>
          <a:p>
            <a:pPr marL="457200" indent="-457200" algn="ctr">
              <a:buClr>
                <a:schemeClr val="bg1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Профессиональная деятельность</a:t>
            </a:r>
          </a:p>
          <a:p>
            <a:pPr marL="457200" indent="-457200" algn="ctr">
              <a:buClr>
                <a:schemeClr val="bg1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Интеллектуальная сфера</a:t>
            </a:r>
          </a:p>
          <a:p>
            <a:pPr marL="457200" indent="-457200" algn="ctr">
              <a:buClr>
                <a:schemeClr val="bg1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Духовное развитие</a:t>
            </a:r>
          </a:p>
          <a:p>
            <a:pPr marL="457200" indent="-457200" algn="ctr">
              <a:buClr>
                <a:schemeClr val="bg1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Социум</a:t>
            </a:r>
          </a:p>
          <a:p>
            <a:pPr marL="457200" indent="-457200" algn="ctr">
              <a:buClr>
                <a:schemeClr val="bg1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Увлечения</a:t>
            </a:r>
          </a:p>
        </p:txBody>
      </p:sp>
    </p:spTree>
    <p:extLst>
      <p:ext uri="{BB962C8B-B14F-4D97-AF65-F5344CB8AC3E}">
        <p14:creationId xmlns:p14="http://schemas.microsoft.com/office/powerpoint/2010/main" val="79890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1412776"/>
            <a:ext cx="9144000" cy="4968552"/>
          </a:xfrm>
          <a:prstGeom prst="rect">
            <a:avLst/>
          </a:prstGeom>
          <a:solidFill>
            <a:srgbClr val="660033">
              <a:alpha val="30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Анкетирование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33872829"/>
              </p:ext>
            </p:extLst>
          </p:nvPr>
        </p:nvGraphicFramePr>
        <p:xfrm>
          <a:off x="395536" y="1124744"/>
          <a:ext cx="849694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1556792"/>
            <a:ext cx="8892480" cy="180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4.Если </a:t>
            </a:r>
            <a:r>
              <a:rPr lang="ru-RU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бы Ваша мама попросила протереть пыль в комнате, но в данный момент вы играете в компьютер, вы бы отвлеклись от прохождения миссии?</a:t>
            </a:r>
          </a:p>
          <a:p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5.Если </a:t>
            </a:r>
            <a:r>
              <a:rPr lang="ru-RU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бы Ваша бабушка попросила помочь донести тяжелые сумки из магазина, но в данный момент вы играете в компьютер, вы бы отвлеклись от прохождения миссии?</a:t>
            </a:r>
          </a:p>
          <a:p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70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1556792"/>
            <a:ext cx="9144000" cy="4565104"/>
          </a:xfrm>
          <a:prstGeom prst="rect">
            <a:avLst/>
          </a:prstGeom>
          <a:solidFill>
            <a:srgbClr val="660033">
              <a:alpha val="30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46401968"/>
              </p:ext>
            </p:extLst>
          </p:nvPr>
        </p:nvGraphicFramePr>
        <p:xfrm>
          <a:off x="0" y="1556792"/>
          <a:ext cx="9144000" cy="4690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747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1594833"/>
            <a:ext cx="9144000" cy="4527061"/>
          </a:xfrm>
          <a:prstGeom prst="rect">
            <a:avLst/>
          </a:prstGeom>
          <a:solidFill>
            <a:srgbClr val="660033">
              <a:alpha val="30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933677540"/>
              </p:ext>
            </p:extLst>
          </p:nvPr>
        </p:nvGraphicFramePr>
        <p:xfrm>
          <a:off x="179512" y="1556792"/>
          <a:ext cx="8856984" cy="45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1700809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Представьте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что Вам выделили деньги. На выходных день рождение вашего друга, а так же выход новой платной игры на компьютер. Что Вы предпочтёте купить? </a:t>
            </a:r>
            <a:endParaRPr lang="ru-RU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38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332</Words>
  <Application>Microsoft Office PowerPoint</Application>
  <PresentationFormat>Экран (4:3)</PresentationFormat>
  <Paragraphs>81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Тема исследования:  Компьютерная игра и её влияние на иерархию ценностей подростков</vt:lpstr>
      <vt:lpstr>Ключевой вопрос </vt:lpstr>
      <vt:lpstr>Презентация PowerPoint</vt:lpstr>
      <vt:lpstr>Презентация PowerPoint</vt:lpstr>
      <vt:lpstr>Презентация PowerPoint</vt:lpstr>
      <vt:lpstr>Концепция Л.Б.Эрштейна “Запретная теория ценностей”</vt:lpstr>
      <vt:lpstr>Анкетирование</vt:lpstr>
      <vt:lpstr>Презентация PowerPoint</vt:lpstr>
      <vt:lpstr>Презентация PowerPoint</vt:lpstr>
      <vt:lpstr>Сравнение  иерархий ценностей</vt:lpstr>
      <vt:lpstr>Выводы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исследования: Компьютерная игра и её влияние на иерархию ценностей подростков</dc:title>
  <dc:creator>Максим Добровецкий</dc:creator>
  <cp:lastModifiedBy>Пользователь Windows</cp:lastModifiedBy>
  <cp:revision>16</cp:revision>
  <dcterms:created xsi:type="dcterms:W3CDTF">2015-11-20T16:15:00Z</dcterms:created>
  <dcterms:modified xsi:type="dcterms:W3CDTF">2016-11-16T10:10:48Z</dcterms:modified>
</cp:coreProperties>
</file>